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58" r:id="rId6"/>
    <p:sldId id="268" r:id="rId7"/>
    <p:sldId id="259" r:id="rId8"/>
    <p:sldId id="260" r:id="rId9"/>
    <p:sldId id="261" r:id="rId10"/>
    <p:sldId id="267" r:id="rId11"/>
    <p:sldId id="262" r:id="rId12"/>
    <p:sldId id="263" r:id="rId13"/>
    <p:sldId id="269" r:id="rId14"/>
    <p:sldId id="264" r:id="rId15"/>
    <p:sldId id="273" r:id="rId16"/>
    <p:sldId id="270" r:id="rId17"/>
    <p:sldId id="265" r:id="rId18"/>
    <p:sldId id="274" r:id="rId19"/>
    <p:sldId id="266" r:id="rId20"/>
    <p:sldId id="280" r:id="rId21"/>
    <p:sldId id="281" r:id="rId22"/>
    <p:sldId id="282" r:id="rId23"/>
    <p:sldId id="296" r:id="rId24"/>
    <p:sldId id="297" r:id="rId25"/>
    <p:sldId id="298" r:id="rId26"/>
    <p:sldId id="299" r:id="rId27"/>
    <p:sldId id="300" r:id="rId28"/>
    <p:sldId id="302" r:id="rId29"/>
    <p:sldId id="301" r:id="rId30"/>
    <p:sldId id="275" r:id="rId31"/>
    <p:sldId id="276" r:id="rId32"/>
    <p:sldId id="277" r:id="rId33"/>
    <p:sldId id="290" r:id="rId34"/>
    <p:sldId id="292" r:id="rId35"/>
    <p:sldId id="287" r:id="rId36"/>
    <p:sldId id="288" r:id="rId37"/>
    <p:sldId id="284" r:id="rId38"/>
    <p:sldId id="285" r:id="rId39"/>
    <p:sldId id="294" r:id="rId40"/>
    <p:sldId id="303" r:id="rId41"/>
    <p:sldId id="295" r:id="rId42"/>
    <p:sldId id="286" r:id="rId43"/>
    <p:sldId id="304" r:id="rId44"/>
    <p:sldId id="293" r:id="rId4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5C441-3172-9EDF-AB3C-8EF4B669B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B91F58-44FC-C29C-25D8-BC98B6AC3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2EC042-8190-FCDA-8AD2-44D6BE69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32A8-92A8-4ED4-AFA3-E65C447017C7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23C9F7-B2A6-2DC8-49BB-5516B49A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AB7B90-8024-2423-84CA-5744556A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D263-FAF4-4837-A40B-68E0F9AE0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6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C4E6C-0D5B-0A56-C2CF-A38A875B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43B3AA-7444-4990-2274-78CC03C2B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E45E64-8966-544B-204C-4A7FFDBA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32A8-92A8-4ED4-AFA3-E65C447017C7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CD5CFA-58E1-784F-1995-AA467050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6A627D-E00D-3D48-A803-6D9D6CA0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D263-FAF4-4837-A40B-68E0F9AE0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40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7E5C1F-3B78-74BE-4EE2-AE380B82B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768DB1-E1C0-F0EA-C8F8-B9BAF2E92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5635AA-CD96-8BDF-99F6-0153E939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32A8-92A8-4ED4-AFA3-E65C447017C7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369A71-32B1-E518-683E-B8D626E6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049BE3-6349-45B2-357A-E1DCF58AE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D263-FAF4-4837-A40B-68E0F9AE0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02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8277F-7236-950D-CCDC-62B8A058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D21751-2D49-31E7-911E-38FA56064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94506C-48E3-11F4-3BA7-86BB88733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32A8-92A8-4ED4-AFA3-E65C447017C7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FE77E6-ED96-79A9-A52E-E0B95480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0344A6-C5E8-154F-E89C-943DC7D3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D263-FAF4-4837-A40B-68E0F9AE0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15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6EA88-F887-F4CA-039C-2FE07E48A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F1B8AF-54D8-152C-38B1-BE1851258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738091-D23F-FB14-8DFA-2B6410C3E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32A8-92A8-4ED4-AFA3-E65C447017C7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187728-0BB3-B61B-DBA9-C7DF33E2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7BF5A3-71E2-AE5F-7711-B089447E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D263-FAF4-4837-A40B-68E0F9AE0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86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C5417-61B7-0C10-EB4E-2C717688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F4674F-F704-A80B-C20A-4B308E1AB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123F44-771C-EDFD-838A-D7B51C60E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75F989-F95D-931B-697F-2B4A03A9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32A8-92A8-4ED4-AFA3-E65C447017C7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5F13F0-0994-3B1C-79FA-21FEDE455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71CF29-6281-93C4-FF9F-131C24C4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D263-FAF4-4837-A40B-68E0F9AE0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50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3BB65-C03C-7840-7377-D003F746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558CFD-6D39-6EA0-0A8B-588B1356D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C35A37-D16C-922B-592B-DE600C235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062DA9B-08FA-458A-861F-F6C377993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120F94-1F9A-A8EE-DA99-C2E201FAE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E9BE778-36A0-CEC6-A715-FB1C350F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32A8-92A8-4ED4-AFA3-E65C447017C7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3B4B8D-6590-F001-D16F-0225E1A3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00F3B7C-8AEA-E77F-37CD-1117B7B9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D263-FAF4-4837-A40B-68E0F9AE0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44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83E11-BDB2-D10C-1DC0-332165272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A64062C-BB20-802F-1E94-706F2A64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32A8-92A8-4ED4-AFA3-E65C447017C7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B3FE833-88B8-4027-80A0-F40729A1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227C85-77E9-95D5-E4E2-A83E6106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D263-FAF4-4837-A40B-68E0F9AE0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93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48F2BD-3F3D-CCAB-5D65-E95F5D30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32A8-92A8-4ED4-AFA3-E65C447017C7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B55B1CA-1DF7-9BFF-7FFE-1C365491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16FAC5-4590-D5B7-3C94-51C4A7AE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D263-FAF4-4837-A40B-68E0F9AE0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26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BD338-2AA7-3DD1-F3D7-4B49760BD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8EFBF2-F0EB-5318-87F5-EEDF6D92A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2786D6-F1FC-77D3-77E0-F5FE8A4E5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CC3E4F-2AFC-835E-049C-A24C7633E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32A8-92A8-4ED4-AFA3-E65C447017C7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A1E0BA-E364-BCD7-37D3-915DF3B9E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012B69-602B-CDF7-7D7E-D50ECC45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D263-FAF4-4837-A40B-68E0F9AE0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90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BC553-F0A3-D484-B7D4-7CF13F0AF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ABEC64-252B-6665-3378-45A8B909B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F050F6-8D96-45FB-B7B7-55A427525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8850A8-4369-11D3-C392-64AA3C59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32A8-92A8-4ED4-AFA3-E65C447017C7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529D6C-4F4E-270C-6DCC-4789B5E5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19A5C5-F883-BFA7-6A00-2A53FB8E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D263-FAF4-4837-A40B-68E0F9AE0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23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1120F8-5AF3-42A1-FCB2-2BC60A2B0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40BE81-6B7D-D207-435A-FD5C705B2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32C449-E916-FD02-ABC1-96260BC26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E32A8-92A8-4ED4-AFA3-E65C447017C7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72487E-0FBC-D129-F9F6-CB54736F8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C1D7C9-B4CB-831B-76AD-18E955542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D263-FAF4-4837-A40B-68E0F9AE0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97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5CFFC-EDA3-4E6B-4E13-81D824D25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DEV FULL STACK (INTENSIVO)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272A34-946E-BE2C-BA0D-316F3D585E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06 FUNÇÕES</a:t>
            </a:r>
          </a:p>
        </p:txBody>
      </p:sp>
    </p:spTree>
    <p:extLst>
      <p:ext uri="{BB962C8B-B14F-4D97-AF65-F5344CB8AC3E}">
        <p14:creationId xmlns:p14="http://schemas.microsoft.com/office/powerpoint/2010/main" val="228811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54D3E-E65F-E3F6-3950-3B3DA0869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5E8C25-87E2-EA8C-93DF-ADB62D7F4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calcula_juros</a:t>
            </a:r>
            <a:r>
              <a:rPr lang="pt-BR" dirty="0"/>
              <a:t>(</a:t>
            </a:r>
            <a:r>
              <a:rPr lang="pt-BR" dirty="0" err="1"/>
              <a:t>valor_produto</a:t>
            </a:r>
            <a:r>
              <a:rPr lang="pt-BR" dirty="0"/>
              <a:t>, taxa=10): </a:t>
            </a:r>
          </a:p>
          <a:p>
            <a:pPr marL="0" indent="0">
              <a:buNone/>
            </a:pPr>
            <a:r>
              <a:rPr lang="pt-BR" dirty="0"/>
              <a:t>    juros = </a:t>
            </a:r>
            <a:r>
              <a:rPr lang="pt-BR" dirty="0" err="1"/>
              <a:t>valor_produto</a:t>
            </a:r>
            <a:r>
              <a:rPr lang="pt-BR" dirty="0"/>
              <a:t>*taxa/100 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valor_total</a:t>
            </a:r>
            <a:r>
              <a:rPr lang="pt-BR" dirty="0"/>
              <a:t>=</a:t>
            </a:r>
            <a:r>
              <a:rPr lang="pt-BR" dirty="0" err="1"/>
              <a:t>valor_produto+juros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return</a:t>
            </a:r>
            <a:r>
              <a:rPr lang="pt-BR" dirty="0"/>
              <a:t> print(</a:t>
            </a:r>
            <a:r>
              <a:rPr lang="pt-BR" dirty="0" err="1"/>
              <a:t>valor_total</a:t>
            </a:r>
            <a:r>
              <a:rPr lang="pt-BR" dirty="0"/>
              <a:t>) </a:t>
            </a:r>
          </a:p>
          <a:p>
            <a:pPr marL="0" indent="0">
              <a:buNone/>
            </a:pPr>
            <a:r>
              <a:rPr lang="pt-BR" dirty="0" err="1"/>
              <a:t>calcula_juros</a:t>
            </a:r>
            <a:r>
              <a:rPr lang="pt-BR" dirty="0"/>
              <a:t>(500) </a:t>
            </a:r>
          </a:p>
          <a:p>
            <a:pPr marL="0" indent="0">
              <a:buNone/>
            </a:pPr>
            <a:r>
              <a:rPr lang="pt-BR" dirty="0" err="1"/>
              <a:t>calcula_juros</a:t>
            </a:r>
            <a:r>
              <a:rPr lang="pt-BR" dirty="0"/>
              <a:t>(500,20) </a:t>
            </a:r>
          </a:p>
        </p:txBody>
      </p:sp>
    </p:spTree>
    <p:extLst>
      <p:ext uri="{BB962C8B-B14F-4D97-AF65-F5344CB8AC3E}">
        <p14:creationId xmlns:p14="http://schemas.microsoft.com/office/powerpoint/2010/main" val="81476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0386A-37D8-C4DA-EC24-8E17D7C2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91AFEE-2898-BD65-7674-D2D49BD07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effectLst/>
              </a:rPr>
              <a:t>Um PC tem a seguinte configuração: </a:t>
            </a:r>
          </a:p>
          <a:p>
            <a:pPr>
              <a:buFontTx/>
              <a:buChar char="-"/>
            </a:pPr>
            <a:r>
              <a:rPr lang="pt-BR" dirty="0">
                <a:effectLst/>
              </a:rPr>
              <a:t>CPU: Intel Core i9 </a:t>
            </a:r>
          </a:p>
          <a:p>
            <a:pPr>
              <a:buFontTx/>
              <a:buChar char="-"/>
            </a:pPr>
            <a:r>
              <a:rPr lang="pt-BR" dirty="0">
                <a:effectLst/>
              </a:rPr>
              <a:t>Armazenamento: 4Tb </a:t>
            </a:r>
          </a:p>
          <a:p>
            <a:pPr>
              <a:buFontTx/>
              <a:buChar char="-"/>
            </a:pPr>
            <a:r>
              <a:rPr lang="pt-BR" dirty="0">
                <a:effectLst/>
              </a:rPr>
              <a:t>Memória: 64Gb</a:t>
            </a:r>
          </a:p>
          <a:p>
            <a:pPr marL="0" indent="0">
              <a:buNone/>
            </a:pPr>
            <a:r>
              <a:rPr lang="pt-BR" dirty="0"/>
              <a:t>Usando funções criar um script que imprima essa configuração:</a:t>
            </a:r>
          </a:p>
          <a:p>
            <a:pPr marL="0" indent="0">
              <a:buNone/>
            </a:pPr>
            <a:endParaRPr lang="pt-BR" dirty="0">
              <a:effectLst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050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006D2-4613-43FD-B95A-3E0456E2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BCA24B-85C6-0A2F-7C27-F0A55288F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configuracao</a:t>
            </a:r>
            <a:r>
              <a:rPr lang="pt-BR" dirty="0"/>
              <a:t>(</a:t>
            </a:r>
            <a:r>
              <a:rPr lang="pt-BR" dirty="0" err="1"/>
              <a:t>cpu</a:t>
            </a:r>
            <a:r>
              <a:rPr lang="pt-BR" dirty="0"/>
              <a:t>, armazenamento, memoria):</a:t>
            </a:r>
          </a:p>
          <a:p>
            <a:pPr marL="0" indent="0">
              <a:buNone/>
            </a:pPr>
            <a:r>
              <a:rPr lang="pt-BR" dirty="0"/>
              <a:t>    print(</a:t>
            </a:r>
            <a:r>
              <a:rPr lang="pt-BR" dirty="0" err="1"/>
              <a:t>f'A</a:t>
            </a:r>
            <a:r>
              <a:rPr lang="pt-BR" dirty="0"/>
              <a:t> configuração é: \n -CPU: {</a:t>
            </a:r>
            <a:r>
              <a:rPr lang="pt-BR" dirty="0" err="1"/>
              <a:t>cpu</a:t>
            </a:r>
            <a:r>
              <a:rPr lang="pt-BR" dirty="0"/>
              <a:t>}\n -Armazenamento: {armazenamento}Tb \n -Memória: {memoria}Gb')</a:t>
            </a:r>
          </a:p>
          <a:p>
            <a:pPr marL="0" indent="0">
              <a:buNone/>
            </a:pPr>
            <a:r>
              <a:rPr lang="pt-BR" dirty="0" err="1"/>
              <a:t>configuracao</a:t>
            </a:r>
            <a:r>
              <a:rPr lang="pt-BR" dirty="0"/>
              <a:t>('Intel Core i9', 4, 64)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3935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456DB-83E5-1961-0D26-3459BD2F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COM PARÂMETRO ARGS: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7790B9-71A8-13D9-CCAC-A44282AF4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altLang="pt-BR" dirty="0"/>
              <a:t>Caso você queira desenvolver uma função que recebe um número variável de parâmetros, você pode utilizar o parâmetro *</a:t>
            </a:r>
            <a:r>
              <a:rPr lang="pt-BR" altLang="pt-BR" dirty="0" err="1"/>
              <a:t>args</a:t>
            </a:r>
            <a:r>
              <a:rPr lang="pt-BR" altLang="pt-BR" dirty="0"/>
              <a:t>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func</a:t>
            </a:r>
            <a:r>
              <a:rPr lang="en-US" dirty="0"/>
              <a:t>(*</a:t>
            </a:r>
            <a:r>
              <a:rPr lang="en-US" dirty="0" err="1"/>
              <a:t>args</a:t>
            </a:r>
            <a:r>
              <a:rPr lang="en-US" dirty="0"/>
              <a:t>):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i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 err="1"/>
              <a:t>func</a:t>
            </a:r>
            <a:r>
              <a:rPr lang="en-US" dirty="0"/>
              <a:t>(1, 2, 3)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951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00247-64C0-BC37-2EEB-EAB64540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COM PARÂMETRO ARGS: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BDFFBE-D67B-3354-562E-14C9D31CC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altLang="pt-BR" dirty="0"/>
              <a:t>Novamente. Para você queira desenvolver uma função que recebe um número variável de parâmetros, você pode utilizar o parâmetro *</a:t>
            </a:r>
            <a:r>
              <a:rPr lang="pt-BR" altLang="pt-BR" dirty="0" err="1"/>
              <a:t>args</a:t>
            </a:r>
            <a:r>
              <a:rPr lang="pt-BR" altLang="pt-BR" dirty="0"/>
              <a:t>! </a:t>
            </a:r>
          </a:p>
          <a:p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def</a:t>
            </a:r>
            <a:r>
              <a:rPr lang="pt-BR" altLang="pt-BR" dirty="0"/>
              <a:t> maior_30(*</a:t>
            </a:r>
            <a:r>
              <a:rPr lang="pt-BR" altLang="pt-BR" dirty="0" err="1"/>
              <a:t>args</a:t>
            </a:r>
            <a:r>
              <a:rPr lang="pt-BR" altLang="pt-BR" dirty="0"/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   print(</a:t>
            </a:r>
            <a:r>
              <a:rPr lang="pt-BR" altLang="pt-BR" dirty="0" err="1"/>
              <a:t>args</a:t>
            </a:r>
            <a:r>
              <a:rPr lang="pt-BR" altLang="pt-BR" dirty="0"/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   for num in </a:t>
            </a:r>
            <a:r>
              <a:rPr lang="pt-BR" altLang="pt-BR" dirty="0" err="1"/>
              <a:t>args</a:t>
            </a:r>
            <a:r>
              <a:rPr lang="pt-BR" altLang="pt-BR" dirty="0"/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         </a:t>
            </a:r>
            <a:r>
              <a:rPr lang="pt-BR" altLang="pt-BR" dirty="0" err="1"/>
              <a:t>if</a:t>
            </a:r>
            <a:r>
              <a:rPr lang="pt-BR" altLang="pt-BR" dirty="0"/>
              <a:t> num &gt; 30: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             print(num)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maior_30(10, 20, 30, 40, 50, 60)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930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7517D-B974-526D-B1F3-0685CB60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 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C81317-CEEF-7F8D-3B59-D1B91D9C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calcularMedia</a:t>
            </a:r>
            <a:r>
              <a:rPr lang="pt-BR" dirty="0"/>
              <a:t>(*</a:t>
            </a:r>
            <a:r>
              <a:rPr lang="pt-BR" dirty="0" err="1"/>
              <a:t>args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    print(</a:t>
            </a:r>
            <a:r>
              <a:rPr lang="pt-BR" dirty="0" err="1"/>
              <a:t>args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    media=sum(</a:t>
            </a:r>
            <a:r>
              <a:rPr lang="pt-BR" dirty="0" err="1"/>
              <a:t>args</a:t>
            </a:r>
            <a:r>
              <a:rPr lang="pt-BR" dirty="0"/>
              <a:t>) / </a:t>
            </a:r>
            <a:r>
              <a:rPr lang="pt-BR" dirty="0" err="1"/>
              <a:t>len</a:t>
            </a:r>
            <a:r>
              <a:rPr lang="pt-BR" dirty="0"/>
              <a:t>(</a:t>
            </a:r>
            <a:r>
              <a:rPr lang="pt-BR" dirty="0" err="1"/>
              <a:t>args</a:t>
            </a:r>
            <a:r>
              <a:rPr lang="pt-BR" dirty="0"/>
              <a:t>)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    </a:t>
            </a:r>
            <a:r>
              <a:rPr lang="pt-BR" dirty="0" err="1"/>
              <a:t>return</a:t>
            </a:r>
            <a:r>
              <a:rPr lang="pt-BR" dirty="0"/>
              <a:t> print(media)</a:t>
            </a:r>
          </a:p>
          <a:p>
            <a:pPr marL="0" indent="0">
              <a:buNone/>
            </a:pPr>
            <a:r>
              <a:rPr lang="pt-BR" dirty="0" err="1"/>
              <a:t>calcularMedia</a:t>
            </a:r>
            <a:r>
              <a:rPr lang="pt-BR" dirty="0"/>
              <a:t>(7.0, 7.5, 9.5, 5)</a:t>
            </a:r>
          </a:p>
        </p:txBody>
      </p:sp>
    </p:spTree>
    <p:extLst>
      <p:ext uri="{BB962C8B-B14F-4D97-AF65-F5344CB8AC3E}">
        <p14:creationId xmlns:p14="http://schemas.microsoft.com/office/powerpoint/2010/main" val="1474105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94324-8158-C31C-F6A0-DA21CD7A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COM PARÂMETROS *</a:t>
            </a:r>
            <a:r>
              <a:rPr lang="pt-BR" dirty="0" err="1"/>
              <a:t>kwargs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F2268A-0BFF-0A26-138D-87C2A6169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Caso você queira desenvolver uma função com número variado de parâmetros nomeados, utilize **</a:t>
            </a:r>
            <a:r>
              <a:rPr lang="pt-BR" altLang="pt-BR" dirty="0" err="1"/>
              <a:t>kwargs</a:t>
            </a:r>
            <a:r>
              <a:rPr lang="pt-BR" altLang="pt-BR" dirty="0"/>
              <a:t>. </a:t>
            </a:r>
            <a:endParaRPr lang="pt-BR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func</a:t>
            </a:r>
            <a:r>
              <a:rPr lang="en-US" dirty="0"/>
              <a:t>(**</a:t>
            </a:r>
            <a:r>
              <a:rPr lang="en-US" dirty="0" err="1"/>
              <a:t>kwargs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 for name, value in </a:t>
            </a:r>
            <a:r>
              <a:rPr lang="en-US" dirty="0" err="1"/>
              <a:t>kwargs.items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  print(name, value)</a:t>
            </a:r>
          </a:p>
          <a:p>
            <a:pPr marL="0" indent="0">
              <a:buNone/>
            </a:pPr>
            <a:r>
              <a:rPr lang="en-US" dirty="0" err="1"/>
              <a:t>func</a:t>
            </a:r>
            <a:r>
              <a:rPr lang="en-US" dirty="0"/>
              <a:t>(RG=123321, CPF=123456, ID=567567) </a:t>
            </a:r>
          </a:p>
        </p:txBody>
      </p:sp>
    </p:spTree>
    <p:extLst>
      <p:ext uri="{BB962C8B-B14F-4D97-AF65-F5344CB8AC3E}">
        <p14:creationId xmlns:p14="http://schemas.microsoft.com/office/powerpoint/2010/main" val="4074861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694AC-56ED-FD3E-706E-BCF704B6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COM PARÂMETRO KARGS: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E4ADA3-B6BB-BF38-3A5A-7BB522E63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altLang="pt-BR" dirty="0"/>
              <a:t>Novamente. Para desenvolver uma função com número variado de parâmetros nomeados, utilize **</a:t>
            </a:r>
            <a:r>
              <a:rPr lang="pt-BR" altLang="pt-BR" dirty="0" err="1"/>
              <a:t>kwargs</a:t>
            </a:r>
            <a:r>
              <a:rPr lang="pt-BR" altLang="pt-BR" dirty="0"/>
              <a:t>. </a:t>
            </a:r>
          </a:p>
          <a:p>
            <a:pPr marL="0" indent="0">
              <a:buNone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def</a:t>
            </a:r>
            <a:r>
              <a:rPr lang="pt-BR" altLang="pt-BR" dirty="0"/>
              <a:t> </a:t>
            </a:r>
            <a:r>
              <a:rPr lang="pt-BR" altLang="pt-BR" dirty="0" err="1"/>
              <a:t>dados_pessoa</a:t>
            </a:r>
            <a:r>
              <a:rPr lang="pt-BR" altLang="pt-BR" dirty="0"/>
              <a:t>(**</a:t>
            </a:r>
            <a:r>
              <a:rPr lang="pt-BR" altLang="pt-BR" dirty="0" err="1"/>
              <a:t>kwargs</a:t>
            </a:r>
            <a:r>
              <a:rPr lang="pt-BR" altLang="pt-BR" dirty="0"/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   print(</a:t>
            </a:r>
            <a:r>
              <a:rPr lang="pt-BR" altLang="pt-BR" dirty="0" err="1"/>
              <a:t>kwargs</a:t>
            </a:r>
            <a:r>
              <a:rPr lang="pt-BR" altLang="pt-BR" dirty="0"/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   for chave, valor in </a:t>
            </a:r>
            <a:r>
              <a:rPr lang="pt-BR" altLang="pt-BR" dirty="0" err="1"/>
              <a:t>kwargs.items</a:t>
            </a:r>
            <a:r>
              <a:rPr lang="pt-BR" altLang="pt-BR" dirty="0"/>
              <a:t>():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        print(f"{chave}: {valor}")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dados_pessoa</a:t>
            </a:r>
            <a:r>
              <a:rPr lang="pt-BR" altLang="pt-BR" dirty="0"/>
              <a:t>(nome='João', idade=35, carreira='Desenvolvedor </a:t>
            </a:r>
            <a:r>
              <a:rPr lang="pt-BR" altLang="pt-BR" dirty="0" err="1"/>
              <a:t>Fullstack</a:t>
            </a:r>
            <a:r>
              <a:rPr lang="pt-BR" altLang="pt-BR" dirty="0"/>
              <a:t>’)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4082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B80D5-4C66-9DCA-7B69-6D9E87C5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 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8C3EC0-5090-5493-6820-436768B0F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calcularMedia</a:t>
            </a:r>
            <a:r>
              <a:rPr lang="pt-BR" dirty="0"/>
              <a:t>(**</a:t>
            </a:r>
            <a:r>
              <a:rPr lang="pt-BR" dirty="0" err="1"/>
              <a:t>kwargs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    print(</a:t>
            </a:r>
            <a:r>
              <a:rPr lang="pt-BR" dirty="0" err="1"/>
              <a:t>kwargs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    media=sum(</a:t>
            </a:r>
            <a:r>
              <a:rPr lang="pt-BR" dirty="0" err="1"/>
              <a:t>kwargs.values</a:t>
            </a:r>
            <a:r>
              <a:rPr lang="pt-BR" dirty="0"/>
              <a:t>()) / </a:t>
            </a:r>
            <a:r>
              <a:rPr lang="pt-BR" dirty="0" err="1"/>
              <a:t>len</a:t>
            </a:r>
            <a:r>
              <a:rPr lang="pt-BR" dirty="0"/>
              <a:t>(</a:t>
            </a:r>
            <a:r>
              <a:rPr lang="pt-BR" dirty="0" err="1"/>
              <a:t>kwargs</a:t>
            </a:r>
            <a:r>
              <a:rPr lang="pt-BR" dirty="0"/>
              <a:t>)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    </a:t>
            </a:r>
            <a:r>
              <a:rPr lang="pt-BR" dirty="0" err="1"/>
              <a:t>return</a:t>
            </a:r>
            <a:r>
              <a:rPr lang="pt-BR" dirty="0"/>
              <a:t> print(media)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 err="1"/>
              <a:t>calcularMedia</a:t>
            </a:r>
            <a:r>
              <a:rPr lang="pt-BR" dirty="0"/>
              <a:t>(nota1 = 7.0, nota2 = 7.5, nota3 = 9.5,nota4=5)</a:t>
            </a:r>
          </a:p>
        </p:txBody>
      </p:sp>
    </p:spTree>
    <p:extLst>
      <p:ext uri="{BB962C8B-B14F-4D97-AF65-F5344CB8AC3E}">
        <p14:creationId xmlns:p14="http://schemas.microsoft.com/office/powerpoint/2010/main" val="4228851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C1F0B-BE68-E0DF-8466-DA9D57B35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01: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047F84-A7EF-044B-B24E-36CCF40A0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Fazer um script que calcule o salário final de um programador da seguinte maneira:</a:t>
            </a:r>
          </a:p>
          <a:p>
            <a:r>
              <a:rPr lang="pt-BR" dirty="0"/>
              <a:t>Defina o valor da hora-programação=50, salário-base=1000 e quantidade-horas-trabalhadas=?</a:t>
            </a:r>
          </a:p>
          <a:p>
            <a:r>
              <a:rPr lang="pt-BR" dirty="0"/>
              <a:t>Se a quantidade-</a:t>
            </a:r>
            <a:r>
              <a:rPr lang="pt-BR" dirty="0" err="1"/>
              <a:t>horas_trabalhadas</a:t>
            </a:r>
            <a:r>
              <a:rPr lang="pt-BR" dirty="0"/>
              <a:t> for igual a 40hs, então o </a:t>
            </a:r>
            <a:r>
              <a:rPr lang="pt-BR" dirty="0" err="1"/>
              <a:t>salário_total</a:t>
            </a:r>
            <a:r>
              <a:rPr lang="pt-BR" dirty="0"/>
              <a:t>=</a:t>
            </a:r>
            <a:r>
              <a:rPr lang="pt-BR" dirty="0" err="1"/>
              <a:t>salario_base+hora-programação</a:t>
            </a:r>
            <a:r>
              <a:rPr lang="pt-BR" dirty="0"/>
              <a:t> x quantidade-</a:t>
            </a:r>
            <a:r>
              <a:rPr lang="pt-BR" dirty="0" err="1"/>
              <a:t>horas_trabalhadas</a:t>
            </a:r>
            <a:endParaRPr lang="pt-BR" dirty="0"/>
          </a:p>
          <a:p>
            <a:r>
              <a:rPr lang="pt-BR" dirty="0"/>
              <a:t>Se a quantidade-</a:t>
            </a:r>
            <a:r>
              <a:rPr lang="pt-BR" dirty="0" err="1"/>
              <a:t>horas_trabalhadas</a:t>
            </a:r>
            <a:r>
              <a:rPr lang="pt-BR" dirty="0"/>
              <a:t> for entre 40hs e 50hs então entra um adicional de horas-extra=25.</a:t>
            </a:r>
          </a:p>
        </p:txBody>
      </p:sp>
    </p:spTree>
    <p:extLst>
      <p:ext uri="{BB962C8B-B14F-4D97-AF65-F5344CB8AC3E}">
        <p14:creationId xmlns:p14="http://schemas.microsoft.com/office/powerpoint/2010/main" val="12397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76EF2-4C0F-38E6-027A-763C1E96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EM PYTHON: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DF941F-4F96-B686-21A6-D2B76298C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funções em </a:t>
            </a:r>
            <a:r>
              <a:rPr lang="pt-BR" dirty="0" err="1"/>
              <a:t>python</a:t>
            </a:r>
            <a:r>
              <a:rPr lang="pt-BR" dirty="0"/>
              <a:t> são extremamente usadas nos scripts pois evitam repetição de códigos.</a:t>
            </a:r>
          </a:p>
          <a:p>
            <a:r>
              <a:rPr lang="pt-BR" dirty="0"/>
              <a:t>A sintaxe de uma função é definida por três partes: </a:t>
            </a:r>
          </a:p>
          <a:p>
            <a:pPr marL="0" indent="0">
              <a:buNone/>
            </a:pPr>
            <a:r>
              <a:rPr lang="pt-BR" dirty="0"/>
              <a:t>nome, parâmetros e corpo da função.</a:t>
            </a:r>
          </a:p>
        </p:txBody>
      </p:sp>
    </p:spTree>
    <p:extLst>
      <p:ext uri="{BB962C8B-B14F-4D97-AF65-F5344CB8AC3E}">
        <p14:creationId xmlns:p14="http://schemas.microsoft.com/office/powerpoint/2010/main" val="3551921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C53A7-DDD8-9E97-08C3-7BC73DC62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02: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36AF00-184A-4905-B056-51BA110DC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 o conjunto (1,2,3,4,5,6,7,8,9,10) fazer um script usando função com retorno de todos os números menores que 5 e um outro retorno com todos os números maiores ou igual a 5. </a:t>
            </a:r>
          </a:p>
        </p:txBody>
      </p:sp>
    </p:spTree>
    <p:extLst>
      <p:ext uri="{BB962C8B-B14F-4D97-AF65-F5344CB8AC3E}">
        <p14:creationId xmlns:p14="http://schemas.microsoft.com/office/powerpoint/2010/main" val="3886856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1F5C1-4B44-A454-19E4-D181DE2E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3: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AEB0E3-3ECE-4918-8F2B-9F6EFEB6D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 dois números x e y (por exemplo x=9, y=4) elabore um script que determine o quociente e o resto da divisão de x por y.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9290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04046-15F1-29A6-C30E-140283B8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591ECA-E0CD-0A82-6003-9DC218E15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def</a:t>
            </a:r>
            <a:r>
              <a:rPr lang="es-ES" dirty="0"/>
              <a:t> </a:t>
            </a:r>
            <a:r>
              <a:rPr lang="es-ES" dirty="0" err="1"/>
              <a:t>quociente_resto</a:t>
            </a:r>
            <a:r>
              <a:rPr lang="es-ES" dirty="0"/>
              <a:t>(x, y):</a:t>
            </a:r>
          </a:p>
          <a:p>
            <a:pPr marL="0" indent="0">
              <a:buNone/>
            </a:pPr>
            <a:r>
              <a:rPr lang="es-ES" dirty="0"/>
              <a:t>    </a:t>
            </a:r>
            <a:r>
              <a:rPr lang="es-ES" dirty="0" err="1"/>
              <a:t>quociente</a:t>
            </a:r>
            <a:r>
              <a:rPr lang="es-ES" dirty="0"/>
              <a:t> = x // y</a:t>
            </a:r>
          </a:p>
          <a:p>
            <a:pPr marL="0" indent="0">
              <a:buNone/>
            </a:pPr>
            <a:r>
              <a:rPr lang="es-ES" dirty="0"/>
              <a:t>    resto = x % y</a:t>
            </a:r>
          </a:p>
          <a:p>
            <a:pPr marL="0" indent="0">
              <a:buNone/>
            </a:pPr>
            <a:r>
              <a:rPr lang="es-ES" dirty="0"/>
              <a:t>    </a:t>
            </a:r>
            <a:r>
              <a:rPr lang="es-ES" dirty="0" err="1"/>
              <a:t>return</a:t>
            </a:r>
            <a:r>
              <a:rPr lang="es-ES" dirty="0"/>
              <a:t> (</a:t>
            </a:r>
            <a:r>
              <a:rPr lang="es-ES" dirty="0" err="1"/>
              <a:t>quociente</a:t>
            </a:r>
            <a:r>
              <a:rPr lang="es-ES" dirty="0"/>
              <a:t>, resto)</a:t>
            </a:r>
          </a:p>
          <a:p>
            <a:pPr marL="0" indent="0">
              <a:buNone/>
            </a:pPr>
            <a:r>
              <a:rPr lang="es-ES" dirty="0" err="1"/>
              <a:t>print</a:t>
            </a:r>
            <a:r>
              <a:rPr lang="es-ES" dirty="0"/>
              <a:t>("</a:t>
            </a:r>
            <a:r>
              <a:rPr lang="es-ES" dirty="0" err="1"/>
              <a:t>Quociente</a:t>
            </a:r>
            <a:r>
              <a:rPr lang="es-ES" dirty="0"/>
              <a:t> e resto: ", </a:t>
            </a:r>
            <a:r>
              <a:rPr lang="es-ES" dirty="0" err="1"/>
              <a:t>quociente_resto</a:t>
            </a:r>
            <a:r>
              <a:rPr lang="es-ES" dirty="0"/>
              <a:t>(9, 4))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48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6620D-E991-41F2-1A6A-2011765F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04: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47E6EF-BAEC-FC75-5970-32F23CB41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solidFill>
                  <a:srgbClr val="212529"/>
                </a:solidFill>
                <a:effectLst/>
                <a:latin typeface="inherit"/>
              </a:rPr>
              <a:t>Escreva uma função que recebe dois parâmetros e imprime o menor dos dois. Se eles forem iguais, imprima que eles são iguais.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3830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E7F6D-207A-3924-5FD1-2031A304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6D4A0C-F821-2C2D-F9AB-0F503BDA5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imprime_menor</a:t>
            </a:r>
            <a:r>
              <a:rPr lang="pt-BR" dirty="0"/>
              <a:t>(a, b): 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a &lt; b: print(a) 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elif</a:t>
            </a:r>
            <a:r>
              <a:rPr lang="pt-BR" dirty="0"/>
              <a:t> a &gt; b: print(b) 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: print("Os números são iguais.") </a:t>
            </a:r>
          </a:p>
          <a:p>
            <a:pPr marL="0" indent="0">
              <a:buNone/>
            </a:pPr>
            <a:r>
              <a:rPr lang="pt-BR" dirty="0" err="1"/>
              <a:t>imprime_menor</a:t>
            </a:r>
            <a:r>
              <a:rPr lang="pt-BR" dirty="0"/>
              <a:t>(0, 5) </a:t>
            </a:r>
          </a:p>
          <a:p>
            <a:pPr marL="0" indent="0">
              <a:buNone/>
            </a:pPr>
            <a:r>
              <a:rPr lang="pt-BR" dirty="0" err="1"/>
              <a:t>imprime_menor</a:t>
            </a:r>
            <a:r>
              <a:rPr lang="pt-BR" dirty="0"/>
              <a:t>(10, 3) </a:t>
            </a:r>
          </a:p>
          <a:p>
            <a:pPr marL="0" indent="0">
              <a:buNone/>
            </a:pPr>
            <a:r>
              <a:rPr lang="pt-BR" dirty="0" err="1"/>
              <a:t>imprime_menor</a:t>
            </a:r>
            <a:r>
              <a:rPr lang="pt-BR" dirty="0"/>
              <a:t>(42, 42)</a:t>
            </a:r>
          </a:p>
        </p:txBody>
      </p:sp>
    </p:spTree>
    <p:extLst>
      <p:ext uri="{BB962C8B-B14F-4D97-AF65-F5344CB8AC3E}">
        <p14:creationId xmlns:p14="http://schemas.microsoft.com/office/powerpoint/2010/main" val="1816953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1DC3F-636E-50A4-E1C8-602C1763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5: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C75467-76A3-EEE5-966B-B149A5E165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44005"/>
            <a:ext cx="9004388" cy="1384995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Escreva uma função que recebe dois números (a e b)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como parâmetro e retorna </a:t>
            </a:r>
            <a:r>
              <a:rPr lang="pt-BR" altLang="pt-BR" dirty="0" err="1"/>
              <a:t>True</a:t>
            </a:r>
            <a:r>
              <a:rPr lang="pt-BR" altLang="pt-BR" dirty="0"/>
              <a:t> caso a soma dos dois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seja maior que um terceiro parâmetro, chamado limite. </a:t>
            </a:r>
          </a:p>
        </p:txBody>
      </p:sp>
    </p:spTree>
    <p:extLst>
      <p:ext uri="{BB962C8B-B14F-4D97-AF65-F5344CB8AC3E}">
        <p14:creationId xmlns:p14="http://schemas.microsoft.com/office/powerpoint/2010/main" val="4127989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D82C8-BDA6-BD52-BA49-524B1D65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E5EE8F-2C3D-990E-66F9-C8A75A68D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soma_maior_que_limite</a:t>
            </a:r>
            <a:r>
              <a:rPr lang="pt-BR" dirty="0"/>
              <a:t>(a, b, limite): 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a + b &gt; limite: 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True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False 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soma_maior_que_limite</a:t>
            </a:r>
            <a:r>
              <a:rPr lang="pt-BR" dirty="0"/>
              <a:t>(10, 5, 15))</a:t>
            </a:r>
          </a:p>
        </p:txBody>
      </p:sp>
    </p:spTree>
    <p:extLst>
      <p:ext uri="{BB962C8B-B14F-4D97-AF65-F5344CB8AC3E}">
        <p14:creationId xmlns:p14="http://schemas.microsoft.com/office/powerpoint/2010/main" val="3122065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6955D-8469-F597-A95B-C4481E167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6: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C46123-0D45-3412-C3B1-C9B2F0F585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6896" y="-174517"/>
            <a:ext cx="9735037" cy="6204776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dirty="0"/>
              <a:t>Escreva uma função que, dado um número nota representando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dirty="0"/>
              <a:t>nota de um estudante, converte o valor de nota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dirty="0"/>
              <a:t>para um conceito (A, B, C, D, E </a:t>
            </a:r>
            <a:r>
              <a:rPr lang="pt-BR" altLang="pt-BR" dirty="0" err="1"/>
              <a:t>e</a:t>
            </a:r>
            <a:r>
              <a:rPr lang="pt-BR" altLang="pt-BR" dirty="0"/>
              <a:t> F).</a:t>
            </a:r>
          </a:p>
          <a:p>
            <a:pPr marL="0" indent="0">
              <a:buNone/>
            </a:pPr>
            <a:r>
              <a:rPr lang="pt-BR" dirty="0"/>
              <a:t>nota &gt;= 90 "A" </a:t>
            </a:r>
          </a:p>
          <a:p>
            <a:pPr marL="0" indent="0">
              <a:buNone/>
            </a:pPr>
            <a:r>
              <a:rPr lang="pt-BR" dirty="0"/>
              <a:t>nota &gt;= 80 e &lt;90 "B" </a:t>
            </a:r>
          </a:p>
          <a:p>
            <a:pPr marL="0" indent="0">
              <a:buNone/>
            </a:pPr>
            <a:r>
              <a:rPr lang="pt-BR" dirty="0"/>
              <a:t>nota &gt;= 70 e &lt;80 "C" </a:t>
            </a:r>
          </a:p>
          <a:p>
            <a:pPr marL="0" indent="0">
              <a:buNone/>
            </a:pPr>
            <a:r>
              <a:rPr lang="pt-BR" dirty="0"/>
              <a:t>nota &gt;= 60 e &lt;70 "D" </a:t>
            </a:r>
          </a:p>
          <a:p>
            <a:pPr marL="0" indent="0">
              <a:buNone/>
            </a:pPr>
            <a:r>
              <a:rPr lang="pt-BR" dirty="0"/>
              <a:t>nota &gt;= 50  e &lt;60 "E“</a:t>
            </a:r>
          </a:p>
          <a:p>
            <a:pPr marL="0" indent="0">
              <a:buNone/>
            </a:pPr>
            <a:r>
              <a:rPr lang="pt-BR" dirty="0"/>
              <a:t>nota &lt;=60 “F”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643382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B7775-F36B-26DC-1CF8-788D33C4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29CDD3-4894-5E76-421B-96D3F3DC1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converte_nota_em_conceito</a:t>
            </a:r>
            <a:r>
              <a:rPr lang="pt-BR" dirty="0"/>
              <a:t>(nota):</a:t>
            </a:r>
          </a:p>
          <a:p>
            <a:r>
              <a:rPr lang="pt-BR" dirty="0"/>
              <a:t>    </a:t>
            </a:r>
            <a:r>
              <a:rPr lang="pt-BR" dirty="0" err="1"/>
              <a:t>if</a:t>
            </a:r>
            <a:r>
              <a:rPr lang="pt-BR" dirty="0"/>
              <a:t> nota &gt;= 90:</a:t>
            </a:r>
          </a:p>
          <a:p>
            <a:r>
              <a:rPr lang="pt-BR" dirty="0"/>
              <a:t>      </a:t>
            </a:r>
            <a:r>
              <a:rPr lang="pt-BR" dirty="0" err="1"/>
              <a:t>return</a:t>
            </a:r>
            <a:r>
              <a:rPr lang="pt-BR" dirty="0"/>
              <a:t> "A"</a:t>
            </a:r>
          </a:p>
          <a:p>
            <a:r>
              <a:rPr lang="pt-BR" dirty="0"/>
              <a:t>    </a:t>
            </a:r>
            <a:r>
              <a:rPr lang="pt-BR" dirty="0" err="1"/>
              <a:t>elif</a:t>
            </a:r>
            <a:r>
              <a:rPr lang="pt-BR" dirty="0"/>
              <a:t> nota &gt;= 80:</a:t>
            </a:r>
          </a:p>
          <a:p>
            <a:r>
              <a:rPr lang="pt-BR" dirty="0"/>
              <a:t>      </a:t>
            </a:r>
            <a:r>
              <a:rPr lang="pt-BR" dirty="0" err="1"/>
              <a:t>return</a:t>
            </a:r>
            <a:r>
              <a:rPr lang="pt-BR" dirty="0"/>
              <a:t> "B"</a:t>
            </a:r>
          </a:p>
          <a:p>
            <a:r>
              <a:rPr lang="pt-BR" dirty="0"/>
              <a:t>    </a:t>
            </a:r>
            <a:r>
              <a:rPr lang="pt-BR" dirty="0" err="1"/>
              <a:t>elif</a:t>
            </a:r>
            <a:r>
              <a:rPr lang="pt-BR" dirty="0"/>
              <a:t> nota &gt;= 70:</a:t>
            </a:r>
          </a:p>
          <a:p>
            <a:r>
              <a:rPr lang="pt-BR" dirty="0"/>
              <a:t>      </a:t>
            </a:r>
            <a:r>
              <a:rPr lang="pt-BR" dirty="0" err="1"/>
              <a:t>return</a:t>
            </a:r>
            <a:r>
              <a:rPr lang="pt-BR" dirty="0"/>
              <a:t> "C"</a:t>
            </a:r>
          </a:p>
          <a:p>
            <a:r>
              <a:rPr lang="pt-BR" dirty="0"/>
              <a:t>    </a:t>
            </a:r>
            <a:r>
              <a:rPr lang="pt-BR" dirty="0" err="1"/>
              <a:t>elif</a:t>
            </a:r>
            <a:r>
              <a:rPr lang="pt-BR" dirty="0"/>
              <a:t> nota &gt;= 60:</a:t>
            </a:r>
          </a:p>
          <a:p>
            <a:r>
              <a:rPr lang="pt-BR" dirty="0"/>
              <a:t>      </a:t>
            </a:r>
            <a:r>
              <a:rPr lang="pt-BR" dirty="0" err="1"/>
              <a:t>return</a:t>
            </a:r>
            <a:r>
              <a:rPr lang="pt-BR" dirty="0"/>
              <a:t> "D"</a:t>
            </a:r>
          </a:p>
          <a:p>
            <a:r>
              <a:rPr lang="pt-BR" dirty="0"/>
              <a:t>    </a:t>
            </a:r>
            <a:r>
              <a:rPr lang="pt-BR" dirty="0" err="1"/>
              <a:t>elif</a:t>
            </a:r>
            <a:r>
              <a:rPr lang="pt-BR" dirty="0"/>
              <a:t> nota &gt;= 40:</a:t>
            </a:r>
          </a:p>
          <a:p>
            <a:r>
              <a:rPr lang="pt-BR" dirty="0"/>
              <a:t>      </a:t>
            </a:r>
            <a:r>
              <a:rPr lang="pt-BR" dirty="0" err="1"/>
              <a:t>return</a:t>
            </a:r>
            <a:r>
              <a:rPr lang="pt-BR" dirty="0"/>
              <a:t> "E"</a:t>
            </a:r>
          </a:p>
          <a:p>
            <a:r>
              <a:rPr lang="pt-BR" dirty="0"/>
              <a:t>    </a:t>
            </a:r>
            <a:r>
              <a:rPr lang="pt-BR" dirty="0" err="1"/>
              <a:t>else</a:t>
            </a:r>
            <a:r>
              <a:rPr lang="pt-BR" dirty="0"/>
              <a:t>:</a:t>
            </a:r>
          </a:p>
          <a:p>
            <a:r>
              <a:rPr lang="pt-BR" dirty="0"/>
              <a:t>      </a:t>
            </a:r>
            <a:r>
              <a:rPr lang="pt-BR" dirty="0" err="1"/>
              <a:t>return</a:t>
            </a:r>
            <a:r>
              <a:rPr lang="pt-BR" dirty="0"/>
              <a:t> "F"</a:t>
            </a:r>
          </a:p>
          <a:p>
            <a:br>
              <a:rPr lang="pt-BR" dirty="0"/>
            </a:br>
            <a:r>
              <a:rPr lang="pt-BR" dirty="0"/>
              <a:t>print(</a:t>
            </a:r>
            <a:r>
              <a:rPr lang="pt-BR" dirty="0" err="1"/>
              <a:t>converte_nota_em_conceito</a:t>
            </a:r>
            <a:r>
              <a:rPr lang="pt-BR" dirty="0"/>
              <a:t>(65))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0002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ECF29-7462-F01E-2FE5-F03BF48B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A7E1FA-949A-95CA-AE51-F9BBE4538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converte_nota_em_conceito</a:t>
            </a:r>
            <a:r>
              <a:rPr lang="pt-BR" dirty="0"/>
              <a:t>(nota): </a:t>
            </a:r>
          </a:p>
          <a:p>
            <a:pPr marL="0" indent="0">
              <a:buNone/>
            </a:pPr>
            <a:r>
              <a:rPr lang="pt-BR" dirty="0" err="1"/>
              <a:t>if</a:t>
            </a:r>
            <a:r>
              <a:rPr lang="pt-BR" dirty="0"/>
              <a:t> nota &gt;= 90: </a:t>
            </a:r>
            <a:r>
              <a:rPr lang="pt-BR" dirty="0" err="1"/>
              <a:t>return</a:t>
            </a:r>
            <a:r>
              <a:rPr lang="pt-BR" dirty="0"/>
              <a:t> "A" </a:t>
            </a:r>
          </a:p>
          <a:p>
            <a:pPr marL="0" indent="0">
              <a:buNone/>
            </a:pPr>
            <a:r>
              <a:rPr lang="pt-BR" dirty="0" err="1"/>
              <a:t>elif</a:t>
            </a:r>
            <a:r>
              <a:rPr lang="pt-BR" dirty="0"/>
              <a:t> nota &gt;= 80: </a:t>
            </a:r>
            <a:r>
              <a:rPr lang="pt-BR" dirty="0" err="1"/>
              <a:t>return</a:t>
            </a:r>
            <a:r>
              <a:rPr lang="pt-BR" dirty="0"/>
              <a:t> "B" </a:t>
            </a:r>
          </a:p>
          <a:p>
            <a:pPr marL="0" indent="0">
              <a:buNone/>
            </a:pPr>
            <a:r>
              <a:rPr lang="pt-BR" dirty="0" err="1"/>
              <a:t>elif</a:t>
            </a:r>
            <a:r>
              <a:rPr lang="pt-BR" dirty="0"/>
              <a:t> nota &gt;= 70: </a:t>
            </a:r>
            <a:r>
              <a:rPr lang="pt-BR" dirty="0" err="1"/>
              <a:t>return</a:t>
            </a:r>
            <a:r>
              <a:rPr lang="pt-BR" dirty="0"/>
              <a:t> "C" </a:t>
            </a:r>
          </a:p>
          <a:p>
            <a:pPr marL="0" indent="0">
              <a:buNone/>
            </a:pPr>
            <a:r>
              <a:rPr lang="pt-BR" dirty="0" err="1"/>
              <a:t>elif</a:t>
            </a:r>
            <a:r>
              <a:rPr lang="pt-BR" dirty="0"/>
              <a:t> nota &gt;= 60: </a:t>
            </a:r>
            <a:r>
              <a:rPr lang="pt-BR" dirty="0" err="1"/>
              <a:t>return</a:t>
            </a:r>
            <a:r>
              <a:rPr lang="pt-BR" dirty="0"/>
              <a:t> "D" </a:t>
            </a:r>
          </a:p>
          <a:p>
            <a:pPr marL="0" indent="0">
              <a:buNone/>
            </a:pPr>
            <a:r>
              <a:rPr lang="pt-BR" dirty="0" err="1"/>
              <a:t>elif</a:t>
            </a:r>
            <a:r>
              <a:rPr lang="pt-BR" dirty="0"/>
              <a:t> nota &gt;= 40: </a:t>
            </a:r>
            <a:r>
              <a:rPr lang="pt-BR" dirty="0" err="1"/>
              <a:t>return</a:t>
            </a:r>
            <a:r>
              <a:rPr lang="pt-BR" dirty="0"/>
              <a:t> "E" </a:t>
            </a:r>
            <a:r>
              <a:rPr lang="pt-BR" dirty="0" err="1"/>
              <a:t>else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lang="pt-BR" dirty="0" err="1"/>
              <a:t>return</a:t>
            </a:r>
            <a:r>
              <a:rPr lang="pt-BR" dirty="0"/>
              <a:t> "F" print(</a:t>
            </a:r>
            <a:r>
              <a:rPr lang="pt-BR" dirty="0" err="1"/>
              <a:t>converte_nota_em_conceito</a:t>
            </a:r>
            <a:r>
              <a:rPr lang="pt-BR" dirty="0"/>
              <a:t>(65))</a:t>
            </a:r>
          </a:p>
        </p:txBody>
      </p:sp>
    </p:spTree>
    <p:extLst>
      <p:ext uri="{BB962C8B-B14F-4D97-AF65-F5344CB8AC3E}">
        <p14:creationId xmlns:p14="http://schemas.microsoft.com/office/powerpoint/2010/main" val="410277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1A8AE-E216-4282-8455-F8AA4B5D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37B2EC-E5E9-8676-E611-3B8449C32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0" name="Picture 2" descr="Como Declarar uma Função em Python">
            <a:extLst>
              <a:ext uri="{FF2B5EF4-FFF2-40B4-BE49-F238E27FC236}">
                <a16:creationId xmlns:a16="http://schemas.microsoft.com/office/drawing/2014/main" id="{FD3DBD4D-3F56-6316-AE21-21487BC86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01" y="149310"/>
            <a:ext cx="10753299" cy="634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837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CBB68-65C4-B4A4-463A-35349A01E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local e variável global: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DA66E0-E769-7066-347B-3B9EAAEFE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pt-B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Variável Local em Python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 variáveis dentro de uma função, não são visíveis fora da função.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Exemplo:</a:t>
            </a:r>
          </a:p>
          <a:p>
            <a:pPr marL="0" indent="0">
              <a:buNone/>
            </a:pPr>
            <a:r>
              <a:rPr lang="pt-BR" altLang="pt-BR" dirty="0" err="1"/>
              <a:t>def</a:t>
            </a:r>
            <a:r>
              <a:rPr lang="pt-BR" altLang="pt-BR" dirty="0"/>
              <a:t> teste(): </a:t>
            </a:r>
          </a:p>
          <a:p>
            <a:pPr marL="0" indent="0">
              <a:buNone/>
            </a:pPr>
            <a:r>
              <a:rPr lang="pt-BR" altLang="pt-BR" dirty="0"/>
              <a:t>  print(“variável local, ou seja dentro da função!") </a:t>
            </a:r>
          </a:p>
          <a:p>
            <a:pPr marL="0" indent="0">
              <a:buNone/>
            </a:pPr>
            <a:r>
              <a:rPr lang="pt-BR" altLang="pt-BR" dirty="0"/>
              <a:t>  var=2112 </a:t>
            </a:r>
          </a:p>
          <a:p>
            <a:pPr marL="0" indent="0">
              <a:buNone/>
            </a:pPr>
            <a:r>
              <a:rPr lang="pt-BR" altLang="pt-BR" dirty="0"/>
              <a:t>  </a:t>
            </a:r>
            <a:r>
              <a:rPr lang="pt-BR" altLang="pt-BR" dirty="0" err="1"/>
              <a:t>return</a:t>
            </a:r>
            <a:r>
              <a:rPr lang="pt-BR" altLang="pt-BR" dirty="0"/>
              <a:t> print("Valor de </a:t>
            </a:r>
            <a:r>
              <a:rPr lang="pt-BR" altLang="pt-BR" dirty="0" err="1"/>
              <a:t>var:",var</a:t>
            </a:r>
            <a:r>
              <a:rPr lang="pt-BR" altLang="pt-BR" dirty="0"/>
              <a:t>)</a:t>
            </a:r>
          </a:p>
          <a:p>
            <a:pPr marL="0" indent="0">
              <a:buNone/>
            </a:pPr>
            <a:r>
              <a:rPr lang="pt-BR" altLang="pt-BR" dirty="0"/>
              <a:t>teste()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2448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0D16F-CF21-E90D-FEE7-35E12026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global.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CDAA14-D602-4EC0-5EEB-DF847A31B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pt-BR" dirty="0" err="1"/>
              <a:t>def</a:t>
            </a:r>
            <a:r>
              <a:rPr lang="pt-BR" altLang="pt-BR" dirty="0"/>
              <a:t> teste(): </a:t>
            </a:r>
          </a:p>
          <a:p>
            <a:pPr marL="0" indent="0">
              <a:buNone/>
            </a:pPr>
            <a:r>
              <a:rPr lang="pt-BR" altLang="pt-BR" dirty="0"/>
              <a:t>  print(“variável local, ou seja dentro da função!") </a:t>
            </a:r>
          </a:p>
          <a:p>
            <a:pPr marL="0" indent="0">
              <a:buNone/>
            </a:pPr>
            <a:r>
              <a:rPr lang="pt-BR" altLang="pt-BR" dirty="0"/>
              <a:t>  var=2112 </a:t>
            </a:r>
          </a:p>
          <a:p>
            <a:pPr marL="0" indent="0">
              <a:buNone/>
            </a:pPr>
            <a:r>
              <a:rPr lang="pt-BR" altLang="pt-BR" dirty="0"/>
              <a:t>  </a:t>
            </a:r>
            <a:r>
              <a:rPr lang="pt-BR" altLang="pt-BR" dirty="0" err="1"/>
              <a:t>return</a:t>
            </a:r>
            <a:r>
              <a:rPr lang="pt-BR" altLang="pt-BR" dirty="0"/>
              <a:t> print("Valor de </a:t>
            </a:r>
            <a:r>
              <a:rPr lang="pt-BR" altLang="pt-BR" dirty="0" err="1"/>
              <a:t>var:",var</a:t>
            </a:r>
            <a:r>
              <a:rPr lang="pt-BR" altLang="pt-BR" dirty="0"/>
              <a:t>)</a:t>
            </a:r>
          </a:p>
          <a:p>
            <a:pPr marL="0" indent="0">
              <a:buNone/>
            </a:pPr>
            <a:r>
              <a:rPr lang="pt-BR" altLang="pt-BR" dirty="0"/>
              <a:t>teste()</a:t>
            </a:r>
          </a:p>
          <a:p>
            <a:pPr marL="0" indent="0">
              <a:buNone/>
            </a:pPr>
            <a:r>
              <a:rPr lang="pt-BR" altLang="pt-BR" dirty="0"/>
              <a:t>print(“variável global, ou seja fora da função!") </a:t>
            </a:r>
          </a:p>
          <a:p>
            <a:pPr marL="0" indent="0">
              <a:buNone/>
            </a:pPr>
            <a:r>
              <a:rPr lang="pt-BR" altLang="pt-BR" dirty="0"/>
              <a:t>print("Valor de </a:t>
            </a:r>
            <a:r>
              <a:rPr lang="pt-BR" altLang="pt-BR" dirty="0" err="1"/>
              <a:t>var:",var</a:t>
            </a:r>
            <a:r>
              <a:rPr lang="pt-BR" altLang="pt-BR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6175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30972-F801-AC2A-83A7-8DD96FE2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global: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2D4A3C-C38D-98DA-0B56-ECA64BD2E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var=33</a:t>
            </a:r>
          </a:p>
          <a:p>
            <a:pPr marL="0" indent="0">
              <a:buNone/>
            </a:pPr>
            <a:r>
              <a:rPr lang="pt-BR" altLang="pt-BR" dirty="0" err="1"/>
              <a:t>def</a:t>
            </a:r>
            <a:r>
              <a:rPr lang="pt-BR" altLang="pt-BR" dirty="0"/>
              <a:t> teste(): </a:t>
            </a:r>
          </a:p>
          <a:p>
            <a:pPr marL="0" indent="0">
              <a:buNone/>
            </a:pPr>
            <a:r>
              <a:rPr lang="pt-BR" altLang="pt-BR" dirty="0"/>
              <a:t>  print(“variável local, ou seja dentro da função!") </a:t>
            </a:r>
          </a:p>
          <a:p>
            <a:pPr marL="0" indent="0">
              <a:buNone/>
            </a:pPr>
            <a:r>
              <a:rPr lang="pt-BR" altLang="pt-BR" dirty="0"/>
              <a:t>  var=2112 </a:t>
            </a:r>
          </a:p>
          <a:p>
            <a:pPr marL="0" indent="0">
              <a:buNone/>
            </a:pPr>
            <a:r>
              <a:rPr lang="pt-BR" altLang="pt-BR" dirty="0"/>
              <a:t>  </a:t>
            </a:r>
            <a:r>
              <a:rPr lang="pt-BR" altLang="pt-BR" dirty="0" err="1"/>
              <a:t>return</a:t>
            </a:r>
            <a:r>
              <a:rPr lang="pt-BR" altLang="pt-BR" dirty="0"/>
              <a:t> print("Valor de </a:t>
            </a:r>
            <a:r>
              <a:rPr lang="pt-BR" altLang="pt-BR" dirty="0" err="1"/>
              <a:t>var:",var</a:t>
            </a:r>
            <a:r>
              <a:rPr lang="pt-BR" altLang="pt-BR" dirty="0"/>
              <a:t>)</a:t>
            </a:r>
          </a:p>
          <a:p>
            <a:pPr marL="0" indent="0">
              <a:buNone/>
            </a:pPr>
            <a:r>
              <a:rPr lang="pt-BR" altLang="pt-BR" dirty="0"/>
              <a:t>teste()</a:t>
            </a:r>
          </a:p>
          <a:p>
            <a:pPr marL="0" indent="0">
              <a:buNone/>
            </a:pPr>
            <a:r>
              <a:rPr lang="pt-BR" altLang="pt-BR" dirty="0"/>
              <a:t>print(“variável global, ou seja fora da função!") </a:t>
            </a:r>
          </a:p>
          <a:p>
            <a:pPr marL="0" indent="0">
              <a:buNone/>
            </a:pPr>
            <a:r>
              <a:rPr lang="pt-BR" altLang="pt-BR" dirty="0"/>
              <a:t>print("Valor de </a:t>
            </a:r>
            <a:r>
              <a:rPr lang="pt-BR" altLang="pt-BR" dirty="0" err="1"/>
              <a:t>var:",var</a:t>
            </a:r>
            <a:r>
              <a:rPr lang="pt-BR" altLang="pt-BR" dirty="0"/>
              <a:t>)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7665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97E1C-2EED-E1D1-2B09-9B34D076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Lambda: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3D0E6A-0EE4-433C-86D7-C39E23D84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Definindo uma função imposto: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função_calcula_imposto</a:t>
            </a:r>
            <a:r>
              <a:rPr lang="pt-BR" dirty="0"/>
              <a:t>(</a:t>
            </a:r>
            <a:r>
              <a:rPr lang="pt-BR" dirty="0" err="1"/>
              <a:t>preco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    imposto=</a:t>
            </a:r>
            <a:r>
              <a:rPr lang="pt-BR" dirty="0" err="1"/>
              <a:t>preco</a:t>
            </a:r>
            <a:r>
              <a:rPr lang="pt-BR" dirty="0"/>
              <a:t>*0.05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print(imposto)</a:t>
            </a:r>
          </a:p>
          <a:p>
            <a:pPr marL="0" indent="0">
              <a:buNone/>
            </a:pPr>
            <a:r>
              <a:rPr lang="pt-BR" dirty="0" err="1"/>
              <a:t>função_calcula_imposto</a:t>
            </a:r>
            <a:r>
              <a:rPr lang="pt-BR" dirty="0"/>
              <a:t>(100):</a:t>
            </a:r>
          </a:p>
        </p:txBody>
      </p:sp>
    </p:spTree>
    <p:extLst>
      <p:ext uri="{BB962C8B-B14F-4D97-AF65-F5344CB8AC3E}">
        <p14:creationId xmlns:p14="http://schemas.microsoft.com/office/powerpoint/2010/main" val="20713949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E9102-940A-19C5-67AE-A1D3CD72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função lambda: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2510C-152F-D849-F657-C90F33EB8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preco</a:t>
            </a:r>
            <a:r>
              <a:rPr lang="pt-BR" dirty="0"/>
              <a:t>=100</a:t>
            </a:r>
          </a:p>
          <a:p>
            <a:pPr marL="0" indent="0">
              <a:buNone/>
            </a:pPr>
            <a:r>
              <a:rPr lang="pt-BR" dirty="0"/>
              <a:t>imposto=lambda </a:t>
            </a:r>
            <a:r>
              <a:rPr lang="pt-BR" dirty="0" err="1"/>
              <a:t>preco</a:t>
            </a:r>
            <a:r>
              <a:rPr lang="pt-BR" dirty="0"/>
              <a:t>: </a:t>
            </a:r>
            <a:r>
              <a:rPr lang="pt-BR" dirty="0" err="1"/>
              <a:t>preco</a:t>
            </a:r>
            <a:r>
              <a:rPr lang="pt-BR" dirty="0"/>
              <a:t>*0.05</a:t>
            </a:r>
          </a:p>
          <a:p>
            <a:pPr marL="0" indent="0">
              <a:buNone/>
            </a:pPr>
            <a:r>
              <a:rPr lang="pt-BR" dirty="0"/>
              <a:t>print(imposto)</a:t>
            </a:r>
          </a:p>
        </p:txBody>
      </p:sp>
    </p:spTree>
    <p:extLst>
      <p:ext uri="{BB962C8B-B14F-4D97-AF65-F5344CB8AC3E}">
        <p14:creationId xmlns:p14="http://schemas.microsoft.com/office/powerpoint/2010/main" val="2911022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90DA6-FE90-E7D8-2CC8-77AD8C04D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lambda: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1D9BD-0F79-FB95-607E-3CFF2272D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somaxy</a:t>
            </a:r>
            <a:r>
              <a:rPr lang="es-ES" dirty="0"/>
              <a:t>=(lambda x, y: x + y) (x=1,y=2)</a:t>
            </a:r>
          </a:p>
          <a:p>
            <a:pPr marL="0" indent="0">
              <a:buNone/>
            </a:pPr>
            <a:r>
              <a:rPr lang="es-ES" dirty="0" err="1"/>
              <a:t>print</a:t>
            </a:r>
            <a:r>
              <a:rPr lang="es-ES" dirty="0"/>
              <a:t>(</a:t>
            </a:r>
            <a:r>
              <a:rPr lang="es-ES" dirty="0" err="1"/>
              <a:t>somaxy</a:t>
            </a:r>
            <a:r>
              <a:rPr lang="es-ES" dirty="0"/>
              <a:t>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funcao_somaxy</a:t>
            </a:r>
            <a:r>
              <a:rPr lang="es-ES" dirty="0"/>
              <a:t> = lambda x, y: x + y </a:t>
            </a:r>
          </a:p>
          <a:p>
            <a:pPr marL="0" indent="0">
              <a:buNone/>
            </a:pPr>
            <a:r>
              <a:rPr lang="es-ES" dirty="0" err="1"/>
              <a:t>print</a:t>
            </a:r>
            <a:r>
              <a:rPr lang="es-ES" dirty="0"/>
              <a:t>(</a:t>
            </a:r>
            <a:r>
              <a:rPr lang="es-ES" dirty="0" err="1"/>
              <a:t>funcao_somaxy</a:t>
            </a:r>
            <a:r>
              <a:rPr lang="es-ES" dirty="0"/>
              <a:t>(1, 2))</a:t>
            </a:r>
          </a:p>
        </p:txBody>
      </p:sp>
    </p:spTree>
    <p:extLst>
      <p:ext uri="{BB962C8B-B14F-4D97-AF65-F5344CB8AC3E}">
        <p14:creationId xmlns:p14="http://schemas.microsoft.com/office/powerpoint/2010/main" val="3896754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5F850-E7E3-8B48-19CE-8740C246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lambda: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7E6448-DAEB-0EF3-AA43-CFA0636D0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funcao_soma</a:t>
            </a:r>
            <a:r>
              <a:rPr lang="pt-BR" dirty="0"/>
              <a:t> = (lambda *</a:t>
            </a:r>
            <a:r>
              <a:rPr lang="pt-BR" dirty="0" err="1"/>
              <a:t>args</a:t>
            </a:r>
            <a:r>
              <a:rPr lang="pt-BR" dirty="0"/>
              <a:t>: sum(</a:t>
            </a:r>
            <a:r>
              <a:rPr lang="pt-BR" dirty="0" err="1"/>
              <a:t>args</a:t>
            </a:r>
            <a:r>
              <a:rPr lang="pt-BR" dirty="0"/>
              <a:t>)) 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funcao_soma</a:t>
            </a:r>
            <a:r>
              <a:rPr lang="pt-BR" dirty="0"/>
              <a:t>(1, 2, 3, 4, 5))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 err="1"/>
              <a:t>funcao_soma</a:t>
            </a:r>
            <a:r>
              <a:rPr lang="pt-BR" dirty="0"/>
              <a:t> = (lambda **</a:t>
            </a:r>
            <a:r>
              <a:rPr lang="pt-BR" dirty="0" err="1"/>
              <a:t>kwargs</a:t>
            </a:r>
            <a:r>
              <a:rPr lang="pt-BR" dirty="0"/>
              <a:t>: sum(</a:t>
            </a:r>
            <a:r>
              <a:rPr lang="pt-BR" dirty="0" err="1"/>
              <a:t>kwargs.values</a:t>
            </a:r>
            <a:r>
              <a:rPr lang="pt-BR" dirty="0"/>
              <a:t>()))</a:t>
            </a:r>
            <a:br>
              <a:rPr lang="pt-BR" dirty="0"/>
            </a:br>
            <a:r>
              <a:rPr lang="pt-BR" dirty="0"/>
              <a:t>print(</a:t>
            </a:r>
            <a:r>
              <a:rPr lang="pt-BR" dirty="0" err="1"/>
              <a:t>funcao_soma</a:t>
            </a:r>
            <a:r>
              <a:rPr lang="pt-BR" dirty="0"/>
              <a:t>(a=1, b=2, c=3, d=4, e=5))</a:t>
            </a:r>
          </a:p>
        </p:txBody>
      </p:sp>
    </p:spTree>
    <p:extLst>
      <p:ext uri="{BB962C8B-B14F-4D97-AF65-F5344CB8AC3E}">
        <p14:creationId xmlns:p14="http://schemas.microsoft.com/office/powerpoint/2010/main" val="2374378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E9102-940A-19C5-67AE-A1D3CD72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função lambda: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2510C-152F-D849-F657-C90F33EB8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preco</a:t>
            </a:r>
            <a:r>
              <a:rPr lang="pt-BR" dirty="0"/>
              <a:t>=100</a:t>
            </a:r>
          </a:p>
          <a:p>
            <a:pPr marL="0" indent="0">
              <a:buNone/>
            </a:pPr>
            <a:r>
              <a:rPr lang="pt-BR" dirty="0"/>
              <a:t>imposto=lambda </a:t>
            </a:r>
            <a:r>
              <a:rPr lang="pt-BR" dirty="0" err="1"/>
              <a:t>preco</a:t>
            </a:r>
            <a:r>
              <a:rPr lang="pt-BR" dirty="0"/>
              <a:t>: </a:t>
            </a:r>
            <a:r>
              <a:rPr lang="pt-BR" dirty="0" err="1"/>
              <a:t>preco</a:t>
            </a:r>
            <a:r>
              <a:rPr lang="pt-BR" dirty="0"/>
              <a:t>*0.05</a:t>
            </a:r>
          </a:p>
          <a:p>
            <a:pPr marL="0" indent="0">
              <a:buNone/>
            </a:pPr>
            <a:r>
              <a:rPr lang="pt-BR" dirty="0"/>
              <a:t>print(imposto)</a:t>
            </a:r>
          </a:p>
        </p:txBody>
      </p:sp>
    </p:spTree>
    <p:extLst>
      <p:ext uri="{BB962C8B-B14F-4D97-AF65-F5344CB8AC3E}">
        <p14:creationId xmlns:p14="http://schemas.microsoft.com/office/powerpoint/2010/main" val="34530958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E25C3-24D7-3A44-5AD5-E67BFE0C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</a:t>
            </a:r>
            <a:r>
              <a:rPr lang="pt-BR" dirty="0" err="1"/>
              <a:t>map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396354-CC72-DFB2-1DC8-A6212B777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Pega uma lista de informações e aplica, sobre cada um dos valores dessa lista de informações, uma função. 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Exemplo: Usando a função lambada dentro do </a:t>
            </a:r>
            <a:r>
              <a:rPr lang="pt-BR" dirty="0" err="1"/>
              <a:t>map</a:t>
            </a:r>
            <a:endParaRPr lang="pt-BR" dirty="0"/>
          </a:p>
          <a:p>
            <a:pPr marL="0" indent="0">
              <a:buNone/>
            </a:pPr>
            <a:br>
              <a:rPr lang="pt-BR" dirty="0"/>
            </a:br>
            <a:r>
              <a:rPr lang="pt-BR" dirty="0" err="1"/>
              <a:t>numeros</a:t>
            </a:r>
            <a:r>
              <a:rPr lang="pt-BR" dirty="0"/>
              <a:t> = [1, 2, 3, 4, 5]</a:t>
            </a:r>
          </a:p>
          <a:p>
            <a:pPr marL="0" indent="0">
              <a:buNone/>
            </a:pPr>
            <a:r>
              <a:rPr lang="pt-BR" dirty="0"/>
              <a:t>quadrado = </a:t>
            </a:r>
            <a:r>
              <a:rPr lang="pt-BR" dirty="0" err="1"/>
              <a:t>list</a:t>
            </a:r>
            <a:r>
              <a:rPr lang="pt-BR" dirty="0"/>
              <a:t>(</a:t>
            </a:r>
            <a:r>
              <a:rPr lang="pt-BR" dirty="0" err="1"/>
              <a:t>map</a:t>
            </a:r>
            <a:r>
              <a:rPr lang="pt-BR" dirty="0"/>
              <a:t>(lambda x: x * x, </a:t>
            </a:r>
            <a:r>
              <a:rPr lang="pt-BR" dirty="0" err="1"/>
              <a:t>numeros</a:t>
            </a:r>
            <a:r>
              <a:rPr lang="pt-BR" dirty="0"/>
              <a:t>))</a:t>
            </a:r>
          </a:p>
          <a:p>
            <a:pPr marL="0" indent="0">
              <a:buNone/>
            </a:pPr>
            <a:r>
              <a:rPr lang="pt-BR" dirty="0"/>
              <a:t>print(quadrado)</a:t>
            </a:r>
          </a:p>
        </p:txBody>
      </p:sp>
    </p:spTree>
    <p:extLst>
      <p:ext uri="{BB962C8B-B14F-4D97-AF65-F5344CB8AC3E}">
        <p14:creationId xmlns:p14="http://schemas.microsoft.com/office/powerpoint/2010/main" val="19972830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B68A7-CE9C-EAE1-2669-4658B1A0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uso da função </a:t>
            </a:r>
            <a:r>
              <a:rPr lang="pt-BR" dirty="0" err="1"/>
              <a:t>map</a:t>
            </a:r>
            <a:r>
              <a:rPr lang="pt-BR" dirty="0"/>
              <a:t> com lambda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C9FA5D-020C-11DC-B6BB-78AFC3251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cores_minusculo</a:t>
            </a:r>
            <a:r>
              <a:rPr lang="pt-BR" dirty="0"/>
              <a:t> = ['azul', 'branco', 'vermelho’] 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cores_minusculo</a:t>
            </a:r>
            <a:r>
              <a:rPr lang="pt-BR" dirty="0"/>
              <a:t>) </a:t>
            </a:r>
          </a:p>
          <a:p>
            <a:pPr marL="0" indent="0">
              <a:buNone/>
            </a:pPr>
            <a:r>
              <a:rPr lang="pt-BR" dirty="0" err="1"/>
              <a:t>cores_maiusculo</a:t>
            </a:r>
            <a:r>
              <a:rPr lang="pt-BR" dirty="0"/>
              <a:t> = </a:t>
            </a:r>
            <a:r>
              <a:rPr lang="pt-BR" dirty="0" err="1"/>
              <a:t>list</a:t>
            </a:r>
            <a:r>
              <a:rPr lang="pt-BR" dirty="0"/>
              <a:t>(</a:t>
            </a:r>
            <a:r>
              <a:rPr lang="pt-BR" dirty="0" err="1"/>
              <a:t>map</a:t>
            </a:r>
            <a:r>
              <a:rPr lang="pt-BR" dirty="0"/>
              <a:t>(lambda x: </a:t>
            </a:r>
            <a:r>
              <a:rPr lang="pt-BR" dirty="0" err="1"/>
              <a:t>x.upper</a:t>
            </a:r>
            <a:r>
              <a:rPr lang="pt-BR" dirty="0"/>
              <a:t>(), </a:t>
            </a:r>
            <a:r>
              <a:rPr lang="pt-BR" dirty="0" err="1"/>
              <a:t>cores_minusculo</a:t>
            </a:r>
            <a:r>
              <a:rPr lang="pt-BR" dirty="0"/>
              <a:t>)) print(</a:t>
            </a:r>
            <a:r>
              <a:rPr lang="pt-BR" dirty="0" err="1"/>
              <a:t>cores_maiusculo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891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94594-DB43-262E-2046-A88E2877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8315C3-941C-D4DE-ED64-64D993013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funcao</a:t>
            </a:r>
            <a:r>
              <a:rPr lang="pt-BR" dirty="0"/>
              <a:t>(</a:t>
            </a:r>
            <a:r>
              <a:rPr lang="pt-BR" dirty="0" err="1"/>
              <a:t>a,b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    soma=</a:t>
            </a:r>
            <a:r>
              <a:rPr lang="pt-BR" dirty="0" err="1"/>
              <a:t>a+b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return</a:t>
            </a:r>
            <a:r>
              <a:rPr lang="pt-BR" dirty="0"/>
              <a:t> print(soma)</a:t>
            </a:r>
          </a:p>
          <a:p>
            <a:pPr marL="0" indent="0">
              <a:buNone/>
            </a:pPr>
            <a:r>
              <a:rPr lang="pt-BR" dirty="0" err="1"/>
              <a:t>funcao</a:t>
            </a:r>
            <a:r>
              <a:rPr lang="pt-BR" dirty="0"/>
              <a:t>(a=2,b=3)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30118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7B871-C2F8-D793-6D5D-AB6B792D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uso da função </a:t>
            </a:r>
            <a:r>
              <a:rPr lang="pt-BR" dirty="0" err="1"/>
              <a:t>map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D360A2-70F3-9E80-5CFB-2A0BC0542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0" i="0" dirty="0">
                <a:solidFill>
                  <a:srgbClr val="292929"/>
                </a:solidFill>
                <a:effectLst/>
                <a:latin typeface="source-code-pro"/>
              </a:rPr>
              <a:t>a = [1, 2, 3, 4]</a:t>
            </a:r>
            <a:br>
              <a:rPr lang="es-ES" dirty="0"/>
            </a:br>
            <a:r>
              <a:rPr lang="es-ES" b="0" i="0" dirty="0">
                <a:solidFill>
                  <a:srgbClr val="292929"/>
                </a:solidFill>
                <a:effectLst/>
                <a:latin typeface="source-code-pro"/>
              </a:rPr>
              <a:t>b = [5, 6, 7, 8]</a:t>
            </a:r>
            <a:br>
              <a:rPr lang="es-ES" dirty="0"/>
            </a:br>
            <a:r>
              <a:rPr lang="es-ES" b="0" i="0" dirty="0" err="1">
                <a:solidFill>
                  <a:srgbClr val="292929"/>
                </a:solidFill>
                <a:effectLst/>
                <a:latin typeface="source-code-pro"/>
              </a:rPr>
              <a:t>print</a:t>
            </a:r>
            <a:r>
              <a:rPr lang="es-ES" b="0" i="0" dirty="0">
                <a:solidFill>
                  <a:srgbClr val="292929"/>
                </a:solidFill>
                <a:effectLst/>
                <a:latin typeface="source-code-pro"/>
              </a:rPr>
              <a:t>(</a:t>
            </a:r>
            <a:r>
              <a:rPr lang="es-ES" b="0" i="0" dirty="0" err="1">
                <a:solidFill>
                  <a:srgbClr val="292929"/>
                </a:solidFill>
                <a:effectLst/>
                <a:latin typeface="source-code-pro"/>
              </a:rPr>
              <a:t>list</a:t>
            </a:r>
            <a:r>
              <a:rPr lang="es-ES" b="0" i="0" dirty="0">
                <a:solidFill>
                  <a:srgbClr val="292929"/>
                </a:solidFill>
                <a:effectLst/>
                <a:latin typeface="source-code-pro"/>
              </a:rPr>
              <a:t>(</a:t>
            </a:r>
            <a:r>
              <a:rPr lang="es-ES" b="0" i="0" dirty="0" err="1">
                <a:solidFill>
                  <a:srgbClr val="292929"/>
                </a:solidFill>
                <a:effectLst/>
                <a:latin typeface="source-code-pro"/>
              </a:rPr>
              <a:t>map</a:t>
            </a:r>
            <a:r>
              <a:rPr lang="es-ES" b="0" i="0" dirty="0">
                <a:solidFill>
                  <a:srgbClr val="292929"/>
                </a:solidFill>
                <a:effectLst/>
                <a:latin typeface="source-code-pro"/>
              </a:rPr>
              <a:t>(lambda x, y: </a:t>
            </a:r>
            <a:r>
              <a:rPr lang="es-ES" b="0" i="0" dirty="0" err="1">
                <a:solidFill>
                  <a:srgbClr val="292929"/>
                </a:solidFill>
                <a:effectLst/>
                <a:latin typeface="source-code-pro"/>
              </a:rPr>
              <a:t>x+y</a:t>
            </a:r>
            <a:r>
              <a:rPr lang="es-ES" b="0" i="0" dirty="0">
                <a:solidFill>
                  <a:srgbClr val="292929"/>
                </a:solidFill>
                <a:effectLst/>
                <a:latin typeface="source-code-pro"/>
              </a:rPr>
              <a:t>, a, b)))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5171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F12D2-BF9E-F3AE-AD9F-59BD5E04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função com </a:t>
            </a:r>
            <a:r>
              <a:rPr lang="pt-BR" dirty="0" err="1"/>
              <a:t>map</a:t>
            </a:r>
            <a:r>
              <a:rPr lang="pt-BR" dirty="0"/>
              <a:t> e </a:t>
            </a:r>
            <a:r>
              <a:rPr lang="pt-BR" dirty="0" err="1"/>
              <a:t>map</a:t>
            </a:r>
            <a:r>
              <a:rPr lang="pt-BR" dirty="0"/>
              <a:t> com lambda: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AD8B67-9723-2840-3308-C812CCC8B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# Função com map.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eleva_ao_quadrado</a:t>
            </a:r>
            <a:r>
              <a:rPr lang="pt-BR" dirty="0"/>
              <a:t>(n):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return</a:t>
            </a:r>
            <a:r>
              <a:rPr lang="pt-BR" dirty="0"/>
              <a:t> n ** 2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list</a:t>
            </a:r>
            <a:r>
              <a:rPr lang="pt-BR" dirty="0"/>
              <a:t>(</a:t>
            </a:r>
            <a:r>
              <a:rPr lang="pt-BR" dirty="0" err="1"/>
              <a:t>map</a:t>
            </a:r>
            <a:r>
              <a:rPr lang="pt-BR" dirty="0"/>
              <a:t>(</a:t>
            </a:r>
            <a:r>
              <a:rPr lang="pt-BR" dirty="0" err="1"/>
              <a:t>eleva_ao_quadrado</a:t>
            </a:r>
            <a:r>
              <a:rPr lang="pt-BR" dirty="0"/>
              <a:t>, range(5))))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# Função </a:t>
            </a:r>
            <a:r>
              <a:rPr lang="pt-BR" dirty="0" err="1"/>
              <a:t>map</a:t>
            </a:r>
            <a:r>
              <a:rPr lang="pt-BR" dirty="0"/>
              <a:t> com função lambda. 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list</a:t>
            </a:r>
            <a:r>
              <a:rPr lang="pt-BR" dirty="0"/>
              <a:t>(</a:t>
            </a:r>
            <a:r>
              <a:rPr lang="pt-BR" dirty="0" err="1"/>
              <a:t>map</a:t>
            </a:r>
            <a:r>
              <a:rPr lang="pt-BR" dirty="0"/>
              <a:t>(lambda x: x ** 2, range(5))))</a:t>
            </a:r>
          </a:p>
        </p:txBody>
      </p:sp>
    </p:spTree>
    <p:extLst>
      <p:ext uri="{BB962C8B-B14F-4D97-AF65-F5344CB8AC3E}">
        <p14:creationId xmlns:p14="http://schemas.microsoft.com/office/powerpoint/2010/main" val="25564331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36911-51B5-616F-4B54-97079A68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Filter: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3DE50E-A363-4177-D2AD-CBE5356DF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Usada para filtrar uma lista selecionando apenas os valores que se deseja.</a:t>
            </a:r>
          </a:p>
          <a:p>
            <a:pPr marL="0" indent="0">
              <a:buNone/>
            </a:pPr>
            <a:r>
              <a:rPr lang="pt-BR" dirty="0" err="1"/>
              <a:t>numeros</a:t>
            </a:r>
            <a:r>
              <a:rPr lang="pt-BR" dirty="0"/>
              <a:t> = [1, 9, 20, 3, 41, 50, 0, -5] </a:t>
            </a:r>
          </a:p>
          <a:p>
            <a:pPr marL="0" indent="0">
              <a:buNone/>
            </a:pPr>
            <a:r>
              <a:rPr lang="pt-BR" dirty="0" err="1"/>
              <a:t>numeros</a:t>
            </a:r>
            <a:r>
              <a:rPr lang="pt-BR" dirty="0"/>
              <a:t> = </a:t>
            </a:r>
            <a:r>
              <a:rPr lang="pt-BR" dirty="0" err="1"/>
              <a:t>list</a:t>
            </a:r>
            <a:r>
              <a:rPr lang="pt-BR" dirty="0"/>
              <a:t>(</a:t>
            </a:r>
            <a:r>
              <a:rPr lang="pt-BR" dirty="0" err="1"/>
              <a:t>filter</a:t>
            </a:r>
            <a:r>
              <a:rPr lang="pt-BR" dirty="0"/>
              <a:t>(lambda x: x &gt; 5, </a:t>
            </a:r>
            <a:r>
              <a:rPr lang="pt-BR" dirty="0" err="1"/>
              <a:t>numeros</a:t>
            </a:r>
            <a:r>
              <a:rPr lang="pt-BR" dirty="0"/>
              <a:t>)) 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numeros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04628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55668-7FB6-7FA8-2E6C-81F55B8C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da função </a:t>
            </a:r>
            <a:r>
              <a:rPr lang="pt-BR" dirty="0" err="1"/>
              <a:t>filter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CA8CDB-3A96-435F-A45D-861C088A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lista = [0, -1, 2, 3, -4, 5, 6, 7, 8, 9, -10, 11, 12, -13, 14, 15, -16, -17, 18]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list</a:t>
            </a:r>
            <a:r>
              <a:rPr lang="pt-BR" dirty="0"/>
              <a:t>(</a:t>
            </a:r>
            <a:r>
              <a:rPr lang="pt-BR" dirty="0" err="1"/>
              <a:t>filter</a:t>
            </a:r>
            <a:r>
              <a:rPr lang="pt-BR" dirty="0"/>
              <a:t>(lambda x: x &gt; 0, </a:t>
            </a:r>
            <a:r>
              <a:rPr lang="pt-BR"/>
              <a:t>lista)))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59099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2610B-7518-4935-2718-8CC71FEC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</a:t>
            </a:r>
            <a:r>
              <a:rPr lang="pt-BR" dirty="0" err="1"/>
              <a:t>filter</a:t>
            </a: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978082-AF40-5558-C1FE-EDBACEF95F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5091" y="1964496"/>
            <a:ext cx="10738709" cy="29290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pt-BR" dirty="0" err="1"/>
              <a:t>numeros</a:t>
            </a:r>
            <a:r>
              <a:rPr lang="pt-BR" dirty="0"/>
              <a:t> = [1, 2, 3, 4, 5,6,7,8,9,10]</a:t>
            </a:r>
          </a:p>
          <a:p>
            <a:pPr marL="0" indent="0">
              <a:buNone/>
            </a:pPr>
            <a:r>
              <a:rPr lang="pt-BR" dirty="0" err="1"/>
              <a:t>filtrando_numeros_impares</a:t>
            </a:r>
            <a:r>
              <a:rPr lang="pt-BR" dirty="0"/>
              <a:t> = </a:t>
            </a:r>
            <a:r>
              <a:rPr lang="pt-BR" dirty="0" err="1"/>
              <a:t>list</a:t>
            </a:r>
            <a:r>
              <a:rPr lang="pt-BR" dirty="0"/>
              <a:t>(</a:t>
            </a:r>
            <a:r>
              <a:rPr lang="pt-BR" dirty="0" err="1"/>
              <a:t>filter</a:t>
            </a:r>
            <a:r>
              <a:rPr lang="pt-BR" dirty="0"/>
              <a:t>(lambda x: x % 2==0, </a:t>
            </a:r>
            <a:r>
              <a:rPr lang="pt-BR" dirty="0" err="1"/>
              <a:t>numeros</a:t>
            </a:r>
            <a:r>
              <a:rPr lang="pt-BR" dirty="0"/>
              <a:t>)) 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filtrando_numeros_impares</a:t>
            </a:r>
            <a:r>
              <a:rPr lang="pt-BR" dirty="0"/>
              <a:t>) </a:t>
            </a:r>
          </a:p>
          <a:p>
            <a:pPr marL="0" indent="0">
              <a:buNone/>
            </a:pPr>
            <a:r>
              <a:rPr lang="pt-BR" dirty="0" err="1"/>
              <a:t>filtrando_numeros_pares</a:t>
            </a:r>
            <a:r>
              <a:rPr lang="pt-BR" dirty="0"/>
              <a:t> = </a:t>
            </a:r>
            <a:r>
              <a:rPr lang="pt-BR" dirty="0" err="1"/>
              <a:t>list</a:t>
            </a:r>
            <a:r>
              <a:rPr lang="pt-BR" dirty="0"/>
              <a:t>(</a:t>
            </a:r>
            <a:r>
              <a:rPr lang="pt-BR" dirty="0" err="1"/>
              <a:t>filter</a:t>
            </a:r>
            <a:r>
              <a:rPr lang="pt-BR" dirty="0"/>
              <a:t>(lambda x: x % 2==1, </a:t>
            </a:r>
            <a:r>
              <a:rPr lang="pt-BR" dirty="0" err="1"/>
              <a:t>numeros</a:t>
            </a:r>
            <a:r>
              <a:rPr lang="pt-BR" dirty="0"/>
              <a:t>)) 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filtrando_numeros_pares</a:t>
            </a:r>
            <a:r>
              <a:rPr lang="pt-BR" dirty="0"/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87510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BA723-6589-57D5-5863-08D25CD1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01: CÁLCULO DO IMC.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D13E0F-9425-0DBA-B210-C284C6EEA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altLang="pt-BR" dirty="0" err="1"/>
              <a:t>def</a:t>
            </a:r>
            <a:r>
              <a:rPr lang="pt-BR" altLang="pt-BR" dirty="0"/>
              <a:t> </a:t>
            </a:r>
            <a:r>
              <a:rPr lang="pt-BR" altLang="pt-BR" dirty="0" err="1"/>
              <a:t>calculo_imc</a:t>
            </a:r>
            <a:r>
              <a:rPr lang="pt-BR" altLang="pt-BR" dirty="0"/>
              <a:t>(peso, altura): </a:t>
            </a:r>
          </a:p>
          <a:p>
            <a:pPr marL="0" indent="0">
              <a:buNone/>
            </a:pPr>
            <a:r>
              <a:rPr lang="pt-BR" altLang="pt-BR" dirty="0"/>
              <a:t>	</a:t>
            </a:r>
            <a:r>
              <a:rPr lang="pt-BR" altLang="pt-BR" dirty="0" err="1"/>
              <a:t>imc</a:t>
            </a:r>
            <a:r>
              <a:rPr lang="pt-BR" altLang="pt-BR" dirty="0"/>
              <a:t>= peso / altura ** 2</a:t>
            </a:r>
          </a:p>
          <a:p>
            <a:pPr marL="0" indent="0">
              <a:buNone/>
            </a:pPr>
            <a:r>
              <a:rPr lang="pt-BR" altLang="pt-BR" dirty="0"/>
              <a:t>            </a:t>
            </a:r>
            <a:r>
              <a:rPr lang="pt-BR" altLang="pt-BR" dirty="0" err="1"/>
              <a:t>return</a:t>
            </a:r>
            <a:r>
              <a:rPr lang="pt-BR" altLang="pt-BR" dirty="0"/>
              <a:t> print(</a:t>
            </a:r>
            <a:r>
              <a:rPr lang="pt-BR" altLang="pt-BR" dirty="0" err="1"/>
              <a:t>imc</a:t>
            </a:r>
            <a:r>
              <a:rPr lang="pt-BR" altLang="pt-BR" dirty="0"/>
              <a:t>)</a:t>
            </a:r>
          </a:p>
          <a:p>
            <a:pPr marL="0" indent="0">
              <a:buNone/>
            </a:pPr>
            <a:r>
              <a:rPr lang="pt-BR" altLang="pt-BR" dirty="0" err="1"/>
              <a:t>calculo_imc</a:t>
            </a:r>
            <a:r>
              <a:rPr lang="pt-BR" altLang="pt-BR" dirty="0"/>
              <a:t>(75, 1.68)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944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98B2F-0B9F-58B2-F3B4-CEE11B8C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Cálculo da média aritmética dos valores de uma lista: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F071ED-FC00-E6DC-5B85-0EF65909F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media_lista</a:t>
            </a:r>
            <a:r>
              <a:rPr lang="pt-BR" dirty="0"/>
              <a:t>(L):</a:t>
            </a:r>
          </a:p>
          <a:p>
            <a:pPr marL="0" indent="0">
              <a:buNone/>
            </a:pPr>
            <a:r>
              <a:rPr lang="pt-BR" dirty="0"/>
              <a:t> soma=0</a:t>
            </a:r>
          </a:p>
          <a:p>
            <a:pPr marL="0" indent="0">
              <a:buNone/>
            </a:pPr>
            <a:r>
              <a:rPr lang="pt-BR" dirty="0"/>
              <a:t> for valor in L:</a:t>
            </a:r>
          </a:p>
          <a:p>
            <a:pPr marL="0" indent="0">
              <a:buNone/>
            </a:pPr>
            <a:r>
              <a:rPr lang="pt-BR" dirty="0"/>
              <a:t>    soma = soma + valor</a:t>
            </a:r>
          </a:p>
          <a:p>
            <a:pPr marL="0" indent="0">
              <a:buNone/>
            </a:pPr>
            <a:r>
              <a:rPr lang="pt-BR" dirty="0"/>
              <a:t> media=soma/</a:t>
            </a:r>
            <a:r>
              <a:rPr lang="pt-BR" dirty="0" err="1"/>
              <a:t>len</a:t>
            </a:r>
            <a:r>
              <a:rPr lang="pt-BR" dirty="0"/>
              <a:t>(L)</a:t>
            </a:r>
          </a:p>
          <a:p>
            <a:pPr marL="0" indent="0">
              <a:buNone/>
            </a:pPr>
            <a:r>
              <a:rPr lang="pt-BR" dirty="0"/>
              <a:t> </a:t>
            </a:r>
            <a:r>
              <a:rPr lang="pt-BR" dirty="0" err="1"/>
              <a:t>return</a:t>
            </a:r>
            <a:r>
              <a:rPr lang="pt-BR" dirty="0"/>
              <a:t> print(media)</a:t>
            </a:r>
          </a:p>
          <a:p>
            <a:pPr marL="0" indent="0">
              <a:buNone/>
            </a:pPr>
            <a:r>
              <a:rPr lang="pt-BR" dirty="0" err="1"/>
              <a:t>media_lista</a:t>
            </a:r>
            <a:r>
              <a:rPr lang="pt-BR" dirty="0"/>
              <a:t>(L=[1,2,3,4,5])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085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1EA4B-9383-7900-9580-C8AF1DFF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matemática: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8D32CB-0CAB-7AEE-FE66-40CE94084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altLang="pt-BR" dirty="0"/>
              <a:t>Usar o comando </a:t>
            </a:r>
            <a:r>
              <a:rPr lang="pt-BR" altLang="pt-BR" dirty="0" err="1"/>
              <a:t>import</a:t>
            </a:r>
            <a:r>
              <a:rPr lang="pt-BR" altLang="pt-BR" dirty="0"/>
              <a:t> no script</a:t>
            </a:r>
          </a:p>
          <a:p>
            <a:pPr marL="0" indent="0">
              <a:buNone/>
            </a:pPr>
            <a:r>
              <a:rPr lang="pt-BR" altLang="pt-BR" dirty="0" err="1"/>
              <a:t>import</a:t>
            </a:r>
            <a:r>
              <a:rPr lang="pt-BR" altLang="pt-BR" dirty="0"/>
              <a:t> </a:t>
            </a:r>
            <a:r>
              <a:rPr lang="pt-BR" altLang="pt-BR" dirty="0" err="1"/>
              <a:t>math</a:t>
            </a:r>
            <a:r>
              <a:rPr lang="pt-BR" altLang="pt-BR" dirty="0"/>
              <a:t> </a:t>
            </a:r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math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 err="1"/>
              <a:t>exponencial_de_x</a:t>
            </a:r>
            <a:r>
              <a:rPr lang="pt-BR" dirty="0"/>
              <a:t> = </a:t>
            </a:r>
            <a:r>
              <a:rPr lang="pt-BR" dirty="0" err="1"/>
              <a:t>math.exp</a:t>
            </a:r>
            <a:r>
              <a:rPr lang="pt-BR" dirty="0"/>
              <a:t>(3) 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exponencial_de_x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Pi=</a:t>
            </a:r>
            <a:r>
              <a:rPr lang="pt-BR" dirty="0" err="1"/>
              <a:t>math.pi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print(Pi)</a:t>
            </a:r>
          </a:p>
          <a:p>
            <a:pPr marL="0" indent="0">
              <a:buNone/>
            </a:pPr>
            <a:r>
              <a:rPr lang="pt-BR" dirty="0" err="1"/>
              <a:t>Euler_Number</a:t>
            </a:r>
            <a:r>
              <a:rPr lang="pt-BR" dirty="0"/>
              <a:t>=</a:t>
            </a:r>
            <a:r>
              <a:rPr lang="pt-BR" dirty="0" err="1"/>
              <a:t>math.e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Euler_Number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807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FE19B-36B5-D7C7-69DA-13DFB8FFA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100" b="1" dirty="0"/>
              <a:t>Exercício: Criar uma função que faz o cálculo do salário e retorna o valor a ser pago conforme o número de horas trabalhadas.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159561-5690-FEB5-158F-82FCAD72B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salario_base</a:t>
            </a:r>
            <a:r>
              <a:rPr lang="pt-BR" dirty="0"/>
              <a:t>=500.0</a:t>
            </a:r>
          </a:p>
          <a:p>
            <a:pPr marL="0" indent="0">
              <a:buNone/>
            </a:pPr>
            <a:r>
              <a:rPr lang="pt-BR" dirty="0" err="1"/>
              <a:t>qtd_horas</a:t>
            </a:r>
            <a:r>
              <a:rPr lang="pt-BR" dirty="0"/>
              <a:t>= </a:t>
            </a:r>
            <a:r>
              <a:rPr lang="pt-BR" dirty="0" err="1"/>
              <a:t>float</a:t>
            </a:r>
            <a:r>
              <a:rPr lang="pt-BR" dirty="0"/>
              <a:t>(input('Digite quantas horas de trabalho foram:'))</a:t>
            </a:r>
          </a:p>
          <a:p>
            <a:pPr marL="0" indent="0">
              <a:buNone/>
            </a:pPr>
            <a:r>
              <a:rPr lang="pt-BR" dirty="0" err="1"/>
              <a:t>valor_hora</a:t>
            </a:r>
            <a:r>
              <a:rPr lang="pt-BR" dirty="0"/>
              <a:t>=</a:t>
            </a:r>
            <a:r>
              <a:rPr lang="pt-BR" dirty="0" err="1"/>
              <a:t>float</a:t>
            </a:r>
            <a:r>
              <a:rPr lang="pt-BR" dirty="0"/>
              <a:t>(input('Digite o valor da hora de trabalho: '))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calcular_pagamento</a:t>
            </a:r>
            <a:r>
              <a:rPr lang="pt-BR" dirty="0"/>
              <a:t>(</a:t>
            </a:r>
            <a:r>
              <a:rPr lang="pt-BR" dirty="0" err="1"/>
              <a:t>qtd_horas</a:t>
            </a:r>
            <a:r>
              <a:rPr lang="pt-BR" dirty="0"/>
              <a:t>, </a:t>
            </a:r>
            <a:r>
              <a:rPr lang="pt-BR" dirty="0" err="1"/>
              <a:t>valor_hora</a:t>
            </a:r>
            <a:r>
              <a:rPr lang="pt-BR" dirty="0"/>
              <a:t>): </a:t>
            </a:r>
          </a:p>
          <a:p>
            <a:pPr marL="0" indent="0">
              <a:buNone/>
            </a:pPr>
            <a:r>
              <a:rPr lang="pt-BR" dirty="0"/>
              <a:t>        salario=</a:t>
            </a:r>
            <a:r>
              <a:rPr lang="pt-BR" dirty="0" err="1"/>
              <a:t>qtd_horas</a:t>
            </a:r>
            <a:r>
              <a:rPr lang="pt-BR" dirty="0"/>
              <a:t>*</a:t>
            </a:r>
            <a:r>
              <a:rPr lang="pt-BR" dirty="0" err="1"/>
              <a:t>valor_hora+salario_base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return</a:t>
            </a:r>
            <a:r>
              <a:rPr lang="pt-BR" dirty="0"/>
              <a:t> print('O valor de seus rendimentos é R$', salario)</a:t>
            </a:r>
          </a:p>
          <a:p>
            <a:pPr marL="0" indent="0">
              <a:buNone/>
            </a:pPr>
            <a:r>
              <a:rPr lang="pt-BR" dirty="0" err="1"/>
              <a:t>calcular_pagamento</a:t>
            </a:r>
            <a:r>
              <a:rPr lang="pt-BR" dirty="0"/>
              <a:t>(</a:t>
            </a:r>
            <a:r>
              <a:rPr lang="pt-BR" dirty="0" err="1"/>
              <a:t>qtd_horas,valor_hora</a:t>
            </a:r>
            <a:r>
              <a:rPr lang="pt-BR" dirty="0"/>
              <a:t>)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7000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00DA9-1AE5-1770-0E01-B5A53DAE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 Padrão (ou Valores Default)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67BE04-5451-A549-2B51-6C650FB2D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flor(flor='Rosa', cor='Vermelha'):</a:t>
            </a:r>
          </a:p>
          <a:p>
            <a:pPr marL="0" indent="0">
              <a:buNone/>
            </a:pPr>
            <a:r>
              <a:rPr lang="pt-BR" dirty="0"/>
              <a:t>    print(</a:t>
            </a:r>
            <a:r>
              <a:rPr lang="pt-BR" dirty="0" err="1"/>
              <a:t>f"A</a:t>
            </a:r>
            <a:r>
              <a:rPr lang="pt-BR" dirty="0"/>
              <a:t> cor da {flor} é {cor}")</a:t>
            </a:r>
          </a:p>
          <a:p>
            <a:pPr marL="0" indent="0">
              <a:buNone/>
            </a:pPr>
            <a:r>
              <a:rPr lang="pt-BR" dirty="0"/>
              <a:t>flor()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flor(flor='Rosa', cor='Vermelha'):</a:t>
            </a:r>
          </a:p>
          <a:p>
            <a:pPr marL="0" indent="0">
              <a:buNone/>
            </a:pPr>
            <a:r>
              <a:rPr lang="pt-BR" dirty="0"/>
              <a:t>    print(</a:t>
            </a:r>
            <a:r>
              <a:rPr lang="pt-BR" dirty="0" err="1"/>
              <a:t>f"A</a:t>
            </a:r>
            <a:r>
              <a:rPr lang="pt-BR" dirty="0"/>
              <a:t> cor da {flor} é {cor}")</a:t>
            </a:r>
          </a:p>
          <a:p>
            <a:pPr marL="0" indent="0">
              <a:buNone/>
            </a:pPr>
            <a:r>
              <a:rPr lang="pt-BR" dirty="0"/>
              <a:t>flor("Orquídea", "Azul")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27655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2315</Words>
  <Application>Microsoft Office PowerPoint</Application>
  <PresentationFormat>Widescreen</PresentationFormat>
  <Paragraphs>266</Paragraphs>
  <Slides>44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inherit</vt:lpstr>
      <vt:lpstr>source-code-pro</vt:lpstr>
      <vt:lpstr>Tema do Office</vt:lpstr>
      <vt:lpstr>CURSO DEV FULL STACK (INTENSIVO)</vt:lpstr>
      <vt:lpstr>FUNÇÕES EM PYTHON:</vt:lpstr>
      <vt:lpstr>Apresentação do PowerPoint</vt:lpstr>
      <vt:lpstr>EXEMPLO:</vt:lpstr>
      <vt:lpstr>EXEMPLO 01: CÁLCULO DO IMC.</vt:lpstr>
      <vt:lpstr>Exemplo: Cálculo da média aritmética dos valores de uma lista:</vt:lpstr>
      <vt:lpstr>Funções de matemática:</vt:lpstr>
      <vt:lpstr>Exercício: Criar uma função que faz o cálculo do salário e retorna o valor a ser pago conforme o número de horas trabalhadas. </vt:lpstr>
      <vt:lpstr>Valores Padrão (ou Valores Default)</vt:lpstr>
      <vt:lpstr>Exemplo:</vt:lpstr>
      <vt:lpstr>EXERCÍCIO:</vt:lpstr>
      <vt:lpstr>Script:</vt:lpstr>
      <vt:lpstr>FUNÇÃO COM PARÂMETRO ARGS:</vt:lpstr>
      <vt:lpstr>FUNÇÃO COM PARÂMETRO ARGS:</vt:lpstr>
      <vt:lpstr>Outro exemplo:</vt:lpstr>
      <vt:lpstr>FUNÇÃO COM PARÂMETROS *kwargs</vt:lpstr>
      <vt:lpstr>FUNÇÃO COM PARÂMETRO KARGS:</vt:lpstr>
      <vt:lpstr>Outro exemplo:</vt:lpstr>
      <vt:lpstr>EXERCÍCIO 01:</vt:lpstr>
      <vt:lpstr>Exercícios 02:</vt:lpstr>
      <vt:lpstr>Exercícios 3:</vt:lpstr>
      <vt:lpstr>Script:</vt:lpstr>
      <vt:lpstr>Exercício 04:</vt:lpstr>
      <vt:lpstr>Script:</vt:lpstr>
      <vt:lpstr>Exercício 5:</vt:lpstr>
      <vt:lpstr>Script:</vt:lpstr>
      <vt:lpstr>Exercício 6:</vt:lpstr>
      <vt:lpstr>Script:</vt:lpstr>
      <vt:lpstr>Script:</vt:lpstr>
      <vt:lpstr>Variável local e variável global:</vt:lpstr>
      <vt:lpstr>Variável global.</vt:lpstr>
      <vt:lpstr>Variável global:</vt:lpstr>
      <vt:lpstr>Função Lambda:</vt:lpstr>
      <vt:lpstr>Usando o função lambda:</vt:lpstr>
      <vt:lpstr>Função lambda:</vt:lpstr>
      <vt:lpstr>Função lambda:</vt:lpstr>
      <vt:lpstr>Usando o função lambda:</vt:lpstr>
      <vt:lpstr>Função map:</vt:lpstr>
      <vt:lpstr>Exemplo de uso da função map com lambda</vt:lpstr>
      <vt:lpstr>Exemplo de uso da função map</vt:lpstr>
      <vt:lpstr>Exemplo função com map e map com lambda:</vt:lpstr>
      <vt:lpstr>Função Filter:</vt:lpstr>
      <vt:lpstr>Uso da função filter:</vt:lpstr>
      <vt:lpstr>Função filter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DEV FULL STACK (INTENSIVO)</dc:title>
  <dc:creator>Dourival Júnior</dc:creator>
  <cp:lastModifiedBy>Dourival Júnior</cp:lastModifiedBy>
  <cp:revision>26</cp:revision>
  <dcterms:created xsi:type="dcterms:W3CDTF">2022-12-14T12:23:22Z</dcterms:created>
  <dcterms:modified xsi:type="dcterms:W3CDTF">2022-12-19T14:54:34Z</dcterms:modified>
</cp:coreProperties>
</file>