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95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07" r:id="rId22"/>
    <p:sldId id="286" r:id="rId23"/>
    <p:sldId id="273" r:id="rId24"/>
    <p:sldId id="274" r:id="rId25"/>
    <p:sldId id="283" r:id="rId26"/>
    <p:sldId id="275" r:id="rId27"/>
    <p:sldId id="284" r:id="rId28"/>
    <p:sldId id="278" r:id="rId29"/>
    <p:sldId id="280" r:id="rId30"/>
    <p:sldId id="282" r:id="rId31"/>
    <p:sldId id="289" r:id="rId32"/>
    <p:sldId id="287" r:id="rId33"/>
    <p:sldId id="290" r:id="rId34"/>
    <p:sldId id="288" r:id="rId35"/>
    <p:sldId id="291" r:id="rId36"/>
    <p:sldId id="292" r:id="rId37"/>
    <p:sldId id="298" r:id="rId38"/>
    <p:sldId id="308" r:id="rId39"/>
    <p:sldId id="299" r:id="rId40"/>
    <p:sldId id="30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DCE3-DE98-260A-8CC9-61DB36D3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C1F5F-6DA4-D3F4-1EC9-03CFA5F0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D134F-3636-DAB6-308E-D1C02F2E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1C3A4-A3D0-35F8-8098-0E2C2A54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F003A9-8B75-5C94-6083-FF92C70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2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1857-E661-E254-617C-93A2CDED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AB6DFC-38B2-7AFE-D998-666AA6ED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FD080A-02EB-D7C1-00BD-57EE5D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B0947-CA3A-5153-8E0B-B2E8B2B5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B715E-297A-91DF-565F-563593B2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9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A90F7C-7CE5-82A3-1A0B-3CEB82584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6A440-699B-4124-E9AE-BB664B2A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CD7A3-A6FA-865C-3823-C302C5B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0DDFD-130A-0882-B014-A056A4B9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50B99-582B-F549-A75C-12AABB94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5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3DF6B-DE49-B164-59D3-F2DFCAEF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34C89-43F3-4730-A2D2-47A66CE8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18125-6CAA-677B-883F-7790823D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374FB-A16B-18AA-2B87-E675D05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7F724-DB64-4916-70D5-88BFA83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8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F9C4-417B-F941-F390-58830B57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F192F-222C-6888-A7A4-7884458C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9F3B6-CDF0-51A0-B98A-0E51C8E4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0D946-5375-1693-41D6-B249447F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B9F04F-E7B7-6F95-2530-17615805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1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1979-FEA8-5AFE-84C2-D3EB06B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725C6-95A6-A473-A891-C5BC1AEF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3F3DCF-E780-9742-608D-FC1920DAB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55D00C-5001-6CA3-A1BB-AAAE37D9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ABA85E-BDE1-56EF-3838-36C6D26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4D548-7914-1CF5-2976-2EC72DF2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DB101-D5AB-373E-BA83-52CD3EF9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1C7AC-DF22-AAE0-F44A-C46950DA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1984D3-774C-6A4C-6DB2-33B17482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5FC740-9E0B-61E0-1371-97D1B7C3F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DF7AD1-58B1-6F9E-0376-D808E7FCB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39950D-C30E-579E-9CE3-9EED1DA7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5B29FA-55FD-A95B-909E-56D4F66A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9D360D-A873-6F91-9C92-0F0DEE08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5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CFC5-FD63-8B06-516D-AC035CB4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D3E90-0696-7363-DCCB-20D6345C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C3F4E9-64AC-3B86-90AB-0FE07AA5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47F9CE-A7E6-794B-5DD2-9BAA5BD6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3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29A90B-F8CE-BE38-A27F-89CF5BA5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3DAAB-62C8-5AC8-EED3-901EB0D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5B82AF-A403-8B16-D70A-4F15448F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6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8A9C-0594-E663-6FFC-B4DE1D4D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CC88B-1DCE-B509-9957-E191C7EF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EC8A2-7076-0399-1D2D-DF192561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4368A-660B-DF9A-1E2E-F9E9A21F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26B7E-C21D-1EB2-EB1C-898B33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B4D5B-BC77-737E-6D19-A1F0B31C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4AA8-CEB8-9436-772B-C9F1175F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89428A-EC16-0284-699B-F26855E01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C9F8D-7E15-0DA3-2EDC-BA9E8163A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BBA70-FEF9-946C-86F9-7411E9CF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62AB70-C1CE-65E7-83C2-98535EC9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E86A6E-E312-CA69-3FAD-E99F5E45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3D62E9-31D1-4D33-80D9-0DEE0E54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4643F0-6015-F6F6-D5B8-A00E7EE83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9C752-99B9-ED25-834C-978B6A857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5FC3-81FA-4F93-B743-B5519CA01F93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615D7-B888-B675-999D-89CC1F152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DDD75-8517-CA02-0D27-5343033A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7C31-A113-43BA-AC50-BAB4D779B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2E085-FCB5-EB41-3E14-EDA0AD70B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Dev</a:t>
            </a:r>
            <a:r>
              <a:rPr lang="pt-BR" dirty="0"/>
              <a:t> Full Stack: </a:t>
            </a:r>
            <a:br>
              <a:rPr lang="pt-BR" dirty="0"/>
            </a:br>
            <a:r>
              <a:rPr lang="pt-BR" dirty="0"/>
              <a:t>Módulo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EA7A-A6BD-AC52-8693-BEBE40C38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</p:spTree>
    <p:extLst>
      <p:ext uri="{BB962C8B-B14F-4D97-AF65-F5344CB8AC3E}">
        <p14:creationId xmlns:p14="http://schemas.microsoft.com/office/powerpoint/2010/main" val="403005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91F0-59BF-3028-40A0-1D2D2BEB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Citação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9B9D7-5379-7746-2974-B3C26B76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Python aceita aspas simples ('), duplas (") e triplas (''' ou """) para denotar </a:t>
            </a:r>
            <a:r>
              <a:rPr lang="pt-BR" dirty="0" err="1"/>
              <a:t>strings</a:t>
            </a:r>
            <a:r>
              <a:rPr lang="pt-BR" dirty="0"/>
              <a:t> literais, desde que o mesmo tipo de aspas comece e termine 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As aspas triplas são usadas para estender a </a:t>
            </a:r>
            <a:r>
              <a:rPr lang="pt-BR" dirty="0" err="1"/>
              <a:t>string</a:t>
            </a:r>
            <a:r>
              <a:rPr lang="pt-BR" dirty="0"/>
              <a:t> em várias linhas. </a:t>
            </a:r>
          </a:p>
        </p:txBody>
      </p:sp>
    </p:spTree>
    <p:extLst>
      <p:ext uri="{BB962C8B-B14F-4D97-AF65-F5344CB8AC3E}">
        <p14:creationId xmlns:p14="http://schemas.microsoft.com/office/powerpoint/2010/main" val="3188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9BC3EB-0F64-1D30-24F9-5CB6FECE5E9A}"/>
              </a:ext>
            </a:extLst>
          </p:cNvPr>
          <p:cNvSpPr txBox="1"/>
          <p:nvPr/>
        </p:nvSpPr>
        <p:spPr>
          <a:xfrm>
            <a:off x="1431235" y="2600515"/>
            <a:ext cx="9819861" cy="175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Comentários em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sinal de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(#) que não está dentro de uma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literal inicia um comentário. Todos os caracteres após o # e até o final da linha física fazem parte do comentário e o interpretador Python os ignora.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0C42D2-5148-5FA5-CAFE-92BFFECC3996}"/>
              </a:ext>
            </a:extLst>
          </p:cNvPr>
          <p:cNvSpPr txBox="1"/>
          <p:nvPr/>
        </p:nvSpPr>
        <p:spPr>
          <a:xfrm>
            <a:off x="1431235" y="965163"/>
            <a:ext cx="6096000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Comentários em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091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FA80-FFCA-BA4C-F9CD-B0DE7D1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C8F82-66D4-0F94-C6ED-2E021FEA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Guardam números inteiros </a:t>
            </a:r>
          </a:p>
          <a:p>
            <a:r>
              <a:rPr lang="pt-BR" dirty="0"/>
              <a:t>Exemplo: 2, 5, 2001, -2001. </a:t>
            </a:r>
          </a:p>
          <a:p>
            <a:r>
              <a:rPr lang="pt-BR" dirty="0" err="1"/>
              <a:t>float</a:t>
            </a:r>
            <a:r>
              <a:rPr lang="pt-BR" dirty="0"/>
              <a:t> Guardam números de ponto flutuante </a:t>
            </a:r>
          </a:p>
          <a:p>
            <a:r>
              <a:rPr lang="pt-BR" dirty="0"/>
              <a:t>Exemplo: 2.5, -60.9, 7.0. </a:t>
            </a:r>
          </a:p>
          <a:p>
            <a:r>
              <a:rPr lang="pt-BR" dirty="0" err="1"/>
              <a:t>str</a:t>
            </a:r>
            <a:r>
              <a:rPr lang="pt-BR" dirty="0"/>
              <a:t> Guardam informações de texto </a:t>
            </a:r>
          </a:p>
          <a:p>
            <a:r>
              <a:rPr lang="pt-BR" dirty="0"/>
              <a:t>Exemplo: "Bem vindo ao módulo de </a:t>
            </a:r>
            <a:r>
              <a:rPr lang="pt-BR" dirty="0" err="1"/>
              <a:t>python</a:t>
            </a:r>
            <a:r>
              <a:rPr lang="pt-BR" dirty="0"/>
              <a:t>.” </a:t>
            </a:r>
          </a:p>
          <a:p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, False. São variáveis capazes de conter apenas 1 de 2 valores: verdadeiro ou falso. </a:t>
            </a:r>
          </a:p>
        </p:txBody>
      </p:sp>
    </p:spTree>
    <p:extLst>
      <p:ext uri="{BB962C8B-B14F-4D97-AF65-F5344CB8AC3E}">
        <p14:creationId xmlns:p14="http://schemas.microsoft.com/office/powerpoint/2010/main" val="24134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407B8-13B5-D7B2-7BD9-CAD99134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03541-976B-9572-9073-CD2AFD2F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para imprimir dados em Python é a função print(). Ela é responsável por mostrar valores em seu terminal. </a:t>
            </a:r>
          </a:p>
          <a:p>
            <a:pPr marL="0" indent="0">
              <a:buNone/>
            </a:pPr>
            <a:r>
              <a:rPr lang="pt-BR" dirty="0"/>
              <a:t>Exemplo: print('Olá Mundo')</a:t>
            </a:r>
          </a:p>
        </p:txBody>
      </p:sp>
    </p:spTree>
    <p:extLst>
      <p:ext uri="{BB962C8B-B14F-4D97-AF65-F5344CB8AC3E}">
        <p14:creationId xmlns:p14="http://schemas.microsoft.com/office/powerpoint/2010/main" val="370105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DA256-23A4-46A1-0DDB-E8609E5E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DB76A-79A5-25A6-6533-790A57DC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função é muito comum na programação. </a:t>
            </a:r>
          </a:p>
          <a:p>
            <a:r>
              <a:rPr lang="pt-BR" dirty="0"/>
              <a:t>Quando precisamos que o usuário passe ao programa algum tipo de dado, para preencher uma variável, nós usamos o comando input(), que é literalmente ‘entrada’ em inglês. </a:t>
            </a:r>
          </a:p>
          <a:p>
            <a:r>
              <a:rPr lang="pt-BR" dirty="0"/>
              <a:t>A função input() recebe como parâmetro uma </a:t>
            </a:r>
            <a:r>
              <a:rPr lang="pt-BR" dirty="0" err="1"/>
              <a:t>string</a:t>
            </a:r>
            <a:r>
              <a:rPr lang="pt-BR" dirty="0"/>
              <a:t> que será mostrada como auxílio ao usuário, geralmente o informando que tipo de dado o programa está aguardando receber. </a:t>
            </a:r>
          </a:p>
          <a:p>
            <a:pPr marL="0" indent="0">
              <a:buNone/>
            </a:pPr>
            <a:r>
              <a:rPr lang="pt-BR" dirty="0"/>
              <a:t>Exemplo: nome: input("Escreva seu nome: ")</a:t>
            </a:r>
          </a:p>
        </p:txBody>
      </p:sp>
    </p:spTree>
    <p:extLst>
      <p:ext uri="{BB962C8B-B14F-4D97-AF65-F5344CB8AC3E}">
        <p14:creationId xmlns:p14="http://schemas.microsoft.com/office/powerpoint/2010/main" val="256787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6B9FE-640B-41D2-EEC6-2CABF7A0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3B1E5-40A1-BEEA-FA81-76BD6009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type</a:t>
            </a:r>
            <a:r>
              <a:rPr lang="pt-BR" dirty="0"/>
              <a:t>() mostra o tipo do dado. </a:t>
            </a:r>
          </a:p>
          <a:p>
            <a:r>
              <a:rPr lang="pt-BR" dirty="0"/>
              <a:t>Dentro desta função, você deve passar o nome da variável ou o próprio valor. E ele retornará o tipo de dados variável. </a:t>
            </a:r>
          </a:p>
          <a:p>
            <a:r>
              <a:rPr lang="pt-BR" dirty="0"/>
              <a:t>Exemplo: var1 = 155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type</a:t>
            </a:r>
            <a:r>
              <a:rPr lang="pt-BR" dirty="0"/>
              <a:t>(var1))</a:t>
            </a:r>
          </a:p>
        </p:txBody>
      </p:sp>
    </p:spTree>
    <p:extLst>
      <p:ext uri="{BB962C8B-B14F-4D97-AF65-F5344CB8AC3E}">
        <p14:creationId xmlns:p14="http://schemas.microsoft.com/office/powerpoint/2010/main" val="373687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A3FA1-59BF-95BE-DCB5-B2D95B79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0651BB-AFBC-98C4-17E0-4559F127E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9" t="5303" r="36193" b="42560"/>
          <a:stretch/>
        </p:blipFill>
        <p:spPr>
          <a:xfrm>
            <a:off x="1842867" y="1763591"/>
            <a:ext cx="6870277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96D14-3FEB-5869-69FE-7A0EBC6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F586F-75E3-FA33-0043-E4A5043C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Casting é o método para converter o tipo de dados da variável em um certo tipo de dados para que a operação seja executada pelos usuários. </a:t>
            </a:r>
          </a:p>
          <a:p>
            <a:r>
              <a:rPr lang="pt-BR" dirty="0"/>
              <a:t>Em poucas palavras, é o processo de indicar o tipo que será declarado na variável. </a:t>
            </a:r>
          </a:p>
          <a:p>
            <a:r>
              <a:rPr lang="pt-BR" dirty="0"/>
              <a:t>Por exemplo: Transformar </a:t>
            </a:r>
            <a:r>
              <a:rPr lang="pt-BR" dirty="0" err="1"/>
              <a:t>int</a:t>
            </a:r>
            <a:r>
              <a:rPr lang="pt-BR" dirty="0"/>
              <a:t> em </a:t>
            </a:r>
            <a:r>
              <a:rPr lang="pt-BR" dirty="0" err="1"/>
              <a:t>float</a:t>
            </a:r>
            <a:r>
              <a:rPr lang="pt-BR" dirty="0"/>
              <a:t> ou </a:t>
            </a:r>
            <a:r>
              <a:rPr lang="pt-BR" dirty="0" err="1"/>
              <a:t>float</a:t>
            </a:r>
            <a:r>
              <a:rPr lang="pt-BR" dirty="0"/>
              <a:t> em int. </a:t>
            </a:r>
          </a:p>
          <a:p>
            <a:r>
              <a:rPr lang="pt-BR" dirty="0"/>
              <a:t>Desta forma, ao transformar </a:t>
            </a:r>
            <a:r>
              <a:rPr lang="pt-BR" dirty="0" err="1"/>
              <a:t>float</a:t>
            </a:r>
            <a:r>
              <a:rPr lang="pt-BR" dirty="0"/>
              <a:t> em </a:t>
            </a:r>
            <a:r>
              <a:rPr lang="pt-BR" dirty="0" err="1"/>
              <a:t>int</a:t>
            </a:r>
            <a:r>
              <a:rPr lang="pt-BR" dirty="0"/>
              <a:t>, será desconsiderada a parte fracionária do número. </a:t>
            </a:r>
            <a:r>
              <a:rPr lang="pt-BR" dirty="0" err="1"/>
              <a:t>float</a:t>
            </a:r>
            <a:r>
              <a:rPr lang="pt-BR" dirty="0"/>
              <a:t>() </a:t>
            </a:r>
            <a:r>
              <a:rPr lang="pt-BR" dirty="0" err="1"/>
              <a:t>int</a:t>
            </a:r>
            <a:r>
              <a:rPr lang="pt-BR" dirty="0"/>
              <a:t>() </a:t>
            </a:r>
            <a:r>
              <a:rPr lang="pt-BR" dirty="0" err="1"/>
              <a:t>str</a:t>
            </a:r>
            <a:r>
              <a:rPr lang="pt-BR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94417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375E3-9553-0096-754B-C09B0BE2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7C754-9C48-F20C-8A54-33A5C63B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8" t="3464" r="49115" b="46255"/>
          <a:stretch/>
        </p:blipFill>
        <p:spPr>
          <a:xfrm>
            <a:off x="2813538" y="1442574"/>
            <a:ext cx="5194596" cy="50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B5A9-B617-4D3C-07FD-D21E1144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23E507-D7E1-6F99-A640-B435FDDE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2607" r="56500" b="37635"/>
          <a:stretch/>
        </p:blipFill>
        <p:spPr>
          <a:xfrm>
            <a:off x="838199" y="2236763"/>
            <a:ext cx="680576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C9BD5-66B1-9AE7-99CF-2FBFC110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Aula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97406-31F5-F996-E1F4-B2EE5D59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Objetivos da aula:</a:t>
            </a:r>
          </a:p>
          <a:p>
            <a:r>
              <a:rPr lang="pt-BR" dirty="0"/>
              <a:t>1. Fundamentos (ambientes virtuais e </a:t>
            </a:r>
            <a:r>
              <a:rPr lang="pt-BR" dirty="0" err="1"/>
              <a:t>shell</a:t>
            </a:r>
            <a:r>
              <a:rPr lang="pt-BR" dirty="0"/>
              <a:t>). </a:t>
            </a:r>
          </a:p>
          <a:p>
            <a:r>
              <a:rPr lang="pt-BR" dirty="0"/>
              <a:t>2. Tipos de variáveis. </a:t>
            </a:r>
          </a:p>
          <a:p>
            <a:r>
              <a:rPr lang="pt-BR" dirty="0"/>
              <a:t>3. Print. </a:t>
            </a:r>
          </a:p>
          <a:p>
            <a:r>
              <a:rPr lang="pt-BR" dirty="0"/>
              <a:t>4. Input. </a:t>
            </a:r>
          </a:p>
          <a:p>
            <a:r>
              <a:rPr lang="pt-BR" dirty="0"/>
              <a:t>5. </a:t>
            </a:r>
            <a:r>
              <a:rPr lang="pt-BR" dirty="0" err="1"/>
              <a:t>Type</a:t>
            </a:r>
            <a:r>
              <a:rPr lang="pt-BR" dirty="0"/>
              <a:t>. </a:t>
            </a:r>
          </a:p>
          <a:p>
            <a:r>
              <a:rPr lang="pt-BR" dirty="0"/>
              <a:t>6. Casting. </a:t>
            </a:r>
          </a:p>
          <a:p>
            <a:r>
              <a:rPr lang="pt-BR" dirty="0"/>
              <a:t>7. Escopo de variáveis. </a:t>
            </a:r>
          </a:p>
          <a:p>
            <a:r>
              <a:rPr lang="pt-BR" dirty="0"/>
              <a:t>8. Operadores aritméticos. </a:t>
            </a:r>
          </a:p>
          <a:p>
            <a:r>
              <a:rPr lang="pt-BR" dirty="0"/>
              <a:t>9. Estruturas condicionais (decisão)</a:t>
            </a:r>
          </a:p>
        </p:txBody>
      </p:sp>
    </p:spTree>
    <p:extLst>
      <p:ext uri="{BB962C8B-B14F-4D97-AF65-F5344CB8AC3E}">
        <p14:creationId xmlns:p14="http://schemas.microsoft.com/office/powerpoint/2010/main" val="307933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EF50-B56B-12C8-854D-580DC6F9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B5AC53-CF26-9EB0-30E2-324E42FC0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57234" r="54769" b="16291"/>
          <a:stretch/>
        </p:blipFill>
        <p:spPr>
          <a:xfrm>
            <a:off x="1105486" y="1871003"/>
            <a:ext cx="9243921" cy="3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4FB86-EDBC-1AB3-CF25-66C8CE31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7BE5D-10A0-2B41-2075-01381BFA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o input das variáveis</a:t>
            </a:r>
          </a:p>
          <a:p>
            <a:pPr marL="0" indent="0">
              <a:buNone/>
            </a:pPr>
            <a:r>
              <a:rPr lang="pt-BR" dirty="0"/>
              <a:t>Var1=2.718</a:t>
            </a:r>
          </a:p>
          <a:p>
            <a:pPr marL="0" indent="0">
              <a:buNone/>
            </a:pPr>
            <a:r>
              <a:rPr lang="pt-BR" dirty="0"/>
              <a:t>Var2=A</a:t>
            </a:r>
          </a:p>
          <a:p>
            <a:pPr marL="0" indent="0">
              <a:buNone/>
            </a:pPr>
            <a:r>
              <a:rPr lang="pt-BR" dirty="0"/>
              <a:t>Var3=3</a:t>
            </a:r>
          </a:p>
          <a:p>
            <a:pPr marL="514350" indent="-514350">
              <a:buAutoNum type="alphaLcParenR"/>
            </a:pPr>
            <a:r>
              <a:rPr lang="pt-BR" dirty="0"/>
              <a:t>Faça a impressão do tipo de cada variável.</a:t>
            </a:r>
          </a:p>
          <a:p>
            <a:pPr marL="514350" indent="-514350">
              <a:buAutoNum type="alphaLcParenR"/>
            </a:pPr>
            <a:r>
              <a:rPr lang="pt-BR" dirty="0"/>
              <a:t>Transforme a variável Var3 em real.</a:t>
            </a:r>
          </a:p>
          <a:p>
            <a:pPr marL="514350" indent="-514350">
              <a:buAutoNum type="alphaLcParenR"/>
            </a:pPr>
            <a:r>
              <a:rPr lang="pt-BR" dirty="0"/>
              <a:t>Faça as operações matemáticas entre as variáveis Var1 e Var3.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6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562C0-D51D-8DF6-71C6-6EC6783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Identação</a:t>
            </a:r>
            <a:r>
              <a:rPr lang="pt-BR" dirty="0"/>
              <a:t>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2A6EF7-8C32-35D9-CBB0-9AB9B91CAF08}"/>
              </a:ext>
            </a:extLst>
          </p:cNvPr>
          <p:cNvSpPr txBox="1"/>
          <p:nvPr/>
        </p:nvSpPr>
        <p:spPr>
          <a:xfrm>
            <a:off x="838200" y="2157605"/>
            <a:ext cx="9992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 requer uma </a:t>
            </a:r>
            <a:r>
              <a:rPr lang="pt-B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indentação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padronizada.</a:t>
            </a:r>
          </a:p>
          <a:p>
            <a:endParaRPr lang="pt-B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pt-B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50B2CA-6ED2-D382-FD46-C60DA9906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1524" r="58000" b="20806"/>
          <a:stretch/>
        </p:blipFill>
        <p:spPr>
          <a:xfrm>
            <a:off x="6865034" y="1026941"/>
            <a:ext cx="4670474" cy="53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7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7D8B7-C70E-8ED3-D1CB-21FE68C7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 </a:t>
            </a:r>
            <a:r>
              <a:rPr lang="pt-BR" dirty="0" err="1"/>
              <a:t>if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D0193-EE40-830D-C00B-3FA6C40C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estrutura condicional, como o próprio nome já diz é uma estrutura que vai analisar uma condição e baseado no resultado dessa condição é que vamos executar uma determinada ação. </a:t>
            </a:r>
          </a:p>
          <a:p>
            <a:r>
              <a:rPr lang="pt-BR" dirty="0"/>
              <a:t>A função IF, traduzindo ela significa SE. Dessa forma, facilitamos o entendimento. </a:t>
            </a:r>
          </a:p>
        </p:txBody>
      </p:sp>
    </p:spTree>
    <p:extLst>
      <p:ext uri="{BB962C8B-B14F-4D97-AF65-F5344CB8AC3E}">
        <p14:creationId xmlns:p14="http://schemas.microsoft.com/office/powerpoint/2010/main" val="119961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0269-1658-5C52-A79F-C20070BE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59112-EA99-2432-51C7-CA5CBDFA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simples: SE 10 for maior que 5, então, execute uma ação. Caso contrário não faça nada. </a:t>
            </a:r>
          </a:p>
          <a:p>
            <a:r>
              <a:rPr lang="pt-BR" dirty="0"/>
              <a:t>Então a função IF vai executar uma ação somente se a condição testada for verdadeira, nesse caso vai executar tudo que estiver dentro dela (com a </a:t>
            </a:r>
            <a:r>
              <a:rPr lang="pt-BR" dirty="0" err="1"/>
              <a:t>indentação</a:t>
            </a:r>
            <a:r>
              <a:rPr lang="pt-BR" dirty="0"/>
              <a:t>, espaçamento que temos abaixo do IF para mostrar que as informações fazem parte dele)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10 &gt; 5: </a:t>
            </a:r>
          </a:p>
          <a:p>
            <a:pPr marL="0" indent="0">
              <a:buNone/>
            </a:pPr>
            <a:r>
              <a:rPr lang="pt-BR" dirty="0"/>
              <a:t>    print(‘10 é maior que 5’)</a:t>
            </a:r>
          </a:p>
        </p:txBody>
      </p:sp>
    </p:spTree>
    <p:extLst>
      <p:ext uri="{BB962C8B-B14F-4D97-AF65-F5344CB8AC3E}">
        <p14:creationId xmlns:p14="http://schemas.microsoft.com/office/powerpoint/2010/main" val="339750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8218-ACEE-A208-BF62-4C4A553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781440-4D09-A4FD-10D3-5B9308C6D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4" t="44715" r="45192" b="42151"/>
          <a:stretch/>
        </p:blipFill>
        <p:spPr>
          <a:xfrm>
            <a:off x="1237956" y="1899139"/>
            <a:ext cx="7844277" cy="17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9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2C5C-2730-540C-7050-ECD5DA0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22BC6-F583-B73E-3F31-E7A24E3E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temos a função ELSE (que seria o senão). Primeiramente iremos testar a informação do IF e se ela não for verdadeira nós vamos para opção </a:t>
            </a:r>
            <a:r>
              <a:rPr lang="pt-BR" dirty="0" err="1"/>
              <a:t>else</a:t>
            </a:r>
            <a:r>
              <a:rPr lang="pt-BR" dirty="0"/>
              <a:t>. </a:t>
            </a:r>
          </a:p>
          <a:p>
            <a:r>
              <a:rPr lang="pt-BR" dirty="0"/>
              <a:t>Agora teremos 2 resultados para essa nossa comparação, ou seja, duas alternativas. </a:t>
            </a:r>
          </a:p>
          <a:p>
            <a:r>
              <a:rPr lang="pt-BR" dirty="0"/>
              <a:t>Funciona basicamente assim: Se a primeira opção (condição) for verdadeira: Execute. Senão, execute a segunda opção (condição).</a:t>
            </a:r>
          </a:p>
        </p:txBody>
      </p:sp>
    </p:spTree>
    <p:extLst>
      <p:ext uri="{BB962C8B-B14F-4D97-AF65-F5344CB8AC3E}">
        <p14:creationId xmlns:p14="http://schemas.microsoft.com/office/powerpoint/2010/main" val="279594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1CF3F-F21F-DEBD-A53A-0193C6D6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7B1A7-10BB-5A8C-7F32-3120C2EA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34249" r="50000" b="46413"/>
          <a:stretch/>
        </p:blipFill>
        <p:spPr>
          <a:xfrm>
            <a:off x="1842868" y="2103435"/>
            <a:ext cx="6848728" cy="27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AB77-7DD4-A9D6-7E8A-18A0DFD8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0EAF0-2685-1850-F1B6-77E2EB58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Só que algumas vezes nós precisamos de mais de 2 resultados (condições), como por exemplo, um semáforo de trânsito. </a:t>
            </a:r>
          </a:p>
          <a:p>
            <a:r>
              <a:rPr lang="pt-BR" dirty="0"/>
              <a:t>Se a luz verde estiver acesa, podemos passar, luz amarela precisamos de atenção e no vermelho precisamos parar. </a:t>
            </a:r>
          </a:p>
          <a:p>
            <a:r>
              <a:rPr lang="pt-BR" dirty="0"/>
              <a:t>Ao invés de utilizar 3 vezes a função IF ou usar IF ELSE e depois outro IF, nós temos a função ELIF, que seria basicamente a junção de um ELSE + IF. </a:t>
            </a:r>
          </a:p>
        </p:txBody>
      </p:sp>
    </p:spTree>
    <p:extLst>
      <p:ext uri="{BB962C8B-B14F-4D97-AF65-F5344CB8AC3E}">
        <p14:creationId xmlns:p14="http://schemas.microsoft.com/office/powerpoint/2010/main" val="3327301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B2CD4-D1F9-8CD9-8612-9C3984B7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Condicional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4FD2FC-C1D5-7795-8991-39775F36F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92" t="20909" r="11154" b="44972"/>
          <a:stretch/>
        </p:blipFill>
        <p:spPr>
          <a:xfrm>
            <a:off x="1645919" y="1885072"/>
            <a:ext cx="3666201" cy="36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0FB34-A5E1-4FA3-F509-B40F0BD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(Ambientes virtuais e 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33F25-A144-A23C-6898-AD2F40CE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8" t="8390" r="8038" b="7466"/>
          <a:stretch/>
        </p:blipFill>
        <p:spPr>
          <a:xfrm>
            <a:off x="1969476" y="1465594"/>
            <a:ext cx="7793503" cy="52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18311-C108-3899-6D68-698BCC08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09F5CC-866D-699E-1B58-94E06105C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7" t="34659" r="52807" b="39892"/>
          <a:stretch/>
        </p:blipFill>
        <p:spPr>
          <a:xfrm>
            <a:off x="1491174" y="1828800"/>
            <a:ext cx="5888689" cy="34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74D41-31CC-40C3-76B6-4D0A85D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724FC-6FAF-B453-D770-E16651E4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script que tenha como input três notas (</a:t>
            </a:r>
            <a:r>
              <a:rPr lang="pt-BR" dirty="0" err="1"/>
              <a:t>float</a:t>
            </a:r>
            <a:r>
              <a:rPr lang="pt-BR" dirty="0"/>
              <a:t>) do aluno. </a:t>
            </a:r>
          </a:p>
          <a:p>
            <a:pPr marL="0" indent="0">
              <a:buNone/>
            </a:pPr>
            <a:r>
              <a:rPr lang="pt-BR" dirty="0"/>
              <a:t>nota1=Input()</a:t>
            </a:r>
          </a:p>
          <a:p>
            <a:pPr marL="0" indent="0">
              <a:buNone/>
            </a:pPr>
            <a:r>
              <a:rPr lang="pt-BR" dirty="0"/>
              <a:t>nota2=input()</a:t>
            </a:r>
          </a:p>
          <a:p>
            <a:pPr marL="0" indent="0">
              <a:buNone/>
            </a:pPr>
            <a:r>
              <a:rPr lang="pt-BR" dirty="0"/>
              <a:t>nota3=input()</a:t>
            </a:r>
          </a:p>
          <a:p>
            <a:pPr marL="0" indent="0">
              <a:buNone/>
            </a:pPr>
            <a:r>
              <a:rPr lang="pt-BR" dirty="0"/>
              <a:t>Faça o cálculo da média aritmética e depois imprima ‘aprovado’ se a média for maior ou igual a 6 ou reprovado se for menor que 6. Imprima o valor da nota também.</a:t>
            </a:r>
          </a:p>
        </p:txBody>
      </p:sp>
    </p:spTree>
    <p:extLst>
      <p:ext uri="{BB962C8B-B14F-4D97-AF65-F5344CB8AC3E}">
        <p14:creationId xmlns:p14="http://schemas.microsoft.com/office/powerpoint/2010/main" val="332532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0316E-1B72-1CB4-C885-72D30B21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40DB5-D971-02EF-FA8A-D76A614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script que leia a média final das notas de um aluno, e crie uma estrutura condicional que apresente ‘aprovado’ se a nota dor maior ou igual a 6 e ‘reprovado’ se a nota for menor que 6 e aprovado com distinção se a nota for igual a 10.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840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AEAF8-8DCE-F25A-E287-34FD8384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AE1DC9-D8EB-29C6-0956-B0B86D042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33615" r="40543" b="40672"/>
          <a:stretch/>
        </p:blipFill>
        <p:spPr>
          <a:xfrm>
            <a:off x="1086679" y="1802296"/>
            <a:ext cx="8791272" cy="33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EA57-3789-DBC8-CB9C-F3674830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7145DB-6B04-6D3C-9090-611775592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2" t="31581" r="36539" b="45844"/>
          <a:stretch/>
        </p:blipFill>
        <p:spPr>
          <a:xfrm>
            <a:off x="1941342" y="1881554"/>
            <a:ext cx="8315638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1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F73BC-C977-8BDC-8BD1-A7E57BFA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Declarações Multilinhas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C34AE-2968-8AE8-0506-D363D6E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/>
              <a:t>As instruções em Python geralmente terminam com uma nova linha. Python, no entanto, permite o uso do caractere de continuação de linha (\) para indicar que a linha deve continuar. Por exemplo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/>
              <a:t>total = item_1 + \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 item_2 + \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 item_3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/>
              <a:t>As instruções contidas nos colchetes [], {} ou () não precisam usar o caractere de continuação de linha. Por exemplo 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 err="1"/>
              <a:t>days</a:t>
            </a:r>
            <a:r>
              <a:rPr lang="pt-BR" sz="8000" b="1" dirty="0"/>
              <a:t> = ['</a:t>
            </a:r>
            <a:r>
              <a:rPr lang="pt-BR" sz="8000" b="1" dirty="0" err="1"/>
              <a:t>Monday</a:t>
            </a:r>
            <a:r>
              <a:rPr lang="pt-BR" sz="8000" b="1" dirty="0"/>
              <a:t>', '</a:t>
            </a:r>
            <a:r>
              <a:rPr lang="pt-BR" sz="8000" b="1" dirty="0" err="1"/>
              <a:t>Tuesday</a:t>
            </a:r>
            <a:r>
              <a:rPr lang="pt-BR" sz="8000" b="1" dirty="0"/>
              <a:t>', '</a:t>
            </a:r>
            <a:r>
              <a:rPr lang="pt-BR" sz="8000" b="1" dirty="0" err="1"/>
              <a:t>Wednesday</a:t>
            </a:r>
            <a:r>
              <a:rPr lang="pt-BR" sz="8000" b="1" dirty="0"/>
              <a:t>',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'</a:t>
            </a:r>
            <a:r>
              <a:rPr lang="pt-BR" sz="8000" b="1" dirty="0" err="1"/>
              <a:t>Thursday</a:t>
            </a:r>
            <a:r>
              <a:rPr lang="pt-BR" sz="8000" b="1" dirty="0"/>
              <a:t>', 'Friday']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42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91F0-59BF-3028-40A0-1D2D2BEB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Citação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9B9D7-5379-7746-2974-B3C26B76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Python aceita aspas simples ('), duplas (") e triplas (''' ou """) para denotar </a:t>
            </a:r>
            <a:r>
              <a:rPr lang="pt-BR" dirty="0" err="1"/>
              <a:t>strings</a:t>
            </a:r>
            <a:r>
              <a:rPr lang="pt-BR" dirty="0"/>
              <a:t> literais, desde que o mesmo tipo de aspas comece e termine 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As aspas triplas são usadas para estender a </a:t>
            </a:r>
            <a:r>
              <a:rPr lang="pt-BR" dirty="0" err="1"/>
              <a:t>string</a:t>
            </a:r>
            <a:r>
              <a:rPr lang="pt-BR" dirty="0"/>
              <a:t> em várias linhas. </a:t>
            </a:r>
          </a:p>
        </p:txBody>
      </p:sp>
    </p:spTree>
    <p:extLst>
      <p:ext uri="{BB962C8B-B14F-4D97-AF65-F5344CB8AC3E}">
        <p14:creationId xmlns:p14="http://schemas.microsoft.com/office/powerpoint/2010/main" val="3309616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8414-C75A-CAFD-BEA7-70DA73E6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D82BE-AD3C-513E-1C11-A67FBCB5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Faça um input que receba uma variável chamada linguagem.</a:t>
            </a:r>
          </a:p>
          <a:p>
            <a:r>
              <a:rPr lang="pt-BR" dirty="0"/>
              <a:t>A seguir faça o bloco condicional da  seguinte maneira:</a:t>
            </a:r>
          </a:p>
          <a:p>
            <a:pPr marL="0" indent="0">
              <a:buNone/>
            </a:pPr>
            <a:r>
              <a:rPr lang="pt-BR" altLang="pt-BR" dirty="0"/>
              <a:t>Se a linguagem  for C++ imprima C++ é uma linguagem de programação compilada.’ </a:t>
            </a:r>
          </a:p>
          <a:p>
            <a:pPr marL="0" indent="0">
              <a:buNone/>
            </a:pPr>
            <a:r>
              <a:rPr lang="pt-BR" altLang="pt-BR" dirty="0"/>
              <a:t>Se a linguagem for Python imprima Python é uma linguagem de programação de alto nível. </a:t>
            </a:r>
          </a:p>
          <a:p>
            <a:pPr marL="0" indent="0">
              <a:buNone/>
            </a:pPr>
            <a:r>
              <a:rPr lang="pt-BR" altLang="pt-BR" dirty="0"/>
              <a:t>Se a linguagem for Java imprima Java é uma linguagem de programação </a:t>
            </a:r>
            <a:r>
              <a:rPr lang="pt-BR" altLang="pt-BR" dirty="0" err="1"/>
              <a:t>amplamante</a:t>
            </a:r>
            <a:r>
              <a:rPr lang="pt-BR" altLang="pt-BR" dirty="0"/>
              <a:t> utilizada no mercado. </a:t>
            </a:r>
          </a:p>
          <a:p>
            <a:pPr marL="0" indent="0">
              <a:buNone/>
            </a:pPr>
            <a:r>
              <a:rPr lang="pt-BR" altLang="pt-BR" dirty="0"/>
              <a:t>Se for outra linguagem qualquer imprima Não é nenhuma das duas opções.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38BDED-4A3F-7E0D-7FDF-B1F2FDE0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D6140-DC0D-6638-1D51-7C3EF1A4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3AFF10-4781-7F00-3CAC-6E4C73F2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2648" r="36956" b="36805"/>
          <a:stretch/>
        </p:blipFill>
        <p:spPr>
          <a:xfrm>
            <a:off x="718931" y="132521"/>
            <a:ext cx="11182274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6BDEB-A0E2-3D17-9963-76553BC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1CE34-0E14-9562-6C15-E971527B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o input de um </a:t>
            </a:r>
            <a:r>
              <a:rPr lang="pt-BR"/>
              <a:t>número inteiro e </a:t>
            </a:r>
            <a:r>
              <a:rPr lang="pt-BR" dirty="0"/>
              <a:t>determine se ele é par ou impar.</a:t>
            </a:r>
          </a:p>
        </p:txBody>
      </p:sp>
    </p:spTree>
    <p:extLst>
      <p:ext uri="{BB962C8B-B14F-4D97-AF65-F5344CB8AC3E}">
        <p14:creationId xmlns:p14="http://schemas.microsoft.com/office/powerpoint/2010/main" val="1680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2651-FC0C-0C42-4FEB-845F050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no </a:t>
            </a:r>
            <a:r>
              <a:rPr lang="pt-BR" dirty="0" err="1"/>
              <a:t>shell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5D6CC5-8732-E15F-E87E-1355813E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9" t="67906" r="51423" b="23064"/>
          <a:stretch/>
        </p:blipFill>
        <p:spPr>
          <a:xfrm>
            <a:off x="1097279" y="2138289"/>
            <a:ext cx="93019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9EE9A9-5A93-513F-33C4-A599A7BC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45602" r="48043" b="31972"/>
          <a:stretch/>
        </p:blipFill>
        <p:spPr>
          <a:xfrm>
            <a:off x="2107095" y="1192694"/>
            <a:ext cx="7160401" cy="30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19CA2-48DF-7FF2-0ED5-1872CA8A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F05FA-A856-C840-0731-004C4163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produto tem valor, de por exemplo, R$2000.</a:t>
            </a:r>
          </a:p>
          <a:p>
            <a:r>
              <a:rPr lang="pt-BR" dirty="0"/>
              <a:t>Se o pagamento for via </a:t>
            </a:r>
            <a:r>
              <a:rPr lang="pt-BR" dirty="0" err="1"/>
              <a:t>pix</a:t>
            </a:r>
            <a:r>
              <a:rPr lang="pt-BR" dirty="0"/>
              <a:t> a loja dá um desconto de 5%.</a:t>
            </a:r>
          </a:p>
          <a:p>
            <a:r>
              <a:rPr lang="pt-BR" dirty="0"/>
              <a:t>Se a compra for via cartão de débito a loja dá desconto de 2%.</a:t>
            </a:r>
          </a:p>
          <a:p>
            <a:r>
              <a:rPr lang="pt-BR" dirty="0"/>
              <a:t>Se a compra for feita por cartão de crédito em 3 vezes, cobra-se como juros 8% no valor do produto.</a:t>
            </a:r>
          </a:p>
          <a:p>
            <a:r>
              <a:rPr lang="pt-BR" dirty="0"/>
              <a:t>Faça o input do valor (</a:t>
            </a:r>
            <a:r>
              <a:rPr lang="pt-BR" dirty="0" err="1"/>
              <a:t>float</a:t>
            </a:r>
            <a:r>
              <a:rPr lang="pt-BR" dirty="0"/>
              <a:t>). A seguir faça um script que determine o valor do pagamento nas 3 situações descritas.</a:t>
            </a:r>
          </a:p>
        </p:txBody>
      </p:sp>
    </p:spTree>
    <p:extLst>
      <p:ext uri="{BB962C8B-B14F-4D97-AF65-F5344CB8AC3E}">
        <p14:creationId xmlns:p14="http://schemas.microsoft.com/office/powerpoint/2010/main" val="180755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F89E-3F3B-A982-AB72-E5E5C52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73800-64C1-1A33-ACC4-C0B28F6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posto está vendendo combustíveis com a seguinte tabela de descontos: </a:t>
            </a:r>
          </a:p>
          <a:p>
            <a:pPr marL="514350" indent="-514350">
              <a:buAutoNum type="alphaLcPeriod"/>
            </a:pPr>
            <a:r>
              <a:rPr lang="pt-BR" dirty="0"/>
              <a:t>Álcool: </a:t>
            </a:r>
          </a:p>
          <a:p>
            <a:pPr marL="0" indent="0">
              <a:buNone/>
            </a:pPr>
            <a:r>
              <a:rPr lang="pt-BR" dirty="0"/>
              <a:t>b. até 20 litros, desconto de 3% por litro </a:t>
            </a:r>
          </a:p>
          <a:p>
            <a:pPr marL="0" indent="0">
              <a:buNone/>
            </a:pPr>
            <a:r>
              <a:rPr lang="pt-BR" dirty="0"/>
              <a:t>c. acima de 20 litros, desconto de 5% por litro </a:t>
            </a:r>
          </a:p>
        </p:txBody>
      </p:sp>
    </p:spTree>
    <p:extLst>
      <p:ext uri="{BB962C8B-B14F-4D97-AF65-F5344CB8AC3E}">
        <p14:creationId xmlns:p14="http://schemas.microsoft.com/office/powerpoint/2010/main" val="198144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8571-39B2-6AC1-884F-1C6AE0B8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94CC0-8B2F-B364-5470-A5C7C5E2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d. Gasolina: </a:t>
            </a:r>
          </a:p>
          <a:p>
            <a:pPr marL="0" indent="0">
              <a:buNone/>
            </a:pPr>
            <a:r>
              <a:rPr lang="pt-BR" dirty="0"/>
              <a:t>e. até 20 litros, desconto de 4% por litro </a:t>
            </a:r>
          </a:p>
          <a:p>
            <a:pPr marL="0" indent="0">
              <a:buNone/>
            </a:pPr>
            <a:r>
              <a:rPr lang="pt-BR" dirty="0"/>
              <a:t>f. acima de 20 litros, desconto de 6% por litro.</a:t>
            </a:r>
          </a:p>
        </p:txBody>
      </p:sp>
    </p:spTree>
    <p:extLst>
      <p:ext uri="{BB962C8B-B14F-4D97-AF65-F5344CB8AC3E}">
        <p14:creationId xmlns:p14="http://schemas.microsoft.com/office/powerpoint/2010/main" val="4201576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66FF2-A094-CCBB-8A75-B63C2CFF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C6C69-35A2-46D2-B8D0-EA1E9046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Escreva um algoritmo que leia o número de litros vendidos, o tipo de combustível (codificado da seguinte forma: A-álcool, </a:t>
            </a:r>
            <a:r>
              <a:rPr lang="pt-BR" dirty="0" err="1"/>
              <a:t>G-gasolina</a:t>
            </a:r>
            <a:r>
              <a:rPr lang="pt-BR" dirty="0"/>
              <a:t>), calcule e imprima o valor a ser pago pelo cliente sabendo-se que o preço do litro da gasolina é R$ 2,50 o preço do litro do álcool é R$ 1,90. 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9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378F0-ED2F-9CCE-46F6-407B5089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A6775-8DCE-6DF2-F1BD-9EE565FB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6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1462D-359D-7A90-0C4F-595935DD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66E2F-4E32-1833-EAA0-4DC8980D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240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D29B-5397-9040-0261-8C82838C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8E05D-2783-0C6A-A5A9-A488A8DF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55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89DE-DDB6-968C-2348-4EB51BA6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ambiente virtual no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8C2C3-8D89-6679-7BDA-6B715039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python</a:t>
            </a:r>
            <a:r>
              <a:rPr lang="pt-BR" dirty="0"/>
              <a:t> disponibiliza a criação de ambientes virtuais onde conseguimos isolar um determinado ambiente em nossa máquina. </a:t>
            </a:r>
          </a:p>
          <a:p>
            <a:r>
              <a:rPr lang="pt-BR" dirty="0"/>
              <a:t>Para ativar o ambiente virtual, primeiro devemos entrar em nossa pasta de trabalho. </a:t>
            </a:r>
          </a:p>
          <a:p>
            <a:r>
              <a:rPr lang="pt-BR" dirty="0"/>
              <a:t>Dentro dela, digite o comando a seguir: </a:t>
            </a:r>
            <a:r>
              <a:rPr lang="pt-BR" dirty="0" err="1"/>
              <a:t>python</a:t>
            </a:r>
            <a:r>
              <a:rPr lang="pt-BR" dirty="0"/>
              <a:t> -m </a:t>
            </a:r>
            <a:r>
              <a:rPr lang="pt-BR" dirty="0" err="1"/>
              <a:t>venv</a:t>
            </a:r>
            <a:r>
              <a:rPr lang="pt-BR" dirty="0"/>
              <a:t> &lt;nome do ambiente virtual&gt;</a:t>
            </a:r>
          </a:p>
          <a:p>
            <a:r>
              <a:rPr lang="it-IT" dirty="0"/>
              <a:t>Ex: python -m venv IN</a:t>
            </a:r>
            <a:r>
              <a:rPr lang="pt-BR" dirty="0"/>
              <a:t> ou </a:t>
            </a:r>
            <a:r>
              <a:rPr lang="it-IT" dirty="0"/>
              <a:t>python -m venv VENV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7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3CB0-7EB8-D493-8697-74962ED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ambiente virtual no </a:t>
            </a:r>
            <a:r>
              <a:rPr lang="pt-BR" dirty="0" err="1"/>
              <a:t>shell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75B07-1CF5-46AD-A101-53C084E5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máquinas Windows digite o comando: IN\Scripts\</a:t>
            </a:r>
            <a:r>
              <a:rPr lang="pt-BR" dirty="0" err="1"/>
              <a:t>activate</a:t>
            </a:r>
            <a:r>
              <a:rPr lang="pt-BR" dirty="0"/>
              <a:t>  ou</a:t>
            </a:r>
          </a:p>
          <a:p>
            <a:pPr marL="0" indent="0">
              <a:buNone/>
            </a:pPr>
            <a:r>
              <a:rPr lang="pt-BR" dirty="0"/>
              <a:t>: VENV\Scripts\</a:t>
            </a:r>
            <a:r>
              <a:rPr lang="pt-BR" dirty="0" err="1"/>
              <a:t>activate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Agora poderá instalar os pacotes que irá trabalhar em cada projeto. </a:t>
            </a:r>
          </a:p>
          <a:p>
            <a:pPr marL="0" indent="0">
              <a:buNone/>
            </a:pPr>
            <a:r>
              <a:rPr lang="pt-BR" dirty="0"/>
              <a:t>Pacote pandas: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  <a:p>
            <a:pPr marL="0" indent="0">
              <a:buNone/>
            </a:pPr>
            <a:r>
              <a:rPr lang="pt-BR" dirty="0"/>
              <a:t>Pacote </a:t>
            </a:r>
            <a:r>
              <a:rPr lang="pt-BR" dirty="0" err="1"/>
              <a:t>numpy</a:t>
            </a:r>
            <a:r>
              <a:rPr lang="pt-BR" dirty="0"/>
              <a:t>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numpy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Pacote </a:t>
            </a:r>
            <a:r>
              <a:rPr lang="pt-BR" dirty="0" err="1"/>
              <a:t>matplot</a:t>
            </a:r>
            <a:r>
              <a:rPr lang="pt-BR" dirty="0"/>
              <a:t> </a:t>
            </a:r>
            <a:r>
              <a:rPr lang="pt-BR" dirty="0" err="1"/>
              <a:t>lib</a:t>
            </a:r>
            <a:r>
              <a:rPr lang="pt-BR" dirty="0"/>
              <a:t>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matplotlib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5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95B8A-471F-0565-3435-D1F873FF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ambiente virtual no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CEEA1-486B-7544-169F-B2461D4F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comando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listará todos os pacotes com suas versões instaladas no seu ambiente virtual ativado. </a:t>
            </a:r>
          </a:p>
          <a:p>
            <a:r>
              <a:rPr lang="pt-BR" dirty="0"/>
              <a:t>Para reproduzir este ambiente de trabalho em outra máquina execute os seguintes passos: </a:t>
            </a:r>
          </a:p>
          <a:p>
            <a:pPr marL="0" indent="0">
              <a:buNone/>
            </a:pPr>
            <a:r>
              <a:rPr lang="pt-BR" dirty="0"/>
              <a:t>Com seu ambiente virtual ativado, digite o comando: </a:t>
            </a:r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&gt; requirements.txt </a:t>
            </a:r>
          </a:p>
          <a:p>
            <a:pPr marL="0" indent="0">
              <a:buNone/>
            </a:pPr>
            <a:r>
              <a:rPr lang="pt-BR" dirty="0"/>
              <a:t>Isso fará com que a saída do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vá para o arquivo requirements.txt. </a:t>
            </a:r>
          </a:p>
        </p:txBody>
      </p:sp>
    </p:spTree>
    <p:extLst>
      <p:ext uri="{BB962C8B-B14F-4D97-AF65-F5344CB8AC3E}">
        <p14:creationId xmlns:p14="http://schemas.microsoft.com/office/powerpoint/2010/main" val="72466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822B-F15D-F639-BBD6-E6481F09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seu ambiente virtual no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B70D5-C494-720A-B6CE-FFC9ECAD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Leve o arquivo requirements.txt para outra máquina. </a:t>
            </a:r>
          </a:p>
          <a:p>
            <a:pPr marL="0" indent="0">
              <a:buNone/>
            </a:pPr>
            <a:r>
              <a:rPr lang="pt-BR" dirty="0"/>
              <a:t>Na máquina nova, crie um novo ambiente virtual, ative-o e rode o comando: </a:t>
            </a:r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-r requirements.txt </a:t>
            </a:r>
          </a:p>
          <a:p>
            <a:pPr marL="0" indent="0">
              <a:buNone/>
            </a:pPr>
            <a:r>
              <a:rPr lang="pt-BR" dirty="0"/>
              <a:t>Isso instalará todos os pacotes instalados na 1ª máquina na máquina atual e nas mesmas versões. </a:t>
            </a:r>
          </a:p>
        </p:txBody>
      </p:sp>
    </p:spTree>
    <p:extLst>
      <p:ext uri="{BB962C8B-B14F-4D97-AF65-F5344CB8AC3E}">
        <p14:creationId xmlns:p14="http://schemas.microsoft.com/office/powerpoint/2010/main" val="642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F73BC-C977-8BDC-8BD1-A7E57BFA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Declarações Multilinhas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C34AE-2968-8AE8-0506-D363D6E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/>
              <a:t>As instruções em Python geralmente terminam com uma nova linha. Python, no entanto, permite o uso do caractere de continuação de linha (\) para indicar que a linha deve continuar. Por exemplo 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total = item_1 + \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 item_2 + \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 item_3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/>
              <a:t>As instruções contidas nos colchetes [], {} ou () não precisam usar o caractere de continuação de linha. Por exemplo 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 err="1"/>
              <a:t>days</a:t>
            </a:r>
            <a:r>
              <a:rPr lang="pt-BR" sz="8000" b="1" dirty="0"/>
              <a:t> = ['</a:t>
            </a:r>
            <a:r>
              <a:rPr lang="pt-BR" sz="8000" b="1" dirty="0" err="1"/>
              <a:t>Monday</a:t>
            </a:r>
            <a:r>
              <a:rPr lang="pt-BR" sz="8000" b="1" dirty="0"/>
              <a:t>', '</a:t>
            </a:r>
            <a:r>
              <a:rPr lang="pt-BR" sz="8000" b="1" dirty="0" err="1"/>
              <a:t>Tuesday</a:t>
            </a:r>
            <a:r>
              <a:rPr lang="pt-BR" sz="8000" b="1" dirty="0"/>
              <a:t>', '</a:t>
            </a:r>
            <a:r>
              <a:rPr lang="pt-BR" sz="8000" b="1" dirty="0" err="1"/>
              <a:t>Wednesday</a:t>
            </a:r>
            <a:r>
              <a:rPr lang="pt-BR" sz="8000" b="1" dirty="0"/>
              <a:t>',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8000" b="1" dirty="0"/>
              <a:t>       '</a:t>
            </a:r>
            <a:r>
              <a:rPr lang="pt-BR" sz="8000" b="1" dirty="0" err="1"/>
              <a:t>Thursday</a:t>
            </a:r>
            <a:r>
              <a:rPr lang="pt-BR" sz="8000" b="1" dirty="0"/>
              <a:t>', 'Friday']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55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1803</Words>
  <Application>Microsoft Office PowerPoint</Application>
  <PresentationFormat>Widescreen</PresentationFormat>
  <Paragraphs>163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do Office</vt:lpstr>
      <vt:lpstr>Dev Full Stack:  Módulo Python</vt:lpstr>
      <vt:lpstr>Python - Aula 01</vt:lpstr>
      <vt:lpstr>Fundamentos (Ambientes virtuais e shell)</vt:lpstr>
      <vt:lpstr>Executando no shell</vt:lpstr>
      <vt:lpstr>Criando o ambiente virtual no shell</vt:lpstr>
      <vt:lpstr>Criando o ambiente virtual no shell:</vt:lpstr>
      <vt:lpstr>Criando o ambiente virtual no shell</vt:lpstr>
      <vt:lpstr>Criando seu ambiente virtual no shell</vt:lpstr>
      <vt:lpstr>Declarações Multilinhas</vt:lpstr>
      <vt:lpstr>Citação em Python</vt:lpstr>
      <vt:lpstr>Apresentação do PowerPoint</vt:lpstr>
      <vt:lpstr>Tipos de variáveis</vt:lpstr>
      <vt:lpstr>Print()</vt:lpstr>
      <vt:lpstr>Input()</vt:lpstr>
      <vt:lpstr>Type()</vt:lpstr>
      <vt:lpstr>Exercício:</vt:lpstr>
      <vt:lpstr>Casting</vt:lpstr>
      <vt:lpstr>Exercício:</vt:lpstr>
      <vt:lpstr>Operadores aritméticos</vt:lpstr>
      <vt:lpstr>Operadores relacionais </vt:lpstr>
      <vt:lpstr>Exercícios de revisão:</vt:lpstr>
      <vt:lpstr>Identação em python</vt:lpstr>
      <vt:lpstr>Condicionais if:</vt:lpstr>
      <vt:lpstr>Condicional if</vt:lpstr>
      <vt:lpstr>Exercício:</vt:lpstr>
      <vt:lpstr>Condicional if else</vt:lpstr>
      <vt:lpstr>Exercício:</vt:lpstr>
      <vt:lpstr>Condicional if elif else:</vt:lpstr>
      <vt:lpstr>Condicional if elif else</vt:lpstr>
      <vt:lpstr>Exercício:</vt:lpstr>
      <vt:lpstr>Exercício:</vt:lpstr>
      <vt:lpstr>Exercício:</vt:lpstr>
      <vt:lpstr>Exercício:</vt:lpstr>
      <vt:lpstr>Script</vt:lpstr>
      <vt:lpstr>Declarações Multilinhas</vt:lpstr>
      <vt:lpstr>Citação em Python</vt:lpstr>
      <vt:lpstr>Exercício de revisão:</vt:lpstr>
      <vt:lpstr>Apresentação do PowerPoint</vt:lpstr>
      <vt:lpstr>Exercício de revisão:</vt:lpstr>
      <vt:lpstr>Apresentação do PowerPoint</vt:lpstr>
      <vt:lpstr>Exercício de revisão:</vt:lpstr>
      <vt:lpstr>Exercício de revisão:</vt:lpstr>
      <vt:lpstr>Exercício de revisão:</vt:lpstr>
      <vt:lpstr>Exercício de revisão:</vt:lpstr>
      <vt:lpstr>Exercício de revisão:</vt:lpstr>
      <vt:lpstr>Exercício de revisão:</vt:lpstr>
      <vt:lpstr>Exercício de revisão: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Full Stack:  Módulo Python</dc:title>
  <dc:creator>Dourival Júnior</dc:creator>
  <cp:lastModifiedBy>Dourival Júnior</cp:lastModifiedBy>
  <cp:revision>22</cp:revision>
  <dcterms:created xsi:type="dcterms:W3CDTF">2022-11-20T12:56:26Z</dcterms:created>
  <dcterms:modified xsi:type="dcterms:W3CDTF">2022-11-28T12:48:28Z</dcterms:modified>
</cp:coreProperties>
</file>