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6" r:id="rId21"/>
    <p:sldId id="297" r:id="rId22"/>
    <p:sldId id="298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9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00" r:id="rId43"/>
    <p:sldId id="301" r:id="rId44"/>
    <p:sldId id="302" r:id="rId45"/>
    <p:sldId id="294" r:id="rId46"/>
    <p:sldId id="305" r:id="rId47"/>
    <p:sldId id="303" r:id="rId48"/>
    <p:sldId id="295" r:id="rId49"/>
    <p:sldId id="304" r:id="rId50"/>
    <p:sldId id="306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4E0F3-689D-6962-35BA-63F9F533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109CA-74B5-7360-E179-0314B822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38BC3-85F0-9C87-D6E5-4988C3F9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1A5B1-0F16-6DAB-DCA3-D1029F65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CC23EC-989B-A09A-1ED8-B14B7059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1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E0566-38CA-3BB3-956D-C7648B1A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1978BD-3CE6-A0AA-6714-2E023FF4C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A6FD6-0BB6-2758-DF4A-450788BA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EE57F-D965-7E9F-C92E-E445210A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A02637-81AA-31B2-3BFB-11797C5F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0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C8197D-7874-1DA7-7895-80E80E9ED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72048D-93EF-0463-DF73-D0391C68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833C3-A288-E3CB-4631-147608F3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FB545-C9C0-4EC9-9AED-A738E5D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838C3-A2D4-10AB-D185-849D9A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4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455E-246D-3176-2DCF-2737F1FD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9D914-1775-D3DA-AEB8-783862B4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3A2CA-1D22-5AF6-C9A8-3C4D4A9F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E4E0F-980F-99B2-C8C7-337F4234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0CA7F-83E3-D5C7-36C5-C819B20A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3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B3E7-E3EB-970F-FFB3-352E8859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0CBC6-88DF-F387-2EE0-43DB130D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6DA8A-5EC8-7F38-3C09-C2F10CD0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13E9E-6381-FCAC-148B-38E512AC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35E8E-CA0E-3D00-C227-48F1C9C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0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D663D-883F-3D6C-CE9A-A04931AC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6B7F2-C024-4D0F-3D8E-7A9C31252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30EA76-7AC5-B536-FA5E-F2D4D0EE4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71A53C-B7C1-606B-5173-2C49A258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77E8C7-6796-D487-3701-C800088D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030AC-664C-41AD-ACBF-737E8A2A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52261-0FD7-AB19-5133-35958C1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677D62-7D83-8B31-AFB5-372B0B63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90F3EB-686A-44A5-FBEE-114659EEF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B4DD92-EE63-E057-3993-CD54BAAAC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284CBB-A2D5-5CBA-9DA9-1E15E7B50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515FDF-5C4D-B957-FFC3-EC91C7CD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31ADEA-7E9C-EABF-74FB-2DA0E33D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6F263D-A0FD-7D36-AA4C-5714407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0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53B60-4F3C-BC7B-71B1-70505FBB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F8B52C-DF5B-9581-49B1-7F1A1819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7C0274-6534-D55B-3340-C0EBD106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FEB6A-3DA1-61DE-5BA1-EBFE0EC5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3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877FE5-121F-368D-1DBD-2BF470A2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98EF13-15D7-ED56-5B10-C70C181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AF6A96-B819-A9AA-84F8-0B78B64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0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4CEE7-F076-33B2-1A23-56516855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A54A7-B600-4C52-7A9D-3AC2570D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82004-50C2-A020-26FB-DE078760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7F1EE-8610-7F1D-4276-E8D94BD5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3903FA-D2E4-9182-13D7-21D92B40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AFC42-F56A-83F8-BA0B-3030C9F3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5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CD01-C73F-D62C-307D-5B9FBB00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61B93E-2A51-E11D-F6B2-986EB24F4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921B87-AC58-0246-ED20-3B23E5BA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46ACD9-D5F2-A261-18BB-CCAAB61F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C83B-651D-6220-96D4-D9F3B908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C0BE1C-1B7C-2577-9C54-0C803AB2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16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9850E0-B696-766E-D56A-154F2CD9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69700-AE6D-E690-600C-DC70BA15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D916A8-B143-B751-94B3-DD4F445B9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FCF7-DC74-413B-806E-CA7CF93344E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CB70B-5DD8-9B1A-64D7-3D9EAA0D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1903F-E6F6-B5E9-3736-2F30C4C4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38238-EF67-E4D8-DAC2-F759F390F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4114DD-F124-F2EE-5179-C896D07DA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03</a:t>
            </a:r>
          </a:p>
        </p:txBody>
      </p:sp>
    </p:spTree>
    <p:extLst>
      <p:ext uri="{BB962C8B-B14F-4D97-AF65-F5344CB8AC3E}">
        <p14:creationId xmlns:p14="http://schemas.microsoft.com/office/powerpoint/2010/main" val="157497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A735-6641-1B4C-21D0-09A58012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940456-1255-70AF-B7F8-655BD1AAF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9219"/>
            <a:ext cx="10964594" cy="39241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Exercício: Execute as operações na </a:t>
            </a:r>
            <a:r>
              <a:rPr lang="pt-BR" altLang="pt-BR" dirty="0" err="1"/>
              <a:t>sting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str</a:t>
            </a:r>
            <a:r>
              <a:rPr lang="pt-BR" altLang="pt-BR" dirty="0"/>
              <a:t> = ‘curso de </a:t>
            </a:r>
            <a:r>
              <a:rPr lang="pt-BR" altLang="pt-BR" dirty="0" err="1"/>
              <a:t>pyton</a:t>
            </a:r>
            <a:r>
              <a:rPr lang="pt-BR" altLang="pt-BR" dirty="0"/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[0]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[2:5]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[2:]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 * 2 # Imprime a cadeia de caracteres duas vezes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 + "TESTE" # Imprime cadeia de caracteres concatenada</a:t>
            </a:r>
          </a:p>
        </p:txBody>
      </p:sp>
    </p:spTree>
    <p:extLst>
      <p:ext uri="{BB962C8B-B14F-4D97-AF65-F5344CB8AC3E}">
        <p14:creationId xmlns:p14="http://schemas.microsoft.com/office/powerpoint/2010/main" val="19796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72743-4CBE-79F2-BC52-A7BC9299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7253F-3F1A-C697-ECEB-B0A5B1E7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13F1CA-B21F-BF75-F6D1-FFC3FB007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3" t="18535" r="28587" b="58072"/>
          <a:stretch/>
        </p:blipFill>
        <p:spPr>
          <a:xfrm>
            <a:off x="598004" y="96837"/>
            <a:ext cx="10995991" cy="3457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281598-07C1-CE04-A6D8-D5D1493F6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2" t="74408" r="37717" b="7237"/>
          <a:stretch/>
        </p:blipFill>
        <p:spPr>
          <a:xfrm>
            <a:off x="598004" y="3689349"/>
            <a:ext cx="10995990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4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0FEC-5D69-1F6E-7783-CB1D4921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em </a:t>
            </a:r>
            <a:r>
              <a:rPr lang="pt-BR" dirty="0" err="1"/>
              <a:t>Pyton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0E1C1-387F-7437-7A13-20CCD51E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listas são os tipos de dados compostos mais versáteis do Python. </a:t>
            </a:r>
          </a:p>
          <a:p>
            <a:r>
              <a:rPr lang="pt-BR" dirty="0"/>
              <a:t>Uma lista contém itens separados por vírgulas e entre colchetes [].</a:t>
            </a:r>
          </a:p>
          <a:p>
            <a:pPr marL="0" indent="0">
              <a:buNone/>
            </a:pPr>
            <a:r>
              <a:rPr lang="pt-BR" dirty="0"/>
              <a:t>Exemplo: Lista=[ ‘</a:t>
            </a:r>
            <a:r>
              <a:rPr lang="pt-BR" dirty="0" err="1"/>
              <a:t>ford</a:t>
            </a:r>
            <a:r>
              <a:rPr lang="pt-BR" dirty="0"/>
              <a:t>’, 45, ’smartfone’, 123.5, [1, 3] ]</a:t>
            </a:r>
          </a:p>
        </p:txBody>
      </p:sp>
    </p:spTree>
    <p:extLst>
      <p:ext uri="{BB962C8B-B14F-4D97-AF65-F5344CB8AC3E}">
        <p14:creationId xmlns:p14="http://schemas.microsoft.com/office/powerpoint/2010/main" val="102006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854E7-3392-1740-C24E-CC3D2C89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os elementos de uma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888B7-58A2-10E0-A339-49D203CF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894B31-53B7-BE9F-415A-D1F0EB9D7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6" t="50000" r="35217" b="33905"/>
          <a:stretch/>
        </p:blipFill>
        <p:spPr>
          <a:xfrm>
            <a:off x="3511825" y="2580859"/>
            <a:ext cx="6898658" cy="31440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A6E895-2E34-B6A7-A75B-A21D09BF9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5" t="80662" r="46848" b="9623"/>
          <a:stretch/>
        </p:blipFill>
        <p:spPr>
          <a:xfrm>
            <a:off x="6669607" y="3429000"/>
            <a:ext cx="3480411" cy="19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0A529-1B1B-55F6-5BED-D67AA00B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um valor numa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32AC5-60A3-C867-A537-2B45161D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alterar um elemento da lista, basta fazer uma atribuição de valor através do índice. O valor existente será substituído pelo novo valor.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L = [3 , 'abacate' , 9.7 , [5 , 6 , 3] , "Python" , (3 , 2)] </a:t>
            </a:r>
          </a:p>
          <a:p>
            <a:pPr marL="0" indent="0">
              <a:buNone/>
            </a:pPr>
            <a:r>
              <a:rPr lang="pt-BR" dirty="0"/>
              <a:t>L[1]= 'morango’</a:t>
            </a:r>
          </a:p>
          <a:p>
            <a:pPr marL="0" indent="0">
              <a:buNone/>
            </a:pPr>
            <a:r>
              <a:rPr lang="pt-BR" dirty="0"/>
              <a:t>L[5]= (3,3)</a:t>
            </a:r>
          </a:p>
        </p:txBody>
      </p:sp>
    </p:spTree>
    <p:extLst>
      <p:ext uri="{BB962C8B-B14F-4D97-AF65-F5344CB8AC3E}">
        <p14:creationId xmlns:p14="http://schemas.microsoft.com/office/powerpoint/2010/main" val="37279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8A890-2835-C8A3-2FC2-07389CD5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93A93-A3A0-34F0-15C6-0CB33547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CEB3B4-7066-7F0E-8636-55DB6353E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56" t="53528" r="35109" b="33905"/>
          <a:stretch/>
        </p:blipFill>
        <p:spPr>
          <a:xfrm>
            <a:off x="675859" y="232948"/>
            <a:ext cx="10898558" cy="23379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2E8090-F74A-B791-5797-DF7C5DC78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3" t="88154" r="43479" b="7943"/>
          <a:stretch/>
        </p:blipFill>
        <p:spPr>
          <a:xfrm>
            <a:off x="675859" y="2703098"/>
            <a:ext cx="10840282" cy="9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BBC42-7093-A5B1-4779-AA93D26F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E1030-FAFD-AC9B-6DAD-5DAEB5D8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a lista: L = [3, [5 , 6 , 1] , "Python" , (0 , 2)]. Faça as alterações:</a:t>
            </a:r>
          </a:p>
          <a:p>
            <a:pPr marL="514350" indent="-514350">
              <a:buAutoNum type="alphaLcParenR"/>
            </a:pPr>
            <a:r>
              <a:rPr lang="pt-BR" dirty="0"/>
              <a:t>Altere o valor 3 para 33.</a:t>
            </a:r>
          </a:p>
          <a:p>
            <a:pPr marL="514350" indent="-514350">
              <a:buAutoNum type="alphaLcParenR"/>
            </a:pPr>
            <a:r>
              <a:rPr lang="pt-BR" dirty="0"/>
              <a:t>Altere o </a:t>
            </a:r>
            <a:r>
              <a:rPr lang="pt-BR" dirty="0" err="1"/>
              <a:t>array</a:t>
            </a:r>
            <a:r>
              <a:rPr lang="pt-BR" dirty="0"/>
              <a:t> [5 , 6 , 1]  para [3,2, 1].</a:t>
            </a:r>
          </a:p>
          <a:p>
            <a:pPr marL="514350" indent="-514350">
              <a:buAutoNum type="alphaLcParenR"/>
            </a:pPr>
            <a:r>
              <a:rPr lang="pt-BR" dirty="0"/>
              <a:t>Altere o par (0,2) para (1,3).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31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A7C76-0B9B-F61A-8EBE-2881886E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para manipulação de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46129-8DA0-504F-850E-0B115F86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lista é uma estrutura mutável, ou seja, ela pode ser modificada.</a:t>
            </a:r>
          </a:p>
        </p:txBody>
      </p:sp>
    </p:spTree>
    <p:extLst>
      <p:ext uri="{BB962C8B-B14F-4D97-AF65-F5344CB8AC3E}">
        <p14:creationId xmlns:p14="http://schemas.microsoft.com/office/powerpoint/2010/main" val="312760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E7CE9-807A-A284-A792-5C5FCFEA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FA97E-04EC-5FD4-7484-F23AC4C5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Len</a:t>
            </a:r>
            <a:r>
              <a:rPr lang="pt-BR" dirty="0"/>
              <a:t>. Retorna o tamanho da lista. L = [1, 2, 3, 4] </a:t>
            </a:r>
            <a:r>
              <a:rPr lang="pt-BR" dirty="0" err="1"/>
              <a:t>len</a:t>
            </a:r>
            <a:r>
              <a:rPr lang="pt-BR" dirty="0"/>
              <a:t>(L) &gt; 4</a:t>
            </a:r>
          </a:p>
          <a:p>
            <a:r>
              <a:rPr lang="pt-BR" dirty="0"/>
              <a:t>min . Retorna o menor valor da lista. L = [10, 40, 30, 20] min(L) &gt; 10 </a:t>
            </a:r>
          </a:p>
          <a:p>
            <a:r>
              <a:rPr lang="pt-BR" dirty="0" err="1"/>
              <a:t>max</a:t>
            </a:r>
            <a:r>
              <a:rPr lang="pt-BR" dirty="0"/>
              <a:t>. Retorna o maior valor da lista. L = [10, 40, 30, 20] </a:t>
            </a:r>
            <a:r>
              <a:rPr lang="pt-BR" dirty="0" err="1"/>
              <a:t>max</a:t>
            </a:r>
            <a:r>
              <a:rPr lang="pt-BR" dirty="0"/>
              <a:t>(L) &gt; 40</a:t>
            </a:r>
          </a:p>
          <a:p>
            <a:r>
              <a:rPr lang="pt-BR" dirty="0"/>
              <a:t>sum. Retorna soma dos elementos da lista. L = [10, 20, 30] sum(L) &gt; 60</a:t>
            </a:r>
          </a:p>
          <a:p>
            <a:r>
              <a:rPr lang="pt-BR" dirty="0" err="1"/>
              <a:t>append</a:t>
            </a:r>
            <a:r>
              <a:rPr lang="pt-BR" dirty="0"/>
              <a:t>. Adiciona um novo valor na no final da lista. L = [1, 2, 3] </a:t>
            </a:r>
            <a:r>
              <a:rPr lang="pt-BR" dirty="0" err="1"/>
              <a:t>L.append</a:t>
            </a:r>
            <a:r>
              <a:rPr lang="pt-BR" dirty="0"/>
              <a:t>(100) L &gt; [1, 2, 3, 100] </a:t>
            </a:r>
          </a:p>
          <a:p>
            <a:r>
              <a:rPr lang="pt-BR" dirty="0" err="1"/>
              <a:t>extend</a:t>
            </a:r>
            <a:r>
              <a:rPr lang="pt-BR" dirty="0"/>
              <a:t>. Insere uma lista no final de outra lista. L = [0, 1, 2] </a:t>
            </a:r>
            <a:r>
              <a:rPr lang="pt-BR" dirty="0" err="1"/>
              <a:t>L.extend</a:t>
            </a:r>
            <a:r>
              <a:rPr lang="pt-BR" dirty="0"/>
              <a:t>([3, 4, 5]) L &gt; [0, 1, 2, 3, 4, 5]</a:t>
            </a:r>
          </a:p>
        </p:txBody>
      </p:sp>
    </p:spTree>
    <p:extLst>
      <p:ext uri="{BB962C8B-B14F-4D97-AF65-F5344CB8AC3E}">
        <p14:creationId xmlns:p14="http://schemas.microsoft.com/office/powerpoint/2010/main" val="292369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A539E-6F5A-C9EE-61B5-B5FF60B6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125DF-B2A3-1701-7036-C563C676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del. Remove um elemento da lista, dado seu índice. L = [1,2,3,4] </a:t>
            </a:r>
            <a:r>
              <a:rPr lang="pt-BR" dirty="0" err="1"/>
              <a:t>del</a:t>
            </a:r>
            <a:r>
              <a:rPr lang="pt-BR" dirty="0"/>
              <a:t> L[1] L &gt; [1, 3, 4]</a:t>
            </a:r>
          </a:p>
          <a:p>
            <a:r>
              <a:rPr lang="pt-BR" dirty="0"/>
              <a:t>in. Verifica se um valor pertence à lista. L = [1, 2 , 3, 4] 3 in L &gt;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(). Ordena em ordem crescente L = [3, 5, 2, 4, 1, 0] </a:t>
            </a:r>
            <a:r>
              <a:rPr lang="pt-BR" dirty="0" err="1"/>
              <a:t>L.sort</a:t>
            </a:r>
            <a:r>
              <a:rPr lang="pt-BR" dirty="0"/>
              <a:t>() L &gt; [0, 1, 2, 3, 4, 5] </a:t>
            </a:r>
          </a:p>
          <a:p>
            <a:r>
              <a:rPr lang="pt-BR" dirty="0"/>
              <a:t>reverse(). Inverte os elementos de uma lista. L = [0, 1, 2, 3, 4, 5] </a:t>
            </a:r>
            <a:r>
              <a:rPr lang="pt-BR" dirty="0" err="1"/>
              <a:t>L.reverse</a:t>
            </a:r>
            <a:r>
              <a:rPr lang="pt-BR" dirty="0"/>
              <a:t>() L &gt; [5, 4, 3, 2, 1, 0] </a:t>
            </a:r>
          </a:p>
        </p:txBody>
      </p:sp>
    </p:spTree>
    <p:extLst>
      <p:ext uri="{BB962C8B-B14F-4D97-AF65-F5344CB8AC3E}">
        <p14:creationId xmlns:p14="http://schemas.microsoft.com/office/powerpoint/2010/main" val="191924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5F85-2DCF-E4E2-0BB3-156E3B4D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D31A1-E655-9F21-388A-6161AE64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é uma sequência de caracteres simples. Na linguagem Python, as </a:t>
            </a:r>
            <a:r>
              <a:rPr lang="pt-BR" dirty="0" err="1"/>
              <a:t>strings</a:t>
            </a:r>
            <a:r>
              <a:rPr lang="pt-BR" dirty="0"/>
              <a:t> são utilizadas com aspas simples ('... ') ou aspas duplas ("...").</a:t>
            </a:r>
          </a:p>
        </p:txBody>
      </p:sp>
    </p:spTree>
    <p:extLst>
      <p:ext uri="{BB962C8B-B14F-4D97-AF65-F5344CB8AC3E}">
        <p14:creationId xmlns:p14="http://schemas.microsoft.com/office/powerpoint/2010/main" val="336686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4D022-2077-0982-67F3-34119418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6F55A-DE5C-50BA-FE2F-FAE43F17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 err="1"/>
              <a:t>L.count</a:t>
            </a:r>
            <a:r>
              <a:rPr lang="pt-BR" dirty="0"/>
              <a:t>(objeto)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Retorna a contagem de quantas vezes objeto ocorre na lista.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 err="1"/>
              <a:t>L.insert</a:t>
            </a:r>
            <a:r>
              <a:rPr lang="pt-BR" dirty="0"/>
              <a:t>(índice, objeto)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Insere o objeto na lista no índice de deslocamento.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 err="1"/>
              <a:t>L.pop</a:t>
            </a:r>
            <a:r>
              <a:rPr lang="pt-BR" dirty="0"/>
              <a:t>(índice)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Remove o objeto por índice ou remove o último objeto da lista.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 err="1"/>
              <a:t>L.remove</a:t>
            </a:r>
            <a:r>
              <a:rPr lang="pt-BR" dirty="0"/>
              <a:t>(objeto)</a:t>
            </a:r>
          </a:p>
          <a:p>
            <a:r>
              <a:rPr lang="pt-BR" dirty="0"/>
              <a:t>Remove objeto da lista.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3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72A2F-F941-F39B-0C3C-1D1E7CFF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04FF9-B62E-5001-9CE9-D6A2CCB0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Dada a lista: L=[1,'A',"A",3,3,4,5]. Faça as operações: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L.count</a:t>
            </a:r>
            <a:r>
              <a:rPr lang="pt-BR" dirty="0"/>
              <a:t>(3))</a:t>
            </a:r>
          </a:p>
          <a:p>
            <a:pPr marL="0" indent="0">
              <a:buNone/>
            </a:pPr>
            <a:r>
              <a:rPr lang="pt-BR" dirty="0" err="1"/>
              <a:t>L.insert</a:t>
            </a:r>
            <a:r>
              <a:rPr lang="pt-BR" dirty="0"/>
              <a:t>(6,10)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r>
              <a:rPr lang="pt-BR" dirty="0" err="1"/>
              <a:t>L.pop</a:t>
            </a:r>
            <a:r>
              <a:rPr lang="pt-BR" dirty="0"/>
              <a:t>(0)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r>
              <a:rPr lang="pt-BR" dirty="0" err="1"/>
              <a:t>L.remove</a:t>
            </a:r>
            <a:r>
              <a:rPr lang="pt-BR" dirty="0"/>
              <a:t>('A')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r>
              <a:rPr lang="pt-BR" dirty="0" err="1"/>
              <a:t>L.remove</a:t>
            </a:r>
            <a:r>
              <a:rPr lang="pt-BR" dirty="0"/>
              <a:t>('A')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514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A36A-049C-94C5-A321-4BC57ED7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7F1700-EA06-6E54-2F72-345496C5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0A3F76-AA88-714B-28DC-D98A038C1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9" t="42702" r="52609" b="33905"/>
          <a:stretch/>
        </p:blipFill>
        <p:spPr>
          <a:xfrm>
            <a:off x="92765" y="154643"/>
            <a:ext cx="6003235" cy="5079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58BC11-4F2D-2F01-55E0-7604578E2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7" t="81175" r="48478" b="9362"/>
          <a:stretch/>
        </p:blipFill>
        <p:spPr>
          <a:xfrm>
            <a:off x="6096000" y="681037"/>
            <a:ext cx="4908276" cy="34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CDA92-9EC1-6C13-9D43-2CDFF740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DE9B0-876B-F75F-76D9-29AA6C7D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Concatenação ( + )</a:t>
            </a:r>
          </a:p>
          <a:p>
            <a:pPr marL="0" indent="0">
              <a:buNone/>
            </a:pPr>
            <a:r>
              <a:rPr lang="pt-BR" dirty="0"/>
              <a:t>a = [0,1,2] </a:t>
            </a:r>
          </a:p>
          <a:p>
            <a:pPr marL="0" indent="0">
              <a:buNone/>
            </a:pPr>
            <a:r>
              <a:rPr lang="pt-BR" dirty="0"/>
              <a:t>b = [3,4,5] </a:t>
            </a:r>
          </a:p>
          <a:p>
            <a:pPr marL="0" indent="0">
              <a:buNone/>
            </a:pPr>
            <a:r>
              <a:rPr lang="pt-BR" dirty="0"/>
              <a:t>c = a + b </a:t>
            </a:r>
          </a:p>
          <a:p>
            <a:pPr marL="0" indent="0">
              <a:buNone/>
            </a:pPr>
            <a:r>
              <a:rPr lang="pt-BR" dirty="0"/>
              <a:t>print(c) </a:t>
            </a:r>
          </a:p>
          <a:p>
            <a:pPr marL="0" indent="0">
              <a:buNone/>
            </a:pPr>
            <a:r>
              <a:rPr lang="pt-BR" dirty="0"/>
              <a:t>[0, 1, 2, 3, 4, 5]</a:t>
            </a:r>
          </a:p>
        </p:txBody>
      </p:sp>
    </p:spTree>
    <p:extLst>
      <p:ext uri="{BB962C8B-B14F-4D97-AF65-F5344CB8AC3E}">
        <p14:creationId xmlns:p14="http://schemas.microsoft.com/office/powerpoint/2010/main" val="4206265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173E4-B473-6603-C15C-23F6EE71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38E96-9C45-539F-EDD1-37608242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Repetição ( * )</a:t>
            </a:r>
          </a:p>
          <a:p>
            <a:pPr marL="0" indent="0">
              <a:buNone/>
            </a:pPr>
            <a:r>
              <a:rPr lang="pt-BR" dirty="0"/>
              <a:t>L = [1,2] </a:t>
            </a:r>
          </a:p>
          <a:p>
            <a:pPr marL="0" indent="0">
              <a:buNone/>
            </a:pPr>
            <a:r>
              <a:rPr lang="pt-BR" dirty="0"/>
              <a:t>R = L * 4 </a:t>
            </a:r>
          </a:p>
          <a:p>
            <a:pPr marL="0" indent="0">
              <a:buNone/>
            </a:pPr>
            <a:r>
              <a:rPr lang="pt-BR" dirty="0"/>
              <a:t>print(R) </a:t>
            </a:r>
          </a:p>
          <a:p>
            <a:pPr marL="0" indent="0">
              <a:buNone/>
            </a:pPr>
            <a:r>
              <a:rPr lang="pt-BR" dirty="0"/>
              <a:t>[1, 2, 1, 2, 1, 2, 1, 2] </a:t>
            </a:r>
          </a:p>
        </p:txBody>
      </p:sp>
    </p:spTree>
    <p:extLst>
      <p:ext uri="{BB962C8B-B14F-4D97-AF65-F5344CB8AC3E}">
        <p14:creationId xmlns:p14="http://schemas.microsoft.com/office/powerpoint/2010/main" val="189804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D52AD-F141-3AAE-7F2E-2845648C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Fatiamento de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22F28-8153-D18A-7463-D684FAA1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fatiamento de listas é semelhante ao fatiamento de </a:t>
            </a:r>
            <a:r>
              <a:rPr lang="pt-BR" dirty="0" err="1"/>
              <a:t>strings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184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FDF20-CEB9-1E6F-9F2E-3C400270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fatiamento de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5F2B3-951F-8571-7AA5-A267F2B9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/>
              <a:t>L = [3 , 'abacate' , 9.7 , [5 , 6 , 3] , "Python" , (3 , 'j’)] </a:t>
            </a:r>
          </a:p>
          <a:p>
            <a:pPr marL="0" indent="0">
              <a:buNone/>
            </a:pPr>
            <a:r>
              <a:rPr lang="pt-BR" dirty="0"/>
              <a:t>L[1:4] &gt; seleciona os elementos das posições 1,2,3 </a:t>
            </a:r>
          </a:p>
          <a:p>
            <a:pPr marL="0" indent="0">
              <a:buNone/>
            </a:pPr>
            <a:r>
              <a:rPr lang="pt-BR" dirty="0"/>
              <a:t>['abacate', 9.7, [5, 6, 3]] </a:t>
            </a:r>
          </a:p>
          <a:p>
            <a:pPr marL="0" indent="0">
              <a:buNone/>
            </a:pPr>
            <a:r>
              <a:rPr lang="pt-BR" dirty="0"/>
              <a:t>L[2:] &gt; seleciona os elementos a partir da posição 2 </a:t>
            </a:r>
          </a:p>
          <a:p>
            <a:pPr marL="0" indent="0">
              <a:buNone/>
            </a:pPr>
            <a:r>
              <a:rPr lang="pt-BR" dirty="0"/>
              <a:t>[9.7, [5, 6, 3], 'Python', (3, 'j’)] </a:t>
            </a:r>
          </a:p>
          <a:p>
            <a:pPr marL="0" indent="0">
              <a:buNone/>
            </a:pPr>
            <a:r>
              <a:rPr lang="pt-BR" dirty="0"/>
              <a:t>L[:4] &gt; seleciona os elementos até a posição 3 </a:t>
            </a:r>
          </a:p>
          <a:p>
            <a:pPr marL="0" indent="0">
              <a:buNone/>
            </a:pPr>
            <a:r>
              <a:rPr lang="pt-BR" dirty="0"/>
              <a:t>[3, 'abacate', 9.7, [5, 6, 3]] </a:t>
            </a:r>
          </a:p>
        </p:txBody>
      </p:sp>
    </p:spTree>
    <p:extLst>
      <p:ext uri="{BB962C8B-B14F-4D97-AF65-F5344CB8AC3E}">
        <p14:creationId xmlns:p14="http://schemas.microsoft.com/office/powerpoint/2010/main" val="228127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2EBBF-A1FA-ACA8-7D08-D07F6FF1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listas com range 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3AB0F-A7B6-7A71-7848-1DC0813A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range() define um intervalo de valores inteiros. Associada a </a:t>
            </a:r>
            <a:r>
              <a:rPr lang="pt-BR" dirty="0" err="1"/>
              <a:t>list</a:t>
            </a:r>
            <a:r>
              <a:rPr lang="pt-BR" dirty="0"/>
              <a:t>(), cria uma lista com os valores do intervalo.</a:t>
            </a:r>
          </a:p>
        </p:txBody>
      </p:sp>
    </p:spTree>
    <p:extLst>
      <p:ext uri="{BB962C8B-B14F-4D97-AF65-F5344CB8AC3E}">
        <p14:creationId xmlns:p14="http://schemas.microsoft.com/office/powerpoint/2010/main" val="4029134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A1F7F-AC4A-E15E-33AF-AB7815D3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listas com range 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9B3B6-9DD1-CDD6-E35B-F398D6B8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Exemplos: </a:t>
            </a:r>
          </a:p>
          <a:p>
            <a:pPr marL="0" indent="0">
              <a:buNone/>
            </a:pPr>
            <a:r>
              <a:rPr lang="fr-FR" dirty="0"/>
              <a:t>L1 = list(range(5)) </a:t>
            </a:r>
          </a:p>
          <a:p>
            <a:pPr marL="0" indent="0">
              <a:buNone/>
            </a:pPr>
            <a:r>
              <a:rPr lang="fr-FR" dirty="0"/>
              <a:t>print(L1) </a:t>
            </a:r>
          </a:p>
          <a:p>
            <a:pPr marL="0" indent="0">
              <a:buNone/>
            </a:pPr>
            <a:r>
              <a:rPr lang="fr-FR" dirty="0"/>
              <a:t>[0, 1, 2, 3, 4] </a:t>
            </a:r>
          </a:p>
          <a:p>
            <a:pPr marL="0" indent="0">
              <a:buNone/>
            </a:pPr>
            <a:r>
              <a:rPr lang="fr-FR" dirty="0"/>
              <a:t>L2 = list(range(3,8)) </a:t>
            </a:r>
          </a:p>
          <a:p>
            <a:pPr marL="0" indent="0">
              <a:buNone/>
            </a:pPr>
            <a:r>
              <a:rPr lang="fr-FR" dirty="0"/>
              <a:t>print(L2) [</a:t>
            </a:r>
          </a:p>
          <a:p>
            <a:pPr marL="0" indent="0">
              <a:buNone/>
            </a:pPr>
            <a:r>
              <a:rPr lang="fr-FR" dirty="0"/>
              <a:t>3, 4, 5, 6, 7] </a:t>
            </a:r>
          </a:p>
          <a:p>
            <a:pPr marL="0" indent="0">
              <a:buNone/>
            </a:pPr>
            <a:r>
              <a:rPr lang="fr-FR" dirty="0"/>
              <a:t>L3 = list(range(2,11,3)) </a:t>
            </a:r>
          </a:p>
          <a:p>
            <a:pPr marL="0" indent="0">
              <a:buNone/>
            </a:pPr>
            <a:r>
              <a:rPr lang="fr-FR" dirty="0"/>
              <a:t>print(L3) </a:t>
            </a:r>
          </a:p>
          <a:p>
            <a:pPr marL="0" indent="0">
              <a:buNone/>
            </a:pPr>
            <a:r>
              <a:rPr lang="fr-FR" dirty="0"/>
              <a:t>[2, 5, 8]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793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CC454-AB34-EEC8-1FB0-67608146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7D3CC-11E8-4C61-E260-50F3FBC9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a lista L = [5, 7, 2, 9, 4, 1, 3], escreva um script que imprima as seguintes informações: </a:t>
            </a:r>
          </a:p>
          <a:p>
            <a:pPr marL="514350" indent="-514350">
              <a:buAutoNum type="alphaLcParenR"/>
            </a:pPr>
            <a:r>
              <a:rPr lang="pt-BR" dirty="0"/>
              <a:t>tamanho da lista. </a:t>
            </a:r>
          </a:p>
          <a:p>
            <a:pPr marL="0" indent="0">
              <a:buNone/>
            </a:pPr>
            <a:r>
              <a:rPr lang="pt-BR" dirty="0"/>
              <a:t>b) maior valor da lista. </a:t>
            </a:r>
          </a:p>
          <a:p>
            <a:pPr marL="0" indent="0">
              <a:buNone/>
            </a:pPr>
            <a:r>
              <a:rPr lang="pt-BR" dirty="0"/>
              <a:t>c) menor valor da lista. </a:t>
            </a:r>
          </a:p>
          <a:p>
            <a:pPr marL="0" indent="0">
              <a:buNone/>
            </a:pPr>
            <a:r>
              <a:rPr lang="pt-BR" dirty="0"/>
              <a:t>d) soma de todos os elementos da lista. </a:t>
            </a:r>
          </a:p>
          <a:p>
            <a:pPr marL="0" indent="0">
              <a:buNone/>
            </a:pPr>
            <a:r>
              <a:rPr lang="pt-BR" dirty="0"/>
              <a:t>e) lista em ordem crescente. </a:t>
            </a:r>
          </a:p>
          <a:p>
            <a:pPr marL="0" indent="0">
              <a:buNone/>
            </a:pPr>
            <a:r>
              <a:rPr lang="pt-BR" dirty="0"/>
              <a:t>f) lista em ordem decrescente. </a:t>
            </a:r>
          </a:p>
        </p:txBody>
      </p:sp>
    </p:spTree>
    <p:extLst>
      <p:ext uri="{BB962C8B-B14F-4D97-AF65-F5344CB8AC3E}">
        <p14:creationId xmlns:p14="http://schemas.microsoft.com/office/powerpoint/2010/main" val="12834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B82FD-C2EF-C78B-F770-D080CE16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 de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DCEF4-54B0-88EE-3EBE-9D93504C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concatenar </a:t>
            </a:r>
            <a:r>
              <a:rPr lang="pt-BR" dirty="0" err="1"/>
              <a:t>strings</a:t>
            </a:r>
            <a:r>
              <a:rPr lang="pt-BR" dirty="0"/>
              <a:t>, utiliza-se o operador +.</a:t>
            </a:r>
          </a:p>
          <a:p>
            <a:r>
              <a:rPr lang="pt-BR" dirty="0"/>
              <a:t>Por exemplo: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7BA2BB-CB28-23C0-63B7-12885FFAE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70" t="7364" r="58461" b="77860"/>
          <a:stretch/>
        </p:blipFill>
        <p:spPr>
          <a:xfrm>
            <a:off x="905717" y="3147645"/>
            <a:ext cx="3423137" cy="27692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35C41A-08E6-84FC-AFF4-3A2BD8819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0" t="78989" r="19577" b="7942"/>
          <a:stretch/>
        </p:blipFill>
        <p:spPr>
          <a:xfrm>
            <a:off x="4396371" y="3699804"/>
            <a:ext cx="7024946" cy="16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13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DD59-E506-16EF-6364-2DE68AC2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9AF6948-F684-AA53-DA4D-695DB593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Dadas as listas: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lista1 = [ '</a:t>
            </a:r>
            <a:r>
              <a:rPr lang="pt-BR" dirty="0" err="1"/>
              <a:t>abcd</a:t>
            </a:r>
            <a:r>
              <a:rPr lang="pt-BR" dirty="0"/>
              <a:t>', 786 , 2.23, ‘</a:t>
            </a:r>
            <a:r>
              <a:rPr lang="pt-BR" dirty="0" err="1"/>
              <a:t>python</a:t>
            </a:r>
            <a:r>
              <a:rPr lang="pt-BR" dirty="0"/>
              <a:t>', 70.2 ]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lista2 = [123, ‘</a:t>
            </a:r>
            <a:r>
              <a:rPr lang="pt-BR" dirty="0" err="1"/>
              <a:t>javascript</a:t>
            </a:r>
            <a:r>
              <a:rPr lang="pt-BR" dirty="0"/>
              <a:t>’, 20,’pi=3.14’]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t-BR" dirty="0"/>
              <a:t>Imprima o 1º elemento da lista1 e o segundo elemento da lista 2.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t-BR" dirty="0"/>
              <a:t>Concatene as listas.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t-BR" dirty="0"/>
              <a:t>Seleciona os elementos das posições 1,2,3 de cada lista.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endParaRPr lang="pt-BR" dirty="0"/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555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0E6E0-55EE-017B-93D0-79D68E81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TUPLAS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C1E69-AD75-7F7B-F350-CB68112C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Tupla, assim como a Lista, é um conjunto sequencial de valores, onde cada valor é identificado através de um índice. </a:t>
            </a:r>
          </a:p>
          <a:p>
            <a:r>
              <a:rPr lang="pt-BR" dirty="0"/>
              <a:t>A principal diferença entre elas é que as tuplas são imutáveis, ou seja, seus elementos não podem ser alterados.</a:t>
            </a:r>
          </a:p>
          <a:p>
            <a:r>
              <a:rPr lang="pt-BR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Observação: Não é possível remover elementos individuais da tupla.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34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CE94D-48BD-2608-BE90-3EFB9B19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A71CE-245C-3CA2-574F-EC2C9D91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Exemplo: </a:t>
            </a:r>
          </a:p>
          <a:p>
            <a:pPr marL="0" indent="0">
              <a:buNone/>
            </a:pPr>
            <a:r>
              <a:rPr lang="fr-FR" dirty="0"/>
              <a:t>T = (1,2,3,4,5) </a:t>
            </a:r>
          </a:p>
          <a:p>
            <a:pPr marL="0" indent="0">
              <a:buNone/>
            </a:pPr>
            <a:r>
              <a:rPr lang="fr-FR" dirty="0"/>
              <a:t>print(T) </a:t>
            </a:r>
          </a:p>
          <a:p>
            <a:pPr marL="0" indent="0">
              <a:buNone/>
            </a:pPr>
            <a:r>
              <a:rPr lang="fr-FR" dirty="0"/>
              <a:t>(1, 2, 3, 4, 5) </a:t>
            </a:r>
          </a:p>
          <a:p>
            <a:pPr marL="0" indent="0">
              <a:buNone/>
            </a:pPr>
            <a:r>
              <a:rPr lang="fr-FR" dirty="0"/>
              <a:t>print(T[3]) 4 </a:t>
            </a:r>
          </a:p>
          <a:p>
            <a:pPr marL="0" indent="0">
              <a:buNone/>
            </a:pPr>
            <a:r>
              <a:rPr lang="fr-FR" dirty="0"/>
              <a:t>T[3] = 8    Não será permitido.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312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DF314-6C9A-651E-379A-DE08CBF2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Desempacotamento: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8C8DF-2871-052C-A19C-A8EA6330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ferramenta muito utilizada em tuplas é o desempacotamento, que permite atribuir os elementos armazenados em uma tupla a diversas variáveis.</a:t>
            </a:r>
          </a:p>
          <a:p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/>
              <a:t>T = (10,20,30,40,50) </a:t>
            </a:r>
          </a:p>
          <a:p>
            <a:pPr marL="0" indent="0">
              <a:buNone/>
            </a:pPr>
            <a:r>
              <a:rPr lang="pt-BR" dirty="0" err="1"/>
              <a:t>a,b,c,d,e</a:t>
            </a:r>
            <a:r>
              <a:rPr lang="pt-BR" dirty="0"/>
              <a:t> = T </a:t>
            </a:r>
          </a:p>
          <a:p>
            <a:pPr marL="0" indent="0">
              <a:buNone/>
            </a:pPr>
            <a:r>
              <a:rPr lang="pt-BR" dirty="0"/>
              <a:t>a= 10, b= 20 </a:t>
            </a:r>
          </a:p>
          <a:p>
            <a:pPr marL="0" indent="0">
              <a:buNone/>
            </a:pPr>
            <a:r>
              <a:rPr lang="pt-BR" dirty="0"/>
              <a:t>print(“</a:t>
            </a:r>
            <a:r>
              <a:rPr lang="pt-BR" dirty="0" err="1"/>
              <a:t>a+b</a:t>
            </a:r>
            <a:r>
              <a:rPr lang="pt-BR" dirty="0"/>
              <a:t>=",</a:t>
            </a:r>
            <a:r>
              <a:rPr lang="pt-BR" dirty="0" err="1"/>
              <a:t>a+b</a:t>
            </a:r>
            <a:r>
              <a:rPr lang="pt-BR" dirty="0"/>
              <a:t>)  &gt;30</a:t>
            </a:r>
          </a:p>
          <a:p>
            <a:pPr marL="0" indent="0">
              <a:buNone/>
            </a:pPr>
            <a:r>
              <a:rPr lang="pt-BR" dirty="0"/>
              <a:t>print(“</a:t>
            </a:r>
            <a:r>
              <a:rPr lang="pt-BR" dirty="0" err="1"/>
              <a:t>c+d+e</a:t>
            </a:r>
            <a:r>
              <a:rPr lang="pt-BR" dirty="0"/>
              <a:t>=",</a:t>
            </a:r>
            <a:r>
              <a:rPr lang="pt-BR" dirty="0" err="1"/>
              <a:t>c+d+e</a:t>
            </a:r>
            <a:r>
              <a:rPr lang="pt-BR" dirty="0"/>
              <a:t>) &gt;120</a:t>
            </a:r>
          </a:p>
        </p:txBody>
      </p:sp>
    </p:spTree>
    <p:extLst>
      <p:ext uri="{BB962C8B-B14F-4D97-AF65-F5344CB8AC3E}">
        <p14:creationId xmlns:p14="http://schemas.microsoft.com/office/powerpoint/2010/main" val="2253326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A03CB-1F70-1E44-FC98-DF06BF2B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Tuplas: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2ACD5-D7C7-6E66-7C15-88C23037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a tupla: T=(1,2,3,4,5)</a:t>
            </a:r>
          </a:p>
          <a:p>
            <a:r>
              <a:rPr lang="pt-BR" dirty="0"/>
              <a:t>Imprima:</a:t>
            </a:r>
          </a:p>
          <a:p>
            <a:pPr marL="514350" indent="-514350">
              <a:buAutoNum type="alphaLcParenR"/>
            </a:pPr>
            <a:r>
              <a:rPr lang="pt-BR" dirty="0"/>
              <a:t>O valor 1.</a:t>
            </a:r>
          </a:p>
          <a:p>
            <a:pPr marL="514350" indent="-514350">
              <a:buAutoNum type="alphaLcParenR"/>
            </a:pPr>
            <a:r>
              <a:rPr lang="pt-BR" dirty="0"/>
              <a:t>O intervalo 1,2,3.</a:t>
            </a:r>
          </a:p>
          <a:p>
            <a:pPr marL="514350" indent="-514350">
              <a:buAutoNum type="alphaLcParenR"/>
            </a:pPr>
            <a:r>
              <a:rPr lang="pt-BR" dirty="0"/>
              <a:t>O comprimento da tupla.</a:t>
            </a:r>
          </a:p>
          <a:p>
            <a:pPr marL="514350" indent="-514350">
              <a:buAutoNum type="alphaLcParenR"/>
            </a:pPr>
            <a:r>
              <a:rPr lang="pt-BR" dirty="0"/>
              <a:t>O valor máximo.</a:t>
            </a:r>
          </a:p>
          <a:p>
            <a:pPr marL="514350" indent="-51435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172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13FD1-933F-F175-16C2-04E7C31B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4DFD2-D447-B3F6-EBBA-7C4EE96D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Dicionário é um conjunto de valores, onde cada valor é associado a uma chave de acesso.</a:t>
            </a:r>
          </a:p>
          <a:p>
            <a:r>
              <a:rPr lang="pt-BR" dirty="0"/>
              <a:t>Um dicionário em Python é declarado da seguinte forma:</a:t>
            </a:r>
          </a:p>
          <a:p>
            <a:r>
              <a:rPr lang="pt-BR" dirty="0"/>
              <a:t> </a:t>
            </a:r>
            <a:r>
              <a:rPr lang="pt-BR" dirty="0" err="1"/>
              <a:t>Nome_dicionario</a:t>
            </a:r>
            <a:r>
              <a:rPr lang="pt-BR" dirty="0"/>
              <a:t> = { chave1 : valor1, chave2 : valor2, chave3 : valor3, ..., </a:t>
            </a:r>
            <a:r>
              <a:rPr lang="pt-BR" dirty="0" err="1"/>
              <a:t>chaveN</a:t>
            </a:r>
            <a:r>
              <a:rPr lang="pt-BR" dirty="0"/>
              <a:t> : </a:t>
            </a:r>
            <a:r>
              <a:rPr lang="pt-BR" dirty="0" err="1"/>
              <a:t>valorN</a:t>
            </a:r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46859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82145-6F88-CB90-46CD-CA414F5F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Dicionário: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A86B8-AF03-17C7-A29D-4F443CDD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/>
              <a:t>D={"arroz": 17.30, "feijão":12.50,"carne":23.90,"alface":3.40} </a:t>
            </a:r>
          </a:p>
          <a:p>
            <a:pPr marL="0" indent="0">
              <a:buNone/>
            </a:pPr>
            <a:r>
              <a:rPr lang="pt-BR" dirty="0"/>
              <a:t>print(D["carne"]) 23.9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É possível acrescentar ou modificar valores no dicionário: D["carne"]=25.0 </a:t>
            </a:r>
          </a:p>
          <a:p>
            <a:pPr marL="0" indent="0">
              <a:buNone/>
            </a:pPr>
            <a:r>
              <a:rPr lang="pt-BR" dirty="0"/>
              <a:t>D["tomate"]=8.80 </a:t>
            </a:r>
          </a:p>
        </p:txBody>
      </p:sp>
    </p:spTree>
    <p:extLst>
      <p:ext uri="{BB962C8B-B14F-4D97-AF65-F5344CB8AC3E}">
        <p14:creationId xmlns:p14="http://schemas.microsoft.com/office/powerpoint/2010/main" val="358434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1886C-C12A-722F-FA8B-10E3F15A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dicionários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2D7ED-7339-B83F-43C5-781A20C6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D={'alface':3.4 ,'tomate':8.8,'arroz':17.3,'carne':25.0, 'feijão':12.5}</a:t>
            </a:r>
          </a:p>
          <a:p>
            <a:r>
              <a:rPr lang="pt-BR" dirty="0"/>
              <a:t>del. Exclui um item informando a chave.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del</a:t>
            </a:r>
            <a:r>
              <a:rPr lang="pt-BR" dirty="0"/>
              <a:t> D["feijão"] </a:t>
            </a:r>
          </a:p>
          <a:p>
            <a:pPr marL="0" indent="0">
              <a:buNone/>
            </a:pPr>
            <a:r>
              <a:rPr lang="pt-BR" dirty="0"/>
              <a:t>print(D) </a:t>
            </a:r>
          </a:p>
          <a:p>
            <a:pPr marL="0" indent="0">
              <a:buNone/>
            </a:pPr>
            <a:r>
              <a:rPr lang="pt-BR" dirty="0"/>
              <a:t>{'alface':3.4 'tomate':8.8,'arroz':17.3,'carne':25.0}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in. Verifica se uma chave existe no dicionário. </a:t>
            </a:r>
          </a:p>
          <a:p>
            <a:pPr marL="0" indent="0">
              <a:buNone/>
            </a:pPr>
            <a:r>
              <a:rPr lang="pt-BR" dirty="0"/>
              <a:t>“batata" in D &gt; False "alface" in D &gt;</a:t>
            </a:r>
            <a:r>
              <a:rPr lang="pt-BR" dirty="0" err="1"/>
              <a:t>True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72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98653-E509-9476-59C4-5F04F51A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Keys(chaves) e </a:t>
            </a:r>
            <a:r>
              <a:rPr lang="pt-BR" dirty="0" err="1"/>
              <a:t>values</a:t>
            </a:r>
            <a:r>
              <a:rPr lang="pt-BR" dirty="0"/>
              <a:t>(valores)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EE2B6-B0BE-47CE-64CE-C684EB83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D={'alface':3.4 ,'tomate':8.8,'arroz':17.3,'carne':25.0, 'feijão':12.5}</a:t>
            </a:r>
          </a:p>
          <a:p>
            <a:endParaRPr lang="pt-BR" dirty="0"/>
          </a:p>
          <a:p>
            <a:r>
              <a:rPr lang="pt-BR" dirty="0" err="1"/>
              <a:t>keys</a:t>
            </a:r>
            <a:r>
              <a:rPr lang="pt-BR" dirty="0"/>
              <a:t>(). Obtém as chaves de um dicionário. </a:t>
            </a:r>
          </a:p>
          <a:p>
            <a:pPr marL="0" indent="0">
              <a:buNone/>
            </a:pPr>
            <a:r>
              <a:rPr lang="pt-BR" dirty="0" err="1"/>
              <a:t>D.keys</a:t>
            </a:r>
            <a:r>
              <a:rPr lang="pt-BR" dirty="0"/>
              <a:t>() </a:t>
            </a:r>
          </a:p>
          <a:p>
            <a:pPr marL="0" indent="0">
              <a:buNone/>
            </a:pPr>
            <a:r>
              <a:rPr lang="pt-BR" dirty="0" err="1"/>
              <a:t>dict_keys</a:t>
            </a:r>
            <a:r>
              <a:rPr lang="pt-BR" dirty="0"/>
              <a:t>(['alface', '</a:t>
            </a:r>
            <a:r>
              <a:rPr lang="pt-BR" dirty="0" err="1"/>
              <a:t>tomate,'carne</a:t>
            </a:r>
            <a:r>
              <a:rPr lang="pt-BR" dirty="0"/>
              <a:t>', 'arroz’]) </a:t>
            </a:r>
          </a:p>
          <a:p>
            <a:r>
              <a:rPr lang="pt-BR" dirty="0" err="1"/>
              <a:t>values</a:t>
            </a:r>
            <a:r>
              <a:rPr lang="pt-BR" dirty="0"/>
              <a:t>() Obtém os valores de um dicionário. </a:t>
            </a:r>
          </a:p>
          <a:p>
            <a:pPr marL="0" indent="0">
              <a:buNone/>
            </a:pPr>
            <a:r>
              <a:rPr lang="pt-BR" dirty="0" err="1"/>
              <a:t>D.values</a:t>
            </a:r>
            <a:r>
              <a:rPr lang="pt-BR" dirty="0"/>
              <a:t>() </a:t>
            </a:r>
          </a:p>
          <a:p>
            <a:pPr marL="0" indent="0">
              <a:buNone/>
            </a:pPr>
            <a:r>
              <a:rPr lang="pt-BR" dirty="0" err="1"/>
              <a:t>dict_values</a:t>
            </a:r>
            <a:r>
              <a:rPr lang="pt-BR" dirty="0"/>
              <a:t>([3.4, 8.8, 25.0, 17.3]) </a:t>
            </a:r>
          </a:p>
        </p:txBody>
      </p:sp>
    </p:spTree>
    <p:extLst>
      <p:ext uri="{BB962C8B-B14F-4D97-AF65-F5344CB8AC3E}">
        <p14:creationId xmlns:p14="http://schemas.microsoft.com/office/powerpoint/2010/main" val="2015968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67212-DB4B-ECF6-2DB8-31524B57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D37B6-C998-25DB-3429-21E565ED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o dicionário Dic={‘id’:123, ’</a:t>
            </a:r>
            <a:r>
              <a:rPr lang="pt-BR" dirty="0" err="1"/>
              <a:t>nome’:’Ana</a:t>
            </a:r>
            <a:r>
              <a:rPr lang="pt-BR" dirty="0"/>
              <a:t>’, ‘rg’:321123, ‘salário’:12550,’cidade’:’Salvador’}, determine:</a:t>
            </a:r>
          </a:p>
          <a:p>
            <a:pPr marL="514350" indent="-514350">
              <a:buAutoNum type="alphaLcParenR"/>
            </a:pPr>
            <a:r>
              <a:rPr lang="pt-BR" dirty="0"/>
              <a:t>O salário de Ana.</a:t>
            </a:r>
          </a:p>
          <a:p>
            <a:pPr marL="514350" indent="-514350">
              <a:buAutoNum type="alphaLcParenR"/>
            </a:pPr>
            <a:r>
              <a:rPr lang="pt-BR" dirty="0"/>
              <a:t>O </a:t>
            </a:r>
            <a:r>
              <a:rPr lang="pt-BR" dirty="0" err="1"/>
              <a:t>rg</a:t>
            </a:r>
            <a:r>
              <a:rPr lang="pt-BR" dirty="0"/>
              <a:t> e o id de Ana.</a:t>
            </a:r>
          </a:p>
          <a:p>
            <a:pPr marL="514350" indent="-514350">
              <a:buAutoNum type="alphaLcParenR"/>
            </a:pPr>
            <a:r>
              <a:rPr lang="pt-BR" dirty="0"/>
              <a:t>Altere a cidade de Ana para Curitiba.</a:t>
            </a:r>
          </a:p>
          <a:p>
            <a:pPr marL="514350" indent="-514350">
              <a:buAutoNum type="alphaLcParenR"/>
            </a:pPr>
            <a:r>
              <a:rPr lang="pt-BR" dirty="0"/>
              <a:t>Obtenha as chaves do dicionário.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/>
              <a:t>Obtenha os valores do dicionário.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/>
              <a:t>Acrescente a chave sede e o valor 12Xz.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187C4-A033-4857-4C21-2788393E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4F90D-DAE9-56D1-A8BF-8AA9D3F4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len</a:t>
            </a:r>
            <a:r>
              <a:rPr lang="pt-BR" dirty="0"/>
              <a:t>(). Retorna o tamanho da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teste = “Apostila de Python” 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len</a:t>
            </a:r>
            <a:r>
              <a:rPr lang="pt-BR" dirty="0"/>
              <a:t>(teste) 18</a:t>
            </a:r>
          </a:p>
          <a:p>
            <a:r>
              <a:rPr lang="pt-BR" dirty="0" err="1"/>
              <a:t>count</a:t>
            </a:r>
            <a:r>
              <a:rPr lang="pt-BR" dirty="0"/>
              <a:t>(). Informa quantas vezes um caractere (ou uma sequência de caracteres) aparece na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b = "Linguagem Python"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b.count</a:t>
            </a:r>
            <a:r>
              <a:rPr lang="pt-BR" dirty="0"/>
              <a:t>("n") 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562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77F7-4488-0024-FD36-FBA00617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AE690-41A3-8E95-ABDF-9DDD7FBD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D4A024-01E3-CDCD-A264-2F625C64B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6" t="42895" r="26629" b="33712"/>
          <a:stretch/>
        </p:blipFill>
        <p:spPr>
          <a:xfrm>
            <a:off x="115676" y="365125"/>
            <a:ext cx="11960647" cy="61277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37B4AD-4B22-376F-B2B8-318FACF2D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0" t="78468" r="24783" b="9911"/>
          <a:stretch/>
        </p:blipFill>
        <p:spPr>
          <a:xfrm>
            <a:off x="4272482" y="3708158"/>
            <a:ext cx="7442580" cy="18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3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A65B-A256-F116-1F7C-CA29F9C4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0549B-BEB9-6051-3D66-892E38FD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 a tabela a seguir, crie um dicionário que a represente:</a:t>
            </a:r>
          </a:p>
          <a:p>
            <a:r>
              <a:rPr lang="pt-BR" dirty="0"/>
              <a:t>A seguir responda as seguintes questões:</a:t>
            </a:r>
          </a:p>
          <a:p>
            <a:pPr marL="514350" indent="-514350">
              <a:buAutoNum type="alphaLcParenR"/>
            </a:pPr>
            <a:r>
              <a:rPr lang="pt-BR" dirty="0"/>
              <a:t>Determine qual o valor do Doce.</a:t>
            </a:r>
          </a:p>
          <a:p>
            <a:pPr marL="514350" indent="-514350">
              <a:buAutoNum type="alphaLcParenR"/>
            </a:pPr>
            <a:r>
              <a:rPr lang="pt-BR" dirty="0"/>
              <a:t>Determine as chaves e os valores.</a:t>
            </a:r>
          </a:p>
          <a:p>
            <a:pPr marL="514350" indent="-514350">
              <a:buAutoNum type="alphaLcParenR"/>
            </a:pPr>
            <a:r>
              <a:rPr lang="pt-BR" dirty="0"/>
              <a:t>Altere o valor do Suco para R$3.30.</a:t>
            </a:r>
          </a:p>
          <a:p>
            <a:pPr marL="514350" indent="-514350">
              <a:buAutoNum type="alphaLcParenR"/>
            </a:pPr>
            <a:r>
              <a:rPr lang="pt-BR" dirty="0"/>
              <a:t>Acrescente o item hot-dog com valor de R$5.40.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0C2A91-C1B8-B118-E7BC-E0ED34D62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7" t="50000" r="51956" b="21339"/>
          <a:stretch/>
        </p:blipFill>
        <p:spPr>
          <a:xfrm>
            <a:off x="7964556" y="2300909"/>
            <a:ext cx="2875722" cy="19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33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905EC-BF4F-B505-96AB-13CA35DD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10DD2-4371-50F3-DE8C-8941757C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 err="1"/>
              <a:t>dic.get</a:t>
            </a:r>
            <a:r>
              <a:rPr lang="pt-BR" dirty="0"/>
              <a:t>(</a:t>
            </a:r>
            <a:r>
              <a:rPr lang="pt-BR" dirty="0" err="1"/>
              <a:t>key</a:t>
            </a:r>
            <a:r>
              <a:rPr lang="pt-BR" dirty="0"/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Para a chave retorna o valor no dicionário.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dic</a:t>
            </a:r>
            <a:r>
              <a:rPr lang="pt-BR" dirty="0"/>
              <a:t>={"id":2013,'nome':"Maria"}</a:t>
            </a:r>
          </a:p>
          <a:p>
            <a:pPr marL="0" indent="0">
              <a:buNone/>
            </a:pPr>
            <a:r>
              <a:rPr lang="pt-BR" dirty="0"/>
              <a:t> print(</a:t>
            </a:r>
            <a:r>
              <a:rPr lang="pt-BR" dirty="0" err="1"/>
              <a:t>dic.get</a:t>
            </a:r>
            <a:r>
              <a:rPr lang="pt-BR" dirty="0"/>
              <a:t>('id’)) &gt;2013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114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90080-D271-FD95-CD1A-7D847E1B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1B9CC5-09E8-0EDD-BC4E-1F71F420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 err="1"/>
              <a:t>dic.itens</a:t>
            </a:r>
            <a:r>
              <a:rPr lang="pt-BR" dirty="0"/>
              <a:t>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Retorna uma lista de pares de tuplas do dicionário (chave, valor).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dic</a:t>
            </a:r>
            <a:r>
              <a:rPr lang="pt-BR" dirty="0"/>
              <a:t>={"id":2013,'nome':"Maria"}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dic.items</a:t>
            </a:r>
            <a:r>
              <a:rPr lang="pt-BR" dirty="0"/>
              <a:t>()) &gt; </a:t>
            </a:r>
            <a:r>
              <a:rPr lang="en-US" dirty="0" err="1"/>
              <a:t>dict_items</a:t>
            </a:r>
            <a:r>
              <a:rPr lang="en-US" dirty="0"/>
              <a:t>([('id', 2013), ('</a:t>
            </a:r>
            <a:r>
              <a:rPr lang="en-US" dirty="0" err="1"/>
              <a:t>nome</a:t>
            </a:r>
            <a:r>
              <a:rPr lang="en-US" dirty="0"/>
              <a:t>', 'Maria')])</a:t>
            </a:r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59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D383A-BD07-A981-AB4C-A3FCD877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00C1D-42EA-0DB0-AA97-45C48126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dicionário1.update(dicionário2)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Adiciona os pares de valores-chave do dicionário2 ao dicionário1.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dic1={"id":2013,'nome':"Maria"}</a:t>
            </a:r>
          </a:p>
          <a:p>
            <a:pPr marL="0" indent="0">
              <a:buNone/>
            </a:pPr>
            <a:r>
              <a:rPr lang="pt-BR" dirty="0"/>
              <a:t>dic2={"salário":6500,'cidade':"São Paulo"}</a:t>
            </a:r>
          </a:p>
          <a:p>
            <a:pPr marL="0" indent="0">
              <a:buNone/>
            </a:pPr>
            <a:r>
              <a:rPr lang="pt-BR" dirty="0"/>
              <a:t>dic1.update({"salário":6500,'cidade':"São Paulo"})</a:t>
            </a:r>
          </a:p>
          <a:p>
            <a:pPr marL="0" indent="0">
              <a:buNone/>
            </a:pPr>
            <a:r>
              <a:rPr lang="pt-BR" dirty="0"/>
              <a:t>print(dic1)</a:t>
            </a:r>
          </a:p>
          <a:p>
            <a:pPr marL="0" indent="0">
              <a:buNone/>
            </a:pPr>
            <a:r>
              <a:rPr lang="pt-BR" dirty="0"/>
              <a:t>dic1.update(dic2)</a:t>
            </a:r>
          </a:p>
          <a:p>
            <a:pPr marL="0" indent="0">
              <a:buNone/>
            </a:pPr>
            <a:r>
              <a:rPr lang="pt-BR" dirty="0"/>
              <a:t>print(dic1)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538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F4B8-E946-B7F9-803E-F76C6E12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Operador de Formatação de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8BEBB-C452-E589-4158-0DAEB107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%	Format - Executa formatação de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dirty="0"/>
              <a:t>Um dos recursos do Python é o operador de formato de </a:t>
            </a:r>
            <a:r>
              <a:rPr lang="pt-BR" dirty="0" err="1"/>
              <a:t>string</a:t>
            </a:r>
            <a:r>
              <a:rPr lang="pt-BR" dirty="0"/>
              <a:t> %. 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var1 = '</a:t>
            </a:r>
            <a:r>
              <a:rPr lang="pt-BR" dirty="0" err="1"/>
              <a:t>python</a:t>
            </a:r>
            <a:r>
              <a:rPr lang="pt-BR" dirty="0"/>
              <a:t>'</a:t>
            </a:r>
          </a:p>
          <a:p>
            <a:pPr marL="0" indent="0">
              <a:buNone/>
            </a:pPr>
            <a:r>
              <a:rPr lang="pt-BR" dirty="0"/>
              <a:t>var2 = 'linguagem'</a:t>
            </a:r>
          </a:p>
          <a:p>
            <a:pPr marL="0" indent="0">
              <a:buNone/>
            </a:pPr>
            <a:r>
              <a:rPr lang="pt-BR" dirty="0"/>
              <a:t>var3 = 10</a:t>
            </a:r>
          </a:p>
          <a:p>
            <a:pPr marL="0" indent="0">
              <a:buNone/>
            </a:pPr>
            <a:r>
              <a:rPr lang="pt-BR" dirty="0"/>
              <a:t>print(‘{0}, {1} {2}'.</a:t>
            </a:r>
            <a:r>
              <a:rPr lang="pt-BR" dirty="0" err="1"/>
              <a:t>format</a:t>
            </a:r>
            <a:r>
              <a:rPr lang="pt-BR" dirty="0"/>
              <a:t>(var1,var2,var3))</a:t>
            </a:r>
          </a:p>
          <a:p>
            <a:pPr marL="0" indent="0">
              <a:buNone/>
            </a:pPr>
            <a:r>
              <a:rPr lang="pt-BR" dirty="0"/>
              <a:t>&gt; </a:t>
            </a:r>
            <a:r>
              <a:rPr lang="pt-BR" dirty="0" err="1"/>
              <a:t>python</a:t>
            </a:r>
            <a:r>
              <a:rPr lang="pt-BR" dirty="0"/>
              <a:t>, linguagem 10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3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545F-DBCA-955F-D6B8-ECEB477A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Formatação de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0CABC-526F-A1E5-79DA-12CCF7A4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print("A linguagem de programação %s é sensacional" %'</a:t>
            </a:r>
            <a:r>
              <a:rPr lang="pt-BR" dirty="0" err="1"/>
              <a:t>python</a:t>
            </a:r>
            <a:r>
              <a:rPr lang="pt-BR" dirty="0"/>
              <a:t>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356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15CE-FB0F-F815-3A66-514BAAE6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Formatação de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CCC15-596E-B6AF-DF88-20C9905C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Listas: </a:t>
            </a:r>
          </a:p>
          <a:p>
            <a:pPr marL="0" indent="0">
              <a:buNone/>
            </a:pPr>
            <a:r>
              <a:rPr lang="pt-BR" dirty="0"/>
              <a:t>lista = ['zero', 1, 2]</a:t>
            </a:r>
          </a:p>
          <a:p>
            <a:pPr marL="0" indent="0">
              <a:buNone/>
            </a:pPr>
            <a:r>
              <a:rPr lang="pt-BR" dirty="0"/>
              <a:t>print("O segundo elemento da lista é: {[2]}".</a:t>
            </a:r>
            <a:r>
              <a:rPr lang="pt-BR" dirty="0" err="1"/>
              <a:t>format</a:t>
            </a:r>
            <a:r>
              <a:rPr lang="pt-BR" dirty="0"/>
              <a:t>(lista)) </a:t>
            </a:r>
          </a:p>
          <a:p>
            <a:endParaRPr lang="pt-BR" dirty="0"/>
          </a:p>
          <a:p>
            <a:r>
              <a:rPr lang="pt-BR" dirty="0"/>
              <a:t>Dicionário:</a:t>
            </a:r>
          </a:p>
          <a:p>
            <a:pPr marL="0" indent="0">
              <a:buNone/>
            </a:pPr>
            <a:r>
              <a:rPr lang="pt-BR" dirty="0" err="1"/>
              <a:t>dic</a:t>
            </a:r>
            <a:r>
              <a:rPr lang="pt-BR" dirty="0"/>
              <a:t> = {'idade': 16, 'nome': "Paula",’RG':123321}</a:t>
            </a:r>
          </a:p>
          <a:p>
            <a:pPr marL="0" indent="0">
              <a:buNone/>
            </a:pPr>
            <a:r>
              <a:rPr lang="pt-BR" dirty="0"/>
              <a:t>print ("{0[nome]} tem idade de {0[idade]} e RG número {0</a:t>
            </a:r>
            <a:r>
              <a:rPr lang="pt-BR"/>
              <a:t>[RG]}".</a:t>
            </a:r>
            <a:r>
              <a:rPr lang="pt-BR" dirty="0" err="1"/>
              <a:t>format</a:t>
            </a:r>
            <a:r>
              <a:rPr lang="pt-BR" dirty="0"/>
              <a:t>(</a:t>
            </a:r>
            <a:r>
              <a:rPr lang="pt-BR" dirty="0" err="1"/>
              <a:t>dic</a:t>
            </a:r>
            <a:r>
              <a:rPr lang="pt-BR" dirty="0"/>
              <a:t>))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499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88D04-D347-9E5E-C375-3480D913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6E92C-8C44-B0DF-951B-4F1676D8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%s	conversão de </a:t>
            </a:r>
            <a:r>
              <a:rPr lang="pt-BR" dirty="0" err="1"/>
              <a:t>string</a:t>
            </a:r>
            <a:r>
              <a:rPr lang="pt-BR" dirty="0"/>
              <a:t> via </a:t>
            </a:r>
            <a:r>
              <a:rPr lang="pt-BR" dirty="0" err="1"/>
              <a:t>str</a:t>
            </a:r>
            <a:r>
              <a:rPr lang="pt-BR" dirty="0"/>
              <a:t> () antes da formatação.</a:t>
            </a:r>
          </a:p>
          <a:p>
            <a:r>
              <a:rPr lang="pt-BR" dirty="0"/>
              <a:t>%d	inteiro decimal com sinal.</a:t>
            </a:r>
          </a:p>
          <a:p>
            <a:r>
              <a:rPr lang="pt-BR" dirty="0"/>
              <a:t>%f	número real de ponto flutuante.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169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AA070-06BD-3B43-F7FB-8EAF2B22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B00C5-12DC-0581-FB97-8137776F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Float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preço = 478.23</a:t>
            </a:r>
          </a:p>
          <a:p>
            <a:pPr marL="0" indent="0">
              <a:buNone/>
            </a:pPr>
            <a:r>
              <a:rPr lang="pt-BR" dirty="0"/>
              <a:t>print(f’ R${preço:0.2f} ’)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print('Arredondando um valor (</a:t>
            </a:r>
            <a:r>
              <a:rPr lang="pt-BR" dirty="0" err="1"/>
              <a:t>float</a:t>
            </a:r>
            <a:r>
              <a:rPr lang="pt-BR" dirty="0"/>
              <a:t>): %1.3f' %(3.1416))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54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C3D4D-1EAB-7F61-C43B-D68AF132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C291A-B937-83E6-0859-6BDC2738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lower</a:t>
            </a:r>
            <a:r>
              <a:rPr lang="pt-BR" dirty="0"/>
              <a:t>(). Retorna uma cópia da </a:t>
            </a:r>
            <a:r>
              <a:rPr lang="pt-BR" dirty="0" err="1"/>
              <a:t>string</a:t>
            </a:r>
            <a:r>
              <a:rPr lang="pt-BR" dirty="0"/>
              <a:t> trocando todas as letras para minúsculo. </a:t>
            </a:r>
          </a:p>
          <a:p>
            <a:pPr marL="0" indent="0">
              <a:buNone/>
            </a:pPr>
            <a:r>
              <a:rPr lang="pt-BR" dirty="0"/>
              <a:t>Exemplo: i = "#PYTHON 3"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i.lower</a:t>
            </a:r>
            <a:r>
              <a:rPr lang="pt-BR" dirty="0"/>
              <a:t>() '#</a:t>
            </a:r>
            <a:r>
              <a:rPr lang="pt-BR" dirty="0" err="1"/>
              <a:t>python</a:t>
            </a:r>
            <a:r>
              <a:rPr lang="pt-BR" dirty="0"/>
              <a:t> 3’</a:t>
            </a:r>
          </a:p>
          <a:p>
            <a:r>
              <a:rPr lang="pt-BR" dirty="0" err="1"/>
              <a:t>upper</a:t>
            </a:r>
            <a:r>
              <a:rPr lang="pt-BR" dirty="0"/>
              <a:t>(). Retorna uma cópia da </a:t>
            </a:r>
            <a:r>
              <a:rPr lang="pt-BR" dirty="0" err="1"/>
              <a:t>string</a:t>
            </a:r>
            <a:r>
              <a:rPr lang="pt-BR" dirty="0"/>
              <a:t> trocando todas as letras para maiúsculo. </a:t>
            </a:r>
          </a:p>
          <a:p>
            <a:pPr marL="0" indent="0">
              <a:buNone/>
            </a:pPr>
            <a:r>
              <a:rPr lang="pt-BR" dirty="0"/>
              <a:t>Exemplo: j = "Python" 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j.upper</a:t>
            </a:r>
            <a:r>
              <a:rPr lang="pt-BR" dirty="0"/>
              <a:t>() 'PYTHON'</a:t>
            </a:r>
          </a:p>
        </p:txBody>
      </p:sp>
    </p:spTree>
    <p:extLst>
      <p:ext uri="{BB962C8B-B14F-4D97-AF65-F5344CB8AC3E}">
        <p14:creationId xmlns:p14="http://schemas.microsoft.com/office/powerpoint/2010/main" val="3682935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7B4A2-4EA4-8BD1-DBAE-ED74A43C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67B11-4EF6-1680-A1B4-B4148167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Observação: Pode-se usar dois ou mais formatos diferentes num print.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x = '</a:t>
            </a:r>
            <a:r>
              <a:rPr lang="pt-BR" dirty="0" err="1"/>
              <a:t>python</a:t>
            </a:r>
            <a:r>
              <a:rPr lang="pt-BR" dirty="0"/>
              <a:t>'</a:t>
            </a:r>
          </a:p>
          <a:p>
            <a:pPr marL="0" indent="0">
              <a:buNone/>
            </a:pPr>
            <a:r>
              <a:rPr lang="pt-BR" dirty="0"/>
              <a:t>y=10 </a:t>
            </a:r>
          </a:p>
          <a:p>
            <a:pPr marL="0" indent="0">
              <a:buNone/>
            </a:pPr>
            <a:r>
              <a:rPr lang="pt-BR" dirty="0"/>
              <a:t>print("%s é uma linguagem %d" %(</a:t>
            </a:r>
            <a:r>
              <a:rPr lang="pt-BR" dirty="0" err="1"/>
              <a:t>x,y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print("%s é uma linguagem %d" %('python',10))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25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59656-2E2E-20DF-12C4-19A3085C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D5AA1-5255-9C66-DF95-66F50C11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title</a:t>
            </a:r>
            <a:r>
              <a:rPr lang="pt-BR" dirty="0"/>
              <a:t>(). Converte para maiúsculo todas as primeiras letras de cada palavra da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l = "apostila de </a:t>
            </a:r>
            <a:r>
              <a:rPr lang="pt-BR" dirty="0" err="1"/>
              <a:t>python</a:t>
            </a:r>
            <a:r>
              <a:rPr lang="pt-BR" dirty="0"/>
              <a:t>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l.title</a:t>
            </a:r>
            <a:r>
              <a:rPr lang="pt-BR" dirty="0"/>
              <a:t>() 'Apostila De Python’</a:t>
            </a:r>
          </a:p>
          <a:p>
            <a:r>
              <a:rPr lang="pt-BR" dirty="0"/>
              <a:t>split(). Transforma a </a:t>
            </a:r>
            <a:r>
              <a:rPr lang="pt-BR" dirty="0" err="1"/>
              <a:t>string</a:t>
            </a:r>
            <a:r>
              <a:rPr lang="pt-BR" dirty="0"/>
              <a:t> em uma lista, utilizando os espaços como referência. </a:t>
            </a:r>
          </a:p>
          <a:p>
            <a:pPr marL="0" indent="0">
              <a:buNone/>
            </a:pPr>
            <a:r>
              <a:rPr lang="pt-BR" dirty="0"/>
              <a:t>Exemplo: m = “linguagem de programação"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m.split</a:t>
            </a:r>
            <a:r>
              <a:rPr lang="pt-BR" dirty="0"/>
              <a:t>() [‘linguagem', 'de', ‘programação'] </a:t>
            </a:r>
          </a:p>
        </p:txBody>
      </p:sp>
    </p:spTree>
    <p:extLst>
      <p:ext uri="{BB962C8B-B14F-4D97-AF65-F5344CB8AC3E}">
        <p14:creationId xmlns:p14="http://schemas.microsoft.com/office/powerpoint/2010/main" val="23204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24FFE-C27C-B56B-6D7E-10CB8485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8D12F-34A5-B885-4C49-4D0508DC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replace</a:t>
            </a:r>
            <a:r>
              <a:rPr lang="pt-BR" dirty="0"/>
              <a:t>(S1, S2). Substitui na </a:t>
            </a:r>
            <a:r>
              <a:rPr lang="pt-BR" dirty="0" err="1"/>
              <a:t>string</a:t>
            </a:r>
            <a:r>
              <a:rPr lang="pt-BR" dirty="0"/>
              <a:t> o trecho S1 pelo trecho S2. </a:t>
            </a:r>
          </a:p>
          <a:p>
            <a:pPr marL="0" indent="0">
              <a:buNone/>
            </a:pPr>
            <a:r>
              <a:rPr lang="pt-BR" dirty="0"/>
              <a:t>Exemplo: n = "Apostila teste" 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n.replace</a:t>
            </a:r>
            <a:r>
              <a:rPr lang="pt-BR" dirty="0"/>
              <a:t>("teste", "Python") 'Apostila Python’</a:t>
            </a:r>
          </a:p>
          <a:p>
            <a:r>
              <a:rPr lang="pt-BR" dirty="0" err="1"/>
              <a:t>find</a:t>
            </a:r>
            <a:r>
              <a:rPr lang="pt-BR" dirty="0"/>
              <a:t>(). Retorna o índice da primeira ocorrência de um determinado caractere na </a:t>
            </a:r>
            <a:r>
              <a:rPr lang="pt-BR" dirty="0" err="1"/>
              <a:t>string</a:t>
            </a:r>
            <a:r>
              <a:rPr lang="pt-BR" dirty="0"/>
              <a:t>. Se o caractere não estiver na </a:t>
            </a:r>
            <a:r>
              <a:rPr lang="pt-BR" dirty="0" err="1"/>
              <a:t>string</a:t>
            </a:r>
            <a:r>
              <a:rPr lang="pt-BR" dirty="0"/>
              <a:t> retorna -1. </a:t>
            </a:r>
          </a:p>
          <a:p>
            <a:pPr marL="0" indent="0">
              <a:buNone/>
            </a:pPr>
            <a:r>
              <a:rPr lang="pt-BR" dirty="0"/>
              <a:t>Exemplo: o = "Python"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o.find</a:t>
            </a:r>
            <a:r>
              <a:rPr lang="pt-BR" dirty="0"/>
              <a:t>("h") 3 </a:t>
            </a:r>
          </a:p>
        </p:txBody>
      </p:sp>
    </p:spTree>
    <p:extLst>
      <p:ext uri="{BB962C8B-B14F-4D97-AF65-F5344CB8AC3E}">
        <p14:creationId xmlns:p14="http://schemas.microsoft.com/office/powerpoint/2010/main" val="276848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AE40F-C0A6-58B2-3DF6-B7670BAE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A9BC2-EE10-C1E8-4EDB-D483C225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strip(). Remove todos os espaços em branco da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u = " Python 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u.strip</a:t>
            </a:r>
            <a:r>
              <a:rPr lang="pt-BR" dirty="0"/>
              <a:t>() 'Python' </a:t>
            </a:r>
          </a:p>
        </p:txBody>
      </p:sp>
    </p:spTree>
    <p:extLst>
      <p:ext uri="{BB962C8B-B14F-4D97-AF65-F5344CB8AC3E}">
        <p14:creationId xmlns:p14="http://schemas.microsoft.com/office/powerpoint/2010/main" val="342361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FC956-3E38-5354-2F24-A3173B53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Fatiamento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F7118-A8BE-5E7D-F4BF-82548351B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fatiamento é uma ferramenta usada para extrair apenas uma parte dos elementos de uma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 err="1"/>
              <a:t>Nome_String</a:t>
            </a:r>
            <a:r>
              <a:rPr lang="pt-BR" dirty="0"/>
              <a:t> [</a:t>
            </a:r>
            <a:r>
              <a:rPr lang="pt-BR" dirty="0" err="1"/>
              <a:t>Limite_Inferior</a:t>
            </a:r>
            <a:r>
              <a:rPr lang="pt-BR" dirty="0"/>
              <a:t> : </a:t>
            </a:r>
            <a:r>
              <a:rPr lang="pt-BR" dirty="0" err="1"/>
              <a:t>Limite_Superior</a:t>
            </a:r>
            <a:r>
              <a:rPr lang="pt-BR" dirty="0"/>
              <a:t>]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=‘</a:t>
            </a:r>
            <a:r>
              <a:rPr lang="pt-BR" dirty="0" err="1"/>
              <a:t>python</a:t>
            </a:r>
            <a:r>
              <a:rPr lang="pt-BR" dirty="0"/>
              <a:t>’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str</a:t>
            </a:r>
            <a:r>
              <a:rPr lang="pt-BR" dirty="0"/>
              <a:t>[0] =p</a:t>
            </a:r>
          </a:p>
          <a:p>
            <a:pPr marL="0" indent="0">
              <a:buNone/>
            </a:pPr>
            <a:r>
              <a:rPr lang="pt-BR" dirty="0"/>
              <a:t> 	      </a:t>
            </a:r>
            <a:r>
              <a:rPr lang="pt-BR" dirty="0" err="1"/>
              <a:t>str</a:t>
            </a:r>
            <a:r>
              <a:rPr lang="pt-BR" dirty="0"/>
              <a:t>[0:3] =</a:t>
            </a:r>
            <a:r>
              <a:rPr lang="pt-BR" dirty="0" err="1"/>
              <a:t>pyt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str</a:t>
            </a:r>
            <a:r>
              <a:rPr lang="pt-BR" dirty="0"/>
              <a:t>[1:3] =</a:t>
            </a:r>
            <a:r>
              <a:rPr lang="pt-BR" dirty="0" err="1"/>
              <a:t>yt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862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2648</Words>
  <Application>Microsoft Office PowerPoint</Application>
  <PresentationFormat>Widescreen</PresentationFormat>
  <Paragraphs>296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Tema do Office</vt:lpstr>
      <vt:lpstr>Curso Dev Full Stack</vt:lpstr>
      <vt:lpstr>Manipulação de Strings:</vt:lpstr>
      <vt:lpstr>Concatenação de Strings</vt:lpstr>
      <vt:lpstr>Manipulação de strings:</vt:lpstr>
      <vt:lpstr>Manipulação de strings:</vt:lpstr>
      <vt:lpstr>Manipulação de strings:</vt:lpstr>
      <vt:lpstr>Manipulação de strings:</vt:lpstr>
      <vt:lpstr>Manipulação de strings:</vt:lpstr>
      <vt:lpstr>Fatiamento de strings:</vt:lpstr>
      <vt:lpstr>Strings:</vt:lpstr>
      <vt:lpstr>Apresentação do PowerPoint</vt:lpstr>
      <vt:lpstr>Listas em Pyton:</vt:lpstr>
      <vt:lpstr>Acessando os elementos de uma Listas:</vt:lpstr>
      <vt:lpstr>Alterando um valor numa Lista</vt:lpstr>
      <vt:lpstr>Apresentação do PowerPoint</vt:lpstr>
      <vt:lpstr>Exercício:</vt:lpstr>
      <vt:lpstr>Funções para manipulação de listas:</vt:lpstr>
      <vt:lpstr>Funções:</vt:lpstr>
      <vt:lpstr>Funções:</vt:lpstr>
      <vt:lpstr>Funções:</vt:lpstr>
      <vt:lpstr>Exercício:</vt:lpstr>
      <vt:lpstr>Apresentação do PowerPoint</vt:lpstr>
      <vt:lpstr>Operações com lista</vt:lpstr>
      <vt:lpstr>Operações com lista</vt:lpstr>
      <vt:lpstr>Fatiamento de listas</vt:lpstr>
      <vt:lpstr>fatiamento de listas</vt:lpstr>
      <vt:lpstr>Criação de listas com range ( )</vt:lpstr>
      <vt:lpstr>Criação de listas com range ( )</vt:lpstr>
      <vt:lpstr>Exercícios:</vt:lpstr>
      <vt:lpstr>Exercícios:</vt:lpstr>
      <vt:lpstr>TUPLAS</vt:lpstr>
      <vt:lpstr>Tupla</vt:lpstr>
      <vt:lpstr>Desempacotamento:</vt:lpstr>
      <vt:lpstr>Exercício Tuplas:</vt:lpstr>
      <vt:lpstr>Dicionário:</vt:lpstr>
      <vt:lpstr>Exemplo de Dicionário:</vt:lpstr>
      <vt:lpstr>Operações em dicionários</vt:lpstr>
      <vt:lpstr>Keys(chaves) e values(valores)</vt:lpstr>
      <vt:lpstr>Exercício:</vt:lpstr>
      <vt:lpstr>Apresentação do PowerPoint</vt:lpstr>
      <vt:lpstr>Exercício:</vt:lpstr>
      <vt:lpstr>Funções:</vt:lpstr>
      <vt:lpstr>Funções:</vt:lpstr>
      <vt:lpstr>Funções:</vt:lpstr>
      <vt:lpstr>Operador de Formatação de String</vt:lpstr>
      <vt:lpstr>Operador de Formatação de String</vt:lpstr>
      <vt:lpstr>Operador de Formatação de String</vt:lpstr>
      <vt:lpstr>Formatação:</vt:lpstr>
      <vt:lpstr>Formatação:</vt:lpstr>
      <vt:lpstr>Formatação: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30</cp:revision>
  <dcterms:created xsi:type="dcterms:W3CDTF">2022-12-04T17:57:10Z</dcterms:created>
  <dcterms:modified xsi:type="dcterms:W3CDTF">2022-12-04T22:31:44Z</dcterms:modified>
</cp:coreProperties>
</file>