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68" r:id="rId7"/>
    <p:sldId id="259" r:id="rId8"/>
    <p:sldId id="260" r:id="rId9"/>
    <p:sldId id="306" r:id="rId10"/>
    <p:sldId id="261" r:id="rId11"/>
    <p:sldId id="267" r:id="rId12"/>
    <p:sldId id="262" r:id="rId13"/>
    <p:sldId id="263" r:id="rId14"/>
    <p:sldId id="269" r:id="rId15"/>
    <p:sldId id="264" r:id="rId16"/>
    <p:sldId id="273" r:id="rId17"/>
    <p:sldId id="270" r:id="rId18"/>
    <p:sldId id="265" r:id="rId19"/>
    <p:sldId id="274" r:id="rId20"/>
    <p:sldId id="280" r:id="rId21"/>
    <p:sldId id="307" r:id="rId22"/>
    <p:sldId id="281" r:id="rId23"/>
    <p:sldId id="282" r:id="rId24"/>
    <p:sldId id="296" r:id="rId25"/>
    <p:sldId id="297" r:id="rId26"/>
    <p:sldId id="298" r:id="rId27"/>
    <p:sldId id="299" r:id="rId28"/>
    <p:sldId id="300" r:id="rId29"/>
    <p:sldId id="301" r:id="rId30"/>
    <p:sldId id="275" r:id="rId31"/>
    <p:sldId id="276" r:id="rId32"/>
    <p:sldId id="277" r:id="rId33"/>
    <p:sldId id="290" r:id="rId34"/>
    <p:sldId id="292" r:id="rId35"/>
    <p:sldId id="308" r:id="rId36"/>
    <p:sldId id="287" r:id="rId37"/>
    <p:sldId id="288" r:id="rId38"/>
    <p:sldId id="285" r:id="rId39"/>
    <p:sldId id="294" r:id="rId40"/>
    <p:sldId id="303" r:id="rId41"/>
    <p:sldId id="295" r:id="rId42"/>
    <p:sldId id="286" r:id="rId43"/>
    <p:sldId id="304" r:id="rId44"/>
    <p:sldId id="293" r:id="rId45"/>
    <p:sldId id="309" r:id="rId46"/>
    <p:sldId id="310" r:id="rId47"/>
    <p:sldId id="311" r:id="rId48"/>
    <p:sldId id="318" r:id="rId49"/>
    <p:sldId id="312" r:id="rId50"/>
    <p:sldId id="319" r:id="rId51"/>
    <p:sldId id="313" r:id="rId52"/>
    <p:sldId id="314" r:id="rId53"/>
    <p:sldId id="320" r:id="rId54"/>
    <p:sldId id="315" r:id="rId55"/>
    <p:sldId id="321" r:id="rId56"/>
    <p:sldId id="316" r:id="rId57"/>
    <p:sldId id="317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C441-3172-9EDF-AB3C-8EF4B669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B91F58-44FC-C29C-25D8-BC98B6AC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2EC042-8190-FCDA-8AD2-44D6BE69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3C9F7-B2A6-2DC8-49BB-5516B49A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B7B90-8024-2423-84CA-5744556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C4E6C-0D5B-0A56-C2CF-A38A875B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3B3AA-7444-4990-2274-78CC03C2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45E64-8966-544B-204C-4A7FFDBA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D5CFA-58E1-784F-1995-AA467050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A627D-E00D-3D48-A803-6D9D6CA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40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7E5C1F-3B78-74BE-4EE2-AE380B82B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768DB1-E1C0-F0EA-C8F8-B9BAF2E9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635AA-CD96-8BDF-99F6-0153E939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369A71-32B1-E518-683E-B8D626E6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49BE3-6349-45B2-357A-E1DCF58A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2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277F-7236-950D-CCDC-62B8A058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21751-2D49-31E7-911E-38FA5606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94506C-48E3-11F4-3BA7-86BB8873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E77E6-ED96-79A9-A52E-E0B95480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344A6-C5E8-154F-E89C-943DC7D3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6EA88-F887-F4CA-039C-2FE07E48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1B8AF-54D8-152C-38B1-BE185125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38091-D23F-FB14-8DFA-2B6410C3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87728-0BB3-B61B-DBA9-C7DF33E2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BF5A3-71E2-AE5F-7711-B089447E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6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C5417-61B7-0C10-EB4E-2C717688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74F-F704-A80B-C20A-4B308E1AB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123F44-771C-EDFD-838A-D7B51C60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75F989-F95D-931B-697F-2B4A03A9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5F13F0-0994-3B1C-79FA-21FEDE45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1CF29-6281-93C4-FF9F-131C24C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5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3BB65-C03C-7840-7377-D003F74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58CFD-6D39-6EA0-0A8B-588B1356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C35A37-D16C-922B-592B-DE600C235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62DA9B-08FA-458A-861F-F6C377993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120F94-1F9A-A8EE-DA99-C2E201FA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9BE778-36A0-CEC6-A715-FB1C350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3B4B8D-6590-F001-D16F-0225E1A3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0F3B7C-8AEA-E77F-37CD-1117B7B9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83E11-BDB2-D10C-1DC0-33216527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64062C-BB20-802F-1E94-706F2A64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3FE833-88B8-4027-80A0-F40729A1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227C85-77E9-95D5-E4E2-A83E6106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9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48F2BD-3F3D-CCAB-5D65-E95F5D30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55B1CA-1DF7-9BFF-7FFE-1C365491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16FAC5-4590-D5B7-3C94-51C4A7AE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6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BD338-2AA7-3DD1-F3D7-4B49760B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EFBF2-F0EB-5318-87F5-EEDF6D92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2786D6-F1FC-77D3-77E0-F5FE8A4E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CC3E4F-2AFC-835E-049C-A24C7633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A1E0BA-E364-BCD7-37D3-915DF3B9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012B69-602B-CDF7-7D7E-D50ECC45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BC553-F0A3-D484-B7D4-7CF13F0A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BEC64-252B-6665-3378-45A8B909B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F050F6-8D96-45FB-B7B7-55A427525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8850A8-4369-11D3-C392-64AA3C59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29D6C-4F4E-270C-6DCC-4789B5E5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19A5C5-F883-BFA7-6A00-2A53FB8E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23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1120F8-5AF3-42A1-FCB2-2BC60A2B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0BE81-6B7D-D207-435A-FD5C705B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2C449-E916-FD02-ABC1-96260BC26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32A8-92A8-4ED4-AFA3-E65C447017C7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2487E-0FBC-D129-F9F6-CB54736F8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C1D7C9-B4CB-831B-76AD-18E955542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D263-FAF4-4837-A40B-68E0F9AE0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9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5CFFC-EDA3-4E6B-4E13-81D824D25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DEV FULL STACK (INTENSIVO)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72A34-946E-BE2C-BA0D-316F3D585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06 FUNÇÕES</a:t>
            </a:r>
          </a:p>
        </p:txBody>
      </p:sp>
    </p:spTree>
    <p:extLst>
      <p:ext uri="{BB962C8B-B14F-4D97-AF65-F5344CB8AC3E}">
        <p14:creationId xmlns:p14="http://schemas.microsoft.com/office/powerpoint/2010/main" val="228811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00DA9-1AE5-1770-0E01-B5A53DAE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Padrão (ou Valores Default)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7BE04-5451-A549-2B51-6C650FB2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flor(flor='Rosa', cor='Vermelha'):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f"A</a:t>
            </a:r>
            <a:r>
              <a:rPr lang="pt-BR" dirty="0"/>
              <a:t> cor da {flor} é {cor}")</a:t>
            </a:r>
          </a:p>
          <a:p>
            <a:pPr marL="0" indent="0">
              <a:buNone/>
            </a:pPr>
            <a:r>
              <a:rPr lang="pt-BR" dirty="0"/>
              <a:t>flor()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flor(flor='Rosa', cor='Vermelha'):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f"A</a:t>
            </a:r>
            <a:r>
              <a:rPr lang="pt-BR" dirty="0"/>
              <a:t> cor da {flor} é {cor}")</a:t>
            </a:r>
          </a:p>
          <a:p>
            <a:pPr marL="0" indent="0">
              <a:buNone/>
            </a:pPr>
            <a:r>
              <a:rPr lang="pt-BR" dirty="0"/>
              <a:t>flor("Orquídea", "Azul")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76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54D3E-E65F-E3F6-3950-3B3DA086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E8C25-87E2-EA8C-93DF-ADB62D7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calcula_juros</a:t>
            </a:r>
            <a:r>
              <a:rPr lang="pt-BR" dirty="0"/>
              <a:t>(</a:t>
            </a:r>
            <a:r>
              <a:rPr lang="pt-BR" dirty="0" err="1"/>
              <a:t>valor_produto</a:t>
            </a:r>
            <a:r>
              <a:rPr lang="pt-BR" dirty="0"/>
              <a:t>, taxa=10): </a:t>
            </a:r>
          </a:p>
          <a:p>
            <a:pPr marL="0" indent="0">
              <a:buNone/>
            </a:pPr>
            <a:r>
              <a:rPr lang="pt-BR" dirty="0"/>
              <a:t>    juros = </a:t>
            </a:r>
            <a:r>
              <a:rPr lang="pt-BR" dirty="0" err="1"/>
              <a:t>valor_produto</a:t>
            </a:r>
            <a:r>
              <a:rPr lang="pt-BR" dirty="0"/>
              <a:t>*taxa/100 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valor_total</a:t>
            </a:r>
            <a:r>
              <a:rPr lang="pt-BR" dirty="0"/>
              <a:t>=</a:t>
            </a:r>
            <a:r>
              <a:rPr lang="pt-BR" dirty="0" err="1"/>
              <a:t>valor_produto+juros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</a:t>
            </a:r>
            <a:r>
              <a:rPr lang="pt-BR" dirty="0" err="1"/>
              <a:t>valor_total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 err="1"/>
              <a:t>calcula_juros</a:t>
            </a:r>
            <a:r>
              <a:rPr lang="pt-BR" dirty="0"/>
              <a:t>(500) </a:t>
            </a:r>
          </a:p>
          <a:p>
            <a:pPr marL="0" indent="0">
              <a:buNone/>
            </a:pPr>
            <a:r>
              <a:rPr lang="pt-BR" dirty="0" err="1"/>
              <a:t>calcula_juros</a:t>
            </a:r>
            <a:r>
              <a:rPr lang="pt-BR" dirty="0"/>
              <a:t>(500,20) </a:t>
            </a:r>
          </a:p>
        </p:txBody>
      </p:sp>
    </p:spTree>
    <p:extLst>
      <p:ext uri="{BB962C8B-B14F-4D97-AF65-F5344CB8AC3E}">
        <p14:creationId xmlns:p14="http://schemas.microsoft.com/office/powerpoint/2010/main" val="8147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386A-37D8-C4DA-EC24-8E17D7C2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1AFEE-2898-BD65-7674-D2D49BD0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effectLst/>
              </a:rPr>
              <a:t>Um PC padrão tem a seguinte configuração: </a:t>
            </a:r>
          </a:p>
          <a:p>
            <a:pPr>
              <a:buFontTx/>
              <a:buChar char="-"/>
            </a:pPr>
            <a:r>
              <a:rPr lang="pt-BR" dirty="0">
                <a:effectLst/>
              </a:rPr>
              <a:t>CPU: Intel Core i9 no valor de R$2500</a:t>
            </a:r>
          </a:p>
          <a:p>
            <a:pPr>
              <a:buFontTx/>
              <a:buChar char="-"/>
            </a:pPr>
            <a:r>
              <a:rPr lang="pt-BR" dirty="0">
                <a:effectLst/>
              </a:rPr>
              <a:t>Armazenamento: 4Tb  no valor de R$500</a:t>
            </a:r>
          </a:p>
          <a:p>
            <a:pPr>
              <a:buFontTx/>
              <a:buChar char="-"/>
            </a:pPr>
            <a:r>
              <a:rPr lang="pt-BR" dirty="0">
                <a:effectLst/>
              </a:rPr>
              <a:t>Memória: 64Gb no valor de R$1000</a:t>
            </a:r>
          </a:p>
          <a:p>
            <a:pPr marL="0" indent="0">
              <a:buNone/>
            </a:pPr>
            <a:r>
              <a:rPr lang="pt-BR" dirty="0"/>
              <a:t>a) Usando funções criar um script que imprima essa configuração e o valor total do PC padrão.</a:t>
            </a:r>
          </a:p>
          <a:p>
            <a:pPr marL="0" indent="0">
              <a:buNone/>
            </a:pPr>
            <a:r>
              <a:rPr lang="pt-BR" dirty="0"/>
              <a:t>b) Alterar os valores para Intel Core i7 no valor de R$1500, armazenamento de 2T no valor de R$250 e memória de 32GB no valor de RS750 e imprimir o valor deste PC.</a:t>
            </a: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5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006D2-4613-43FD-B95A-3E0456E2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CA24B-85C6-0A2F-7C27-F0A55288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configuracao</a:t>
            </a:r>
            <a:r>
              <a:rPr lang="pt-BR" dirty="0"/>
              <a:t>(</a:t>
            </a:r>
            <a:r>
              <a:rPr lang="pt-BR" dirty="0" err="1"/>
              <a:t>cpu</a:t>
            </a:r>
            <a:r>
              <a:rPr lang="pt-BR" dirty="0"/>
              <a:t>, armazenamento, memoria):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f'A</a:t>
            </a:r>
            <a:r>
              <a:rPr lang="pt-BR" dirty="0"/>
              <a:t> configuração é: \n -CPU: {</a:t>
            </a:r>
            <a:r>
              <a:rPr lang="pt-BR" dirty="0" err="1"/>
              <a:t>cpu</a:t>
            </a:r>
            <a:r>
              <a:rPr lang="pt-BR" dirty="0"/>
              <a:t>}\n -Armazenamento: {armazenamento}Tb \n -Memória: {memoria}Gb')</a:t>
            </a:r>
          </a:p>
          <a:p>
            <a:pPr marL="0" indent="0">
              <a:buNone/>
            </a:pPr>
            <a:r>
              <a:rPr lang="pt-BR" dirty="0" err="1"/>
              <a:t>configuracao</a:t>
            </a:r>
            <a:r>
              <a:rPr lang="pt-BR" dirty="0"/>
              <a:t>('Intel Core i9', 4, 64)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93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56DB-83E5-1961-0D26-3459BD2F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 ARGS: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790B9-71A8-13D9-CCAC-A44282AF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/>
              <a:t>Caso você queira desenvolver uma função que recebe um número variável de parâmetros, você pode utilizar o parâmetro *</a:t>
            </a:r>
            <a:r>
              <a:rPr lang="pt-BR" altLang="pt-BR" dirty="0" err="1"/>
              <a:t>args</a:t>
            </a:r>
            <a:r>
              <a:rPr lang="pt-BR" altLang="pt-BR" dirty="0"/>
              <a:t>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(1, 2, 3)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95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0247-64C0-BC37-2EEB-EAB64540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 ARGS: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BDFFBE-D67B-3354-562E-14C9D31C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pt-BR" dirty="0"/>
              <a:t>Em resumo. Para você queira desenvolver uma função que recebe um número variável de parâmetros, você pode utilizar o parâmetro *</a:t>
            </a:r>
            <a:r>
              <a:rPr lang="pt-BR" altLang="pt-BR" dirty="0" err="1"/>
              <a:t>args</a:t>
            </a:r>
            <a:r>
              <a:rPr lang="pt-BR" altLang="pt-BR" dirty="0"/>
              <a:t>! </a:t>
            </a:r>
          </a:p>
          <a:p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maior_30(*</a:t>
            </a:r>
            <a:r>
              <a:rPr lang="pt-BR" altLang="pt-BR" dirty="0" err="1"/>
              <a:t>args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print(</a:t>
            </a:r>
            <a:r>
              <a:rPr lang="pt-BR" altLang="pt-BR" dirty="0" err="1"/>
              <a:t>args</a:t>
            </a:r>
            <a:r>
              <a:rPr lang="pt-BR" alt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for num in </a:t>
            </a:r>
            <a:r>
              <a:rPr lang="pt-BR" altLang="pt-BR" dirty="0" err="1"/>
              <a:t>args</a:t>
            </a:r>
            <a:r>
              <a:rPr lang="pt-BR" altLang="pt-BR" dirty="0"/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      </a:t>
            </a:r>
            <a:r>
              <a:rPr lang="pt-BR" altLang="pt-BR" dirty="0" err="1"/>
              <a:t>if</a:t>
            </a:r>
            <a:r>
              <a:rPr lang="pt-BR" altLang="pt-BR" dirty="0"/>
              <a:t> num &gt; 30: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          print(num)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maior_30(10, 20, 30, 40, 50, 60)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93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7517D-B974-526D-B1F3-0685CB6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81317-CEEF-7F8D-3B59-D1B91D9C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calcularMedia</a:t>
            </a:r>
            <a:r>
              <a:rPr lang="pt-BR" dirty="0"/>
              <a:t>(*</a:t>
            </a:r>
            <a:r>
              <a:rPr lang="pt-BR" dirty="0" err="1"/>
              <a:t>args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args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 media=sum(</a:t>
            </a:r>
            <a:r>
              <a:rPr lang="pt-BR" dirty="0" err="1"/>
              <a:t>args</a:t>
            </a:r>
            <a:r>
              <a:rPr lang="pt-BR" dirty="0"/>
              <a:t>) /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args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print(media)</a:t>
            </a:r>
          </a:p>
          <a:p>
            <a:pPr marL="0" indent="0">
              <a:buNone/>
            </a:pPr>
            <a:r>
              <a:rPr lang="pt-BR" dirty="0" err="1"/>
              <a:t>calcularMedia</a:t>
            </a:r>
            <a:r>
              <a:rPr lang="pt-BR" dirty="0"/>
              <a:t>(7.0, 7.5, 9.5, 5)</a:t>
            </a:r>
          </a:p>
        </p:txBody>
      </p:sp>
    </p:spTree>
    <p:extLst>
      <p:ext uri="{BB962C8B-B14F-4D97-AF65-F5344CB8AC3E}">
        <p14:creationId xmlns:p14="http://schemas.microsoft.com/office/powerpoint/2010/main" val="147410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94324-8158-C31C-F6A0-DA21CD7A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PARÂMETROS *</a:t>
            </a:r>
            <a:r>
              <a:rPr lang="pt-BR" dirty="0" err="1"/>
              <a:t>kwargs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2268A-0BFF-0A26-138D-87C2A616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Caso você queira desenvolver uma função com número variado de parâmetros nomeados, utilize **</a:t>
            </a:r>
            <a:r>
              <a:rPr lang="pt-BR" altLang="pt-BR" dirty="0" err="1"/>
              <a:t>kwargs</a:t>
            </a:r>
            <a:r>
              <a:rPr lang="pt-BR" altLang="pt-BR" dirty="0"/>
              <a:t>. 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 for name, value in </a:t>
            </a:r>
            <a:r>
              <a:rPr lang="en-US" dirty="0" err="1"/>
              <a:t>kwargs.items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 print(name, value)</a:t>
            </a:r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(RG=123321, CPF=123456, ID=567567) </a:t>
            </a:r>
          </a:p>
        </p:txBody>
      </p:sp>
    </p:spTree>
    <p:extLst>
      <p:ext uri="{BB962C8B-B14F-4D97-AF65-F5344CB8AC3E}">
        <p14:creationId xmlns:p14="http://schemas.microsoft.com/office/powerpoint/2010/main" val="407486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694AC-56ED-FD3E-706E-BCF704B6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COM PARÂMETRO KARGS: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4ADA3-B6BB-BF38-3A5A-7BB522E6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Em resumo. Para desenvolver uma função com número variado de parâmetros nomeados, utilize **</a:t>
            </a:r>
            <a:r>
              <a:rPr lang="pt-BR" altLang="pt-BR" dirty="0" err="1"/>
              <a:t>kwargs</a:t>
            </a:r>
            <a:r>
              <a:rPr lang="pt-BR" altLang="pt-BR" dirty="0"/>
              <a:t>. </a:t>
            </a:r>
          </a:p>
          <a:p>
            <a:pPr marL="0" indent="0">
              <a:buNone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</a:t>
            </a:r>
            <a:r>
              <a:rPr lang="pt-BR" altLang="pt-BR" dirty="0" err="1"/>
              <a:t>dados_pessoa</a:t>
            </a:r>
            <a:r>
              <a:rPr lang="pt-BR" altLang="pt-BR" dirty="0"/>
              <a:t>(**</a:t>
            </a:r>
            <a:r>
              <a:rPr lang="pt-BR" altLang="pt-BR" dirty="0" err="1"/>
              <a:t>kwargs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print(</a:t>
            </a:r>
            <a:r>
              <a:rPr lang="pt-BR" altLang="pt-BR" dirty="0" err="1"/>
              <a:t>kwargs</a:t>
            </a:r>
            <a:r>
              <a:rPr lang="pt-BR" alt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for chave, valor in </a:t>
            </a:r>
            <a:r>
              <a:rPr lang="pt-BR" altLang="pt-BR" dirty="0" err="1"/>
              <a:t>kwargs.items</a:t>
            </a:r>
            <a:r>
              <a:rPr lang="pt-BR" altLang="pt-BR" dirty="0"/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     print(f"{chave}: {valor}")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dados_pessoa</a:t>
            </a:r>
            <a:r>
              <a:rPr lang="pt-BR" altLang="pt-BR" dirty="0"/>
              <a:t>(nome='João', idade=35, carreira='Desenvolvedor </a:t>
            </a:r>
            <a:r>
              <a:rPr lang="pt-BR" altLang="pt-BR" dirty="0" err="1"/>
              <a:t>Fullstack</a:t>
            </a:r>
            <a:r>
              <a:rPr lang="pt-BR" altLang="pt-BR" dirty="0"/>
              <a:t>’)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08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80D5-4C66-9DCA-7B69-6D9E87C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C3EC0-5090-5493-6820-436768B0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calcularMedia</a:t>
            </a:r>
            <a:r>
              <a:rPr lang="pt-BR" dirty="0"/>
              <a:t>(**</a:t>
            </a:r>
            <a:r>
              <a:rPr lang="pt-BR" dirty="0" err="1"/>
              <a:t>kwargs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kwargs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 media=sum(</a:t>
            </a:r>
            <a:r>
              <a:rPr lang="pt-BR" dirty="0" err="1"/>
              <a:t>kwargs.values</a:t>
            </a:r>
            <a:r>
              <a:rPr lang="pt-BR" dirty="0"/>
              <a:t>()) /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kwargs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print(media)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calcularMedia</a:t>
            </a:r>
            <a:r>
              <a:rPr lang="pt-BR" dirty="0"/>
              <a:t>(nota1 = 7.0, nota2 = 7.5, nota3 = 9.5,nota4=5)</a:t>
            </a:r>
          </a:p>
        </p:txBody>
      </p:sp>
    </p:spTree>
    <p:extLst>
      <p:ext uri="{BB962C8B-B14F-4D97-AF65-F5344CB8AC3E}">
        <p14:creationId xmlns:p14="http://schemas.microsoft.com/office/powerpoint/2010/main" val="422885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76EF2-4C0F-38E6-027A-763C1E96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F941F-4F96-B686-21A6-D2B76298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funções em </a:t>
            </a:r>
            <a:r>
              <a:rPr lang="pt-BR" dirty="0" err="1"/>
              <a:t>python</a:t>
            </a:r>
            <a:r>
              <a:rPr lang="pt-BR" dirty="0"/>
              <a:t> são extremamente usadas nos scripts pois evitam repetição de códigos.</a:t>
            </a:r>
          </a:p>
          <a:p>
            <a:r>
              <a:rPr lang="pt-BR" dirty="0"/>
              <a:t>A sintaxe de uma função é definida por três partes: </a:t>
            </a:r>
          </a:p>
          <a:p>
            <a:pPr marL="0" indent="0">
              <a:buNone/>
            </a:pPr>
            <a:r>
              <a:rPr lang="pt-BR" dirty="0"/>
              <a:t>nome, parâmetros e corpo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55192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C53A7-DDD8-9E97-08C3-7BC73DC6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Revisão de 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6AF00-184A-4905-B056-51BA110D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Favor usar o conceito de funções para resolver os exercícios a seguir. </a:t>
            </a:r>
          </a:p>
        </p:txBody>
      </p:sp>
    </p:spTree>
    <p:extLst>
      <p:ext uri="{BB962C8B-B14F-4D97-AF65-F5344CB8AC3E}">
        <p14:creationId xmlns:p14="http://schemas.microsoft.com/office/powerpoint/2010/main" val="3886856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E96A0-3CF9-E3A0-2435-8C5BC165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CA0E9-6E88-4990-5382-4A302AA1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o conjunto (1,2,3,4,5,6,7,8,9,10) fazer um script usando função com retorno de todos os números menores que 5 e um outro retorno com todos os números maiores ou igual a 5.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8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1F5C1-4B44-A454-19E4-D181DE2E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EB0E3-3ECE-4918-8F2B-9F6EFEB6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dois números x e y (por exemplo x=9, y=4) elabore um script que determine o quociente e o resto da divisão de x por y.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29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04046-15F1-29A6-C30E-140283B8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91ECA-E0CD-0A82-6003-9DC218E1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quociente_resto</a:t>
            </a:r>
            <a:r>
              <a:rPr lang="es-ES" dirty="0"/>
              <a:t>(x, y):</a:t>
            </a:r>
          </a:p>
          <a:p>
            <a:pPr marL="0" indent="0">
              <a:buNone/>
            </a:pPr>
            <a:r>
              <a:rPr lang="es-ES" dirty="0"/>
              <a:t>    </a:t>
            </a:r>
            <a:r>
              <a:rPr lang="es-ES" dirty="0" err="1"/>
              <a:t>quociente</a:t>
            </a:r>
            <a:r>
              <a:rPr lang="es-ES" dirty="0"/>
              <a:t> = x // y</a:t>
            </a:r>
          </a:p>
          <a:p>
            <a:pPr marL="0" indent="0">
              <a:buNone/>
            </a:pPr>
            <a:r>
              <a:rPr lang="es-ES" dirty="0"/>
              <a:t>    resto = x % y</a:t>
            </a:r>
          </a:p>
          <a:p>
            <a:pPr marL="0" indent="0">
              <a:buNone/>
            </a:pPr>
            <a:r>
              <a:rPr lang="es-ES" dirty="0"/>
              <a:t>    </a:t>
            </a:r>
            <a:r>
              <a:rPr lang="es-ES" dirty="0" err="1"/>
              <a:t>return</a:t>
            </a:r>
            <a:r>
              <a:rPr lang="es-ES" dirty="0"/>
              <a:t> (</a:t>
            </a:r>
            <a:r>
              <a:rPr lang="es-ES" dirty="0" err="1"/>
              <a:t>quociente</a:t>
            </a:r>
            <a:r>
              <a:rPr lang="es-ES" dirty="0"/>
              <a:t>, resto)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("</a:t>
            </a:r>
            <a:r>
              <a:rPr lang="es-ES" dirty="0" err="1"/>
              <a:t>Quociente</a:t>
            </a:r>
            <a:r>
              <a:rPr lang="es-ES" dirty="0"/>
              <a:t> e resto: ", </a:t>
            </a:r>
            <a:r>
              <a:rPr lang="es-ES" dirty="0" err="1"/>
              <a:t>quociente_resto</a:t>
            </a:r>
            <a:r>
              <a:rPr lang="es-ES" dirty="0"/>
              <a:t>(9, 4))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6620D-E991-41F2-1A6A-2011765F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03: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7E6EF-BAEC-FC75-5970-32F23CB4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uma função que recebe dois parâmetros e imprime o menor dos dois. Se eles forem iguais, imprima que eles são iguais.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83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E7F6D-207A-3924-5FD1-2031A304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D4A0C-F821-2C2D-F9AB-0F503BDA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imprime_menor</a:t>
            </a:r>
            <a:r>
              <a:rPr lang="pt-BR" dirty="0"/>
              <a:t>(a, b):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a &lt; b: print(a)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elif</a:t>
            </a:r>
            <a:r>
              <a:rPr lang="pt-BR" dirty="0"/>
              <a:t> a &gt; b: print(b)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: print("Os números são iguais.") </a:t>
            </a:r>
          </a:p>
          <a:p>
            <a:pPr marL="0" indent="0">
              <a:buNone/>
            </a:pPr>
            <a:r>
              <a:rPr lang="pt-BR" dirty="0" err="1"/>
              <a:t>imprime_menor</a:t>
            </a:r>
            <a:r>
              <a:rPr lang="pt-BR" dirty="0"/>
              <a:t>(0, 5) </a:t>
            </a:r>
          </a:p>
          <a:p>
            <a:pPr marL="0" indent="0">
              <a:buNone/>
            </a:pPr>
            <a:r>
              <a:rPr lang="pt-BR" dirty="0" err="1"/>
              <a:t>imprime_menor</a:t>
            </a:r>
            <a:r>
              <a:rPr lang="pt-BR" dirty="0"/>
              <a:t>(10, 3) </a:t>
            </a:r>
          </a:p>
          <a:p>
            <a:pPr marL="0" indent="0">
              <a:buNone/>
            </a:pPr>
            <a:r>
              <a:rPr lang="pt-BR" dirty="0" err="1"/>
              <a:t>imprime_menor</a:t>
            </a:r>
            <a:r>
              <a:rPr lang="pt-BR" dirty="0"/>
              <a:t>(42, 42)</a:t>
            </a:r>
          </a:p>
        </p:txBody>
      </p:sp>
    </p:spTree>
    <p:extLst>
      <p:ext uri="{BB962C8B-B14F-4D97-AF65-F5344CB8AC3E}">
        <p14:creationId xmlns:p14="http://schemas.microsoft.com/office/powerpoint/2010/main" val="1816953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1DC3F-636E-50A4-E1C8-602C1763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04: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C75467-76A3-EEE5-966B-B149A5E16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515746" cy="310854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Escreva uma função que recebe dois números (a e 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como parâmetro e retorna </a:t>
            </a:r>
            <a:r>
              <a:rPr lang="pt-BR" altLang="pt-BR" dirty="0" err="1"/>
              <a:t>True</a:t>
            </a:r>
            <a:r>
              <a:rPr lang="pt-BR" altLang="pt-BR" dirty="0"/>
              <a:t> caso a soma dos dois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seja maior que um terceiro parâmetro, chamado limite=10.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989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D82C8-BDA6-BD52-BA49-524B1D6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5EE8F-2C3D-990E-66F9-C8A75A68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soma_maior_que_limite</a:t>
            </a:r>
            <a:r>
              <a:rPr lang="pt-BR" dirty="0"/>
              <a:t>(a, b, limite):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a + b &gt; limite: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False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soma_maior_que_limite</a:t>
            </a:r>
            <a:r>
              <a:rPr lang="pt-BR" dirty="0"/>
              <a:t>(10, 5, 15))</a:t>
            </a:r>
          </a:p>
        </p:txBody>
      </p:sp>
    </p:spTree>
    <p:extLst>
      <p:ext uri="{BB962C8B-B14F-4D97-AF65-F5344CB8AC3E}">
        <p14:creationId xmlns:p14="http://schemas.microsoft.com/office/powerpoint/2010/main" val="312206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6955D-8469-F597-A95B-C4481E16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05: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C46123-0D45-3412-C3B1-C9B2F0F58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7227" y="1452474"/>
            <a:ext cx="8847487" cy="4912114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Escreva uma função que, dado um valor representando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nota de um estudante, converte o valor de nota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para um conceito (A, B, C, D, E </a:t>
            </a:r>
            <a:r>
              <a:rPr lang="pt-BR" altLang="pt-BR" dirty="0" err="1"/>
              <a:t>e</a:t>
            </a:r>
            <a:r>
              <a:rPr lang="pt-BR" altLang="pt-BR" dirty="0"/>
              <a:t> F).</a:t>
            </a:r>
          </a:p>
          <a:p>
            <a:pPr marL="0" indent="0">
              <a:buNone/>
            </a:pPr>
            <a:r>
              <a:rPr lang="pt-BR" dirty="0"/>
              <a:t>nota &gt;= 90 "A" </a:t>
            </a:r>
          </a:p>
          <a:p>
            <a:pPr marL="0" indent="0">
              <a:buNone/>
            </a:pPr>
            <a:r>
              <a:rPr lang="pt-BR" dirty="0"/>
              <a:t>nota &gt;= 80 e &lt;90 "B" </a:t>
            </a:r>
          </a:p>
          <a:p>
            <a:pPr marL="0" indent="0">
              <a:buNone/>
            </a:pPr>
            <a:r>
              <a:rPr lang="pt-BR" dirty="0"/>
              <a:t>nota &gt;= 70 e &lt;80 "C" </a:t>
            </a:r>
          </a:p>
          <a:p>
            <a:pPr marL="0" indent="0">
              <a:buNone/>
            </a:pPr>
            <a:r>
              <a:rPr lang="pt-BR" dirty="0"/>
              <a:t>nota &gt;= 60 e &lt;70 "D" </a:t>
            </a:r>
          </a:p>
          <a:p>
            <a:pPr marL="0" indent="0">
              <a:buNone/>
            </a:pPr>
            <a:r>
              <a:rPr lang="pt-BR" dirty="0"/>
              <a:t>nota &gt;= 50  e &lt;60 "E“</a:t>
            </a:r>
          </a:p>
          <a:p>
            <a:pPr marL="0" indent="0">
              <a:buNone/>
            </a:pPr>
            <a:r>
              <a:rPr lang="pt-BR" dirty="0"/>
              <a:t>nota &lt;=60 “F”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43382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ECF29-7462-F01E-2FE5-F03BF48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7E1FA-949A-95CA-AE51-F9BBE453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converte_nota_em_conceito</a:t>
            </a:r>
            <a:r>
              <a:rPr lang="pt-BR" dirty="0"/>
              <a:t>(nota): 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nota &gt;= 90: </a:t>
            </a:r>
            <a:r>
              <a:rPr lang="pt-BR" dirty="0" err="1"/>
              <a:t>return</a:t>
            </a:r>
            <a:r>
              <a:rPr lang="pt-BR" dirty="0"/>
              <a:t> "A" 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nota &gt;= 80: </a:t>
            </a:r>
            <a:r>
              <a:rPr lang="pt-BR" dirty="0" err="1"/>
              <a:t>return</a:t>
            </a:r>
            <a:r>
              <a:rPr lang="pt-BR" dirty="0"/>
              <a:t> "B" 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nota &gt;= 70: </a:t>
            </a:r>
            <a:r>
              <a:rPr lang="pt-BR" dirty="0" err="1"/>
              <a:t>return</a:t>
            </a:r>
            <a:r>
              <a:rPr lang="pt-BR" dirty="0"/>
              <a:t> "C" 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nota &gt;= 60: </a:t>
            </a:r>
            <a:r>
              <a:rPr lang="pt-BR" dirty="0" err="1"/>
              <a:t>return</a:t>
            </a:r>
            <a:r>
              <a:rPr lang="pt-BR" dirty="0"/>
              <a:t> "D" 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nota &gt;= 40: </a:t>
            </a:r>
            <a:r>
              <a:rPr lang="pt-BR" dirty="0" err="1"/>
              <a:t>return</a:t>
            </a:r>
            <a:r>
              <a:rPr lang="pt-BR" dirty="0"/>
              <a:t> "E" </a:t>
            </a:r>
            <a:r>
              <a:rPr lang="pt-BR" dirty="0" err="1"/>
              <a:t>else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 err="1"/>
              <a:t>return</a:t>
            </a:r>
            <a:r>
              <a:rPr lang="pt-BR" dirty="0"/>
              <a:t> "F" print(</a:t>
            </a:r>
            <a:r>
              <a:rPr lang="pt-BR" dirty="0" err="1"/>
              <a:t>converte_nota_em_conceito</a:t>
            </a:r>
            <a:r>
              <a:rPr lang="pt-BR" dirty="0"/>
              <a:t>(65))</a:t>
            </a:r>
          </a:p>
        </p:txBody>
      </p:sp>
    </p:spTree>
    <p:extLst>
      <p:ext uri="{BB962C8B-B14F-4D97-AF65-F5344CB8AC3E}">
        <p14:creationId xmlns:p14="http://schemas.microsoft.com/office/powerpoint/2010/main" val="410277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A8AE-E216-4282-8455-F8AA4B5D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7B2EC-E5E9-8676-E611-3B8449C3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Como Declarar uma Função em Python">
            <a:extLst>
              <a:ext uri="{FF2B5EF4-FFF2-40B4-BE49-F238E27FC236}">
                <a16:creationId xmlns:a16="http://schemas.microsoft.com/office/drawing/2014/main" id="{FD3DBD4D-3F56-6316-AE21-21487BC8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" y="149310"/>
            <a:ext cx="10753299" cy="634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37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BB68-65C4-B4A4-463A-35349A01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66E0-E769-7066-347B-3B9EAAEFE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Variável Local em Python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variáveis dentro de uma função, não são visíveis fora da função.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Exemplo:</a:t>
            </a:r>
          </a:p>
          <a:p>
            <a:pPr marL="0" indent="0">
              <a:buNone/>
            </a:pPr>
            <a:r>
              <a:rPr lang="pt-BR" altLang="pt-BR" dirty="0" err="1"/>
              <a:t>def</a:t>
            </a:r>
            <a:r>
              <a:rPr lang="pt-BR" altLang="pt-BR" dirty="0"/>
              <a:t> teste(): </a:t>
            </a:r>
          </a:p>
          <a:p>
            <a:pPr marL="0" indent="0">
              <a:buNone/>
            </a:pPr>
            <a:r>
              <a:rPr lang="pt-BR" altLang="pt-BR" dirty="0"/>
              <a:t>  print(“variável local, ou seja dentro da função!") </a:t>
            </a:r>
          </a:p>
          <a:p>
            <a:pPr marL="0" indent="0">
              <a:buNone/>
            </a:pPr>
            <a:r>
              <a:rPr lang="pt-BR" altLang="pt-BR" dirty="0"/>
              <a:t>  var=2112 </a:t>
            </a:r>
          </a:p>
          <a:p>
            <a:pPr marL="0" indent="0">
              <a:buNone/>
            </a:pPr>
            <a:r>
              <a:rPr lang="pt-BR" altLang="pt-BR" dirty="0"/>
              <a:t>  </a:t>
            </a:r>
            <a:r>
              <a:rPr lang="pt-BR" altLang="pt-BR" dirty="0" err="1"/>
              <a:t>return</a:t>
            </a:r>
            <a:r>
              <a:rPr lang="pt-BR" altLang="pt-BR" dirty="0"/>
              <a:t> 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/>
              <a:t>teste()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647744-18A1-A80B-1E91-E8571B388971}"/>
              </a:ext>
            </a:extLst>
          </p:cNvPr>
          <p:cNvSpPr txBox="1"/>
          <p:nvPr/>
        </p:nvSpPr>
        <p:spPr>
          <a:xfrm>
            <a:off x="7275443" y="5645426"/>
            <a:ext cx="32467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 vai imprimir nada aqui.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6FA2B1-050E-9FF2-ABAD-AAAD5114381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420139" y="5510489"/>
            <a:ext cx="1855304" cy="31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48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0D16F-CF21-E90D-FEE7-35E12026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global.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DAA14-D602-4EC0-5EEB-DF847A31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 err="1"/>
              <a:t>def</a:t>
            </a:r>
            <a:r>
              <a:rPr lang="pt-BR" altLang="pt-BR" dirty="0"/>
              <a:t> teste(): </a:t>
            </a:r>
          </a:p>
          <a:p>
            <a:pPr marL="0" indent="0">
              <a:buNone/>
            </a:pPr>
            <a:r>
              <a:rPr lang="pt-BR" altLang="pt-BR" dirty="0"/>
              <a:t>  print(“variável local, ou seja dentro da função!") </a:t>
            </a:r>
          </a:p>
          <a:p>
            <a:pPr marL="0" indent="0">
              <a:buNone/>
            </a:pPr>
            <a:r>
              <a:rPr lang="pt-BR" altLang="pt-BR" dirty="0"/>
              <a:t>  var=2112 </a:t>
            </a:r>
          </a:p>
          <a:p>
            <a:pPr marL="0" indent="0">
              <a:buNone/>
            </a:pPr>
            <a:r>
              <a:rPr lang="pt-BR" altLang="pt-BR" dirty="0"/>
              <a:t>  </a:t>
            </a:r>
            <a:r>
              <a:rPr lang="pt-BR" altLang="pt-BR" dirty="0" err="1"/>
              <a:t>return</a:t>
            </a:r>
            <a:r>
              <a:rPr lang="pt-BR" altLang="pt-BR" dirty="0"/>
              <a:t> 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/>
              <a:t>teste()</a:t>
            </a:r>
          </a:p>
          <a:p>
            <a:pPr marL="0" indent="0">
              <a:buNone/>
            </a:pPr>
            <a:r>
              <a:rPr lang="pt-BR" altLang="pt-BR" dirty="0"/>
              <a:t>print(“variável global, ou seja fora da função!") </a:t>
            </a:r>
          </a:p>
          <a:p>
            <a:pPr marL="0" indent="0">
              <a:buNone/>
            </a:pPr>
            <a:r>
              <a:rPr lang="pt-BR" altLang="pt-BR" dirty="0"/>
              <a:t>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EE1748-18FD-C041-546E-D4B9B5ECCC3D}"/>
              </a:ext>
            </a:extLst>
          </p:cNvPr>
          <p:cNvSpPr txBox="1"/>
          <p:nvPr/>
        </p:nvSpPr>
        <p:spPr>
          <a:xfrm>
            <a:off x="6493565" y="5459896"/>
            <a:ext cx="32467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Será que ia imprimir aqui?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75F3AE2-3DB7-A3FB-B77A-8496731725C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638261" y="5324959"/>
            <a:ext cx="1855304" cy="31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3D9D71-C345-0C03-2835-032DA01BF66A}"/>
              </a:ext>
            </a:extLst>
          </p:cNvPr>
          <p:cNvSpPr txBox="1"/>
          <p:nvPr/>
        </p:nvSpPr>
        <p:spPr>
          <a:xfrm>
            <a:off x="5738191" y="1666599"/>
            <a:ext cx="32467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 se eu chamasse a variável var aqui?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ECCB810-2794-D6E4-5E4E-C16EE34AC44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146854" y="1569485"/>
            <a:ext cx="3591337" cy="4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C9E669-B10F-16F3-DD66-A941637F1EEE}"/>
              </a:ext>
            </a:extLst>
          </p:cNvPr>
          <p:cNvSpPr txBox="1"/>
          <p:nvPr/>
        </p:nvSpPr>
        <p:spPr>
          <a:xfrm>
            <a:off x="957470" y="1321356"/>
            <a:ext cx="1070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Var=33</a:t>
            </a:r>
          </a:p>
        </p:txBody>
      </p:sp>
    </p:spTree>
    <p:extLst>
      <p:ext uri="{BB962C8B-B14F-4D97-AF65-F5344CB8AC3E}">
        <p14:creationId xmlns:p14="http://schemas.microsoft.com/office/powerpoint/2010/main" val="2136175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30972-F801-AC2A-83A7-8DD96FE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global: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D4A3C-C38D-98DA-0B56-ECA64BD2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var=33</a:t>
            </a:r>
          </a:p>
          <a:p>
            <a:pPr marL="0" indent="0">
              <a:buNone/>
            </a:pPr>
            <a:r>
              <a:rPr lang="pt-BR" altLang="pt-BR" dirty="0" err="1"/>
              <a:t>def</a:t>
            </a:r>
            <a:r>
              <a:rPr lang="pt-BR" altLang="pt-BR" dirty="0"/>
              <a:t> teste(): </a:t>
            </a:r>
          </a:p>
          <a:p>
            <a:pPr marL="0" indent="0">
              <a:buNone/>
            </a:pPr>
            <a:r>
              <a:rPr lang="pt-BR" altLang="pt-BR" dirty="0"/>
              <a:t>  print(“variável local, ou seja dentro da função!") </a:t>
            </a:r>
          </a:p>
          <a:p>
            <a:pPr marL="0" indent="0">
              <a:buNone/>
            </a:pPr>
            <a:r>
              <a:rPr lang="pt-BR" altLang="pt-BR" dirty="0"/>
              <a:t>  var=2112 </a:t>
            </a:r>
          </a:p>
          <a:p>
            <a:pPr marL="0" indent="0">
              <a:buNone/>
            </a:pPr>
            <a:r>
              <a:rPr lang="pt-BR" altLang="pt-BR" dirty="0"/>
              <a:t>  </a:t>
            </a:r>
            <a:r>
              <a:rPr lang="pt-BR" altLang="pt-BR" dirty="0" err="1"/>
              <a:t>return</a:t>
            </a:r>
            <a:r>
              <a:rPr lang="pt-BR" altLang="pt-BR" dirty="0"/>
              <a:t> 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/>
              <a:t>teste()</a:t>
            </a:r>
          </a:p>
          <a:p>
            <a:pPr marL="0" indent="0">
              <a:buNone/>
            </a:pPr>
            <a:r>
              <a:rPr lang="pt-BR" altLang="pt-BR" dirty="0"/>
              <a:t>print(“variável global, ou seja fora da função!") </a:t>
            </a:r>
          </a:p>
          <a:p>
            <a:pPr marL="0" indent="0">
              <a:buNone/>
            </a:pPr>
            <a:r>
              <a:rPr lang="pt-BR" altLang="pt-BR" dirty="0"/>
              <a:t>print("Valor de </a:t>
            </a:r>
            <a:r>
              <a:rPr lang="pt-BR" altLang="pt-BR" dirty="0" err="1"/>
              <a:t>var:",var</a:t>
            </a:r>
            <a:r>
              <a:rPr lang="pt-BR" altLang="pt-BR" dirty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66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E1C-2EED-E1D1-2B09-9B34D076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D0E6A-0EE4-433C-86D7-C39E23D8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Definindo uma função imposto: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função_calcula_imposto</a:t>
            </a:r>
            <a:r>
              <a:rPr lang="pt-BR" dirty="0"/>
              <a:t>(</a:t>
            </a:r>
            <a:r>
              <a:rPr lang="pt-BR" dirty="0" err="1"/>
              <a:t>preco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imposto=</a:t>
            </a:r>
            <a:r>
              <a:rPr lang="pt-BR" dirty="0" err="1"/>
              <a:t>preco</a:t>
            </a:r>
            <a:r>
              <a:rPr lang="pt-BR" dirty="0"/>
              <a:t>*0.05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print(imposto)</a:t>
            </a:r>
          </a:p>
          <a:p>
            <a:pPr marL="0" indent="0">
              <a:buNone/>
            </a:pPr>
            <a:r>
              <a:rPr lang="pt-BR" dirty="0" err="1"/>
              <a:t>função_calcula_imposto</a:t>
            </a:r>
            <a:r>
              <a:rPr lang="pt-BR" dirty="0"/>
              <a:t>(100):</a:t>
            </a:r>
          </a:p>
        </p:txBody>
      </p:sp>
    </p:spTree>
    <p:extLst>
      <p:ext uri="{BB962C8B-B14F-4D97-AF65-F5344CB8AC3E}">
        <p14:creationId xmlns:p14="http://schemas.microsoft.com/office/powerpoint/2010/main" val="2071394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E9102-940A-19C5-67AE-A1D3CD72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2510C-152F-D849-F657-C90F33EB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imposto=lambda </a:t>
            </a:r>
            <a:r>
              <a:rPr lang="pt-BR" dirty="0" err="1"/>
              <a:t>preco</a:t>
            </a:r>
            <a:r>
              <a:rPr lang="pt-BR" dirty="0"/>
              <a:t>: </a:t>
            </a:r>
            <a:r>
              <a:rPr lang="pt-BR" dirty="0" err="1"/>
              <a:t>preco</a:t>
            </a:r>
            <a:r>
              <a:rPr lang="pt-BR" dirty="0"/>
              <a:t>*0.05</a:t>
            </a:r>
          </a:p>
          <a:p>
            <a:pPr marL="0" indent="0">
              <a:buNone/>
            </a:pPr>
            <a:r>
              <a:rPr lang="pt-BR" dirty="0"/>
              <a:t>print(imposto(</a:t>
            </a:r>
            <a:r>
              <a:rPr lang="pt-BR" dirty="0" err="1"/>
              <a:t>preco</a:t>
            </a:r>
            <a:r>
              <a:rPr lang="pt-BR" dirty="0"/>
              <a:t>=100))</a:t>
            </a:r>
          </a:p>
        </p:txBody>
      </p:sp>
    </p:spTree>
    <p:extLst>
      <p:ext uri="{BB962C8B-B14F-4D97-AF65-F5344CB8AC3E}">
        <p14:creationId xmlns:p14="http://schemas.microsoft.com/office/powerpoint/2010/main" val="2911022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ABF29-9123-4331-B529-64A982B5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21890-D803-0FE4-D10F-9BEBFAAD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produto = lambda a, b : a * b</a:t>
            </a:r>
          </a:p>
          <a:p>
            <a:pPr marL="0" indent="0">
              <a:buNone/>
            </a:pPr>
            <a:r>
              <a:rPr lang="pt-BR" dirty="0"/>
              <a:t>print(produto(9, 1))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622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90DA6-FE90-E7D8-2CC8-77AD8C04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1D9BD-0F79-FB95-607E-3CFF2272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soma=(lambda x, y: x + y) (x=1,y=2)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(soma)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funcao_soma</a:t>
            </a:r>
            <a:r>
              <a:rPr lang="es-ES" dirty="0"/>
              <a:t> = lambda x, y: x + y 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funcao_soma</a:t>
            </a:r>
            <a:r>
              <a:rPr lang="es-ES" dirty="0"/>
              <a:t>(1, 2))</a:t>
            </a:r>
          </a:p>
        </p:txBody>
      </p:sp>
    </p:spTree>
    <p:extLst>
      <p:ext uri="{BB962C8B-B14F-4D97-AF65-F5344CB8AC3E}">
        <p14:creationId xmlns:p14="http://schemas.microsoft.com/office/powerpoint/2010/main" val="3896754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5F850-E7E3-8B48-19CE-8740C246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E6448-DAEB-0EF3-AA43-CFA0636D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funcao_soma</a:t>
            </a:r>
            <a:r>
              <a:rPr lang="pt-BR" dirty="0"/>
              <a:t> = (lambda *</a:t>
            </a:r>
            <a:r>
              <a:rPr lang="pt-BR" dirty="0" err="1"/>
              <a:t>args</a:t>
            </a:r>
            <a:r>
              <a:rPr lang="pt-BR" dirty="0"/>
              <a:t>: sum(</a:t>
            </a:r>
            <a:r>
              <a:rPr lang="pt-BR" dirty="0" err="1"/>
              <a:t>args</a:t>
            </a:r>
            <a:r>
              <a:rPr lang="pt-BR" dirty="0"/>
              <a:t>))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funcao_soma</a:t>
            </a:r>
            <a:r>
              <a:rPr lang="pt-BR" dirty="0"/>
              <a:t>(1, 2, 3, 4, 5))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funcao_soma</a:t>
            </a:r>
            <a:r>
              <a:rPr lang="pt-BR" dirty="0"/>
              <a:t> = (lambda **</a:t>
            </a:r>
            <a:r>
              <a:rPr lang="pt-BR" dirty="0" err="1"/>
              <a:t>kwargs</a:t>
            </a:r>
            <a:r>
              <a:rPr lang="pt-BR" dirty="0"/>
              <a:t>: sum(</a:t>
            </a:r>
            <a:r>
              <a:rPr lang="pt-BR" dirty="0" err="1"/>
              <a:t>kwargs.values</a:t>
            </a:r>
            <a:r>
              <a:rPr lang="pt-BR" dirty="0"/>
              <a:t>()))</a:t>
            </a:r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funcao_soma</a:t>
            </a:r>
            <a:r>
              <a:rPr lang="pt-BR" dirty="0"/>
              <a:t>(a=1, b=2, c=3, d=4, e=5))</a:t>
            </a:r>
          </a:p>
        </p:txBody>
      </p:sp>
    </p:spTree>
    <p:extLst>
      <p:ext uri="{BB962C8B-B14F-4D97-AF65-F5344CB8AC3E}">
        <p14:creationId xmlns:p14="http://schemas.microsoft.com/office/powerpoint/2010/main" val="2374378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E25C3-24D7-3A44-5AD5-E67BFE0C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map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96354-CC72-DFB2-1DC8-A6212B7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Pega uma lista de informações e aplica, sobre cada um dos valores dessa lista de informações, uma função.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 Usando a função lambada dentro do </a:t>
            </a:r>
            <a:r>
              <a:rPr lang="pt-BR" dirty="0" err="1"/>
              <a:t>map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numeros</a:t>
            </a:r>
            <a:r>
              <a:rPr lang="pt-BR" dirty="0"/>
              <a:t> = [1, 2, 3, 4, 5]</a:t>
            </a:r>
          </a:p>
          <a:p>
            <a:pPr marL="0" indent="0">
              <a:buNone/>
            </a:pPr>
            <a:r>
              <a:rPr lang="pt-BR" dirty="0"/>
              <a:t>quadrado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x: x * x, </a:t>
            </a:r>
            <a:r>
              <a:rPr lang="pt-BR" dirty="0" err="1"/>
              <a:t>numeros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print(quadrado)</a:t>
            </a:r>
          </a:p>
        </p:txBody>
      </p:sp>
    </p:spTree>
    <p:extLst>
      <p:ext uri="{BB962C8B-B14F-4D97-AF65-F5344CB8AC3E}">
        <p14:creationId xmlns:p14="http://schemas.microsoft.com/office/powerpoint/2010/main" val="1997283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B68A7-CE9C-EAE1-2669-4658B1A0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função </a:t>
            </a:r>
            <a:r>
              <a:rPr lang="pt-BR" dirty="0" err="1"/>
              <a:t>map</a:t>
            </a:r>
            <a:r>
              <a:rPr lang="pt-BR" dirty="0"/>
              <a:t> com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FA5D-020C-11DC-B6BB-78AFC325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cores_minusculo</a:t>
            </a:r>
            <a:r>
              <a:rPr lang="pt-BR" dirty="0"/>
              <a:t> = ['azul', 'branco', 'vermelho’]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cores_minusculo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 err="1"/>
              <a:t>cores_maiusculo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x: </a:t>
            </a:r>
            <a:r>
              <a:rPr lang="pt-BR" dirty="0" err="1"/>
              <a:t>x.upper</a:t>
            </a:r>
            <a:r>
              <a:rPr lang="pt-BR" dirty="0"/>
              <a:t>(), </a:t>
            </a:r>
            <a:r>
              <a:rPr lang="pt-BR" dirty="0" err="1"/>
              <a:t>cores_minusculo</a:t>
            </a:r>
            <a:r>
              <a:rPr lang="pt-BR" dirty="0"/>
              <a:t>)) print(</a:t>
            </a:r>
            <a:r>
              <a:rPr lang="pt-BR" dirty="0" err="1"/>
              <a:t>cores_maiusculo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cores_title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x: </a:t>
            </a:r>
            <a:r>
              <a:rPr lang="pt-BR" dirty="0" err="1"/>
              <a:t>x.title</a:t>
            </a:r>
            <a:r>
              <a:rPr lang="pt-BR" dirty="0"/>
              <a:t>(), </a:t>
            </a:r>
            <a:r>
              <a:rPr lang="pt-BR" dirty="0" err="1"/>
              <a:t>cores_minusculo</a:t>
            </a:r>
            <a:r>
              <a:rPr lang="pt-BR" dirty="0"/>
              <a:t>)) print(</a:t>
            </a:r>
            <a:r>
              <a:rPr lang="pt-BR" dirty="0" err="1"/>
              <a:t>cores_maiusculo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91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94594-DB43-262E-2046-A88E2877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315C3-941C-D4DE-ED64-64D99301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funcao</a:t>
            </a:r>
            <a:r>
              <a:rPr lang="pt-BR" dirty="0"/>
              <a:t>(</a:t>
            </a:r>
            <a:r>
              <a:rPr lang="pt-BR" dirty="0" err="1"/>
              <a:t>a,b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soma=</a:t>
            </a:r>
            <a:r>
              <a:rPr lang="pt-BR" dirty="0" err="1"/>
              <a:t>a+b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print(soma)</a:t>
            </a:r>
          </a:p>
          <a:p>
            <a:pPr marL="0" indent="0">
              <a:buNone/>
            </a:pPr>
            <a:r>
              <a:rPr lang="pt-BR" dirty="0" err="1"/>
              <a:t>funcao</a:t>
            </a:r>
            <a:r>
              <a:rPr lang="pt-BR" dirty="0"/>
              <a:t>(a=2,b=3)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011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7B871-C2F8-D793-6D5D-AB6B792D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função </a:t>
            </a:r>
            <a:r>
              <a:rPr lang="pt-BR" dirty="0" err="1"/>
              <a:t>map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360A2-70F3-9E80-5CFB-2A0BC054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a = [1, 2, 3, 4]</a:t>
            </a:r>
            <a:br>
              <a:rPr lang="es-ES" dirty="0"/>
            </a:b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b = [5, 6, 7, 8]</a:t>
            </a:r>
            <a:br>
              <a:rPr lang="es-ES" dirty="0"/>
            </a:br>
            <a:r>
              <a:rPr lang="es-ES" b="0" i="0" dirty="0" err="1">
                <a:solidFill>
                  <a:srgbClr val="292929"/>
                </a:solidFill>
                <a:effectLst/>
                <a:latin typeface="source-code-pro"/>
              </a:rPr>
              <a:t>print</a:t>
            </a: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source-code-pro"/>
              </a:rPr>
              <a:t>list</a:t>
            </a: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source-code-pro"/>
              </a:rPr>
              <a:t>map</a:t>
            </a: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(lambda x, y: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source-code-pro"/>
              </a:rPr>
              <a:t>x+y</a:t>
            </a:r>
            <a:r>
              <a:rPr lang="es-ES" b="0" i="0" dirty="0">
                <a:solidFill>
                  <a:srgbClr val="292929"/>
                </a:solidFill>
                <a:effectLst/>
                <a:latin typeface="source-code-pro"/>
              </a:rPr>
              <a:t>, a, b)))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17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F12D2-BF9E-F3AE-AD9F-59BD5E04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função com </a:t>
            </a: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map</a:t>
            </a:r>
            <a:r>
              <a:rPr lang="pt-BR" dirty="0"/>
              <a:t> com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D8B67-9723-2840-3308-C812CCC8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 Função com map.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eleva_ao_quadrado</a:t>
            </a:r>
            <a:r>
              <a:rPr lang="pt-BR" dirty="0"/>
              <a:t>(n):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n ** 2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dirty="0" err="1"/>
              <a:t>eleva_ao_quadrado</a:t>
            </a:r>
            <a:r>
              <a:rPr lang="pt-BR" dirty="0"/>
              <a:t>, range(5))))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Função </a:t>
            </a:r>
            <a:r>
              <a:rPr lang="pt-BR" dirty="0" err="1"/>
              <a:t>map</a:t>
            </a:r>
            <a:r>
              <a:rPr lang="pt-BR" dirty="0"/>
              <a:t> com função lambda.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x: x ** 2, range(5))))</a:t>
            </a:r>
          </a:p>
        </p:txBody>
      </p:sp>
    </p:spTree>
    <p:extLst>
      <p:ext uri="{BB962C8B-B14F-4D97-AF65-F5344CB8AC3E}">
        <p14:creationId xmlns:p14="http://schemas.microsoft.com/office/powerpoint/2010/main" val="2556433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36911-51B5-616F-4B54-97079A68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Filter: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DE50E-A363-4177-D2AD-CBE5356D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para filtrar uma lista selecionando apenas os valores que se deseja.</a:t>
            </a:r>
          </a:p>
          <a:p>
            <a:pPr marL="0" indent="0">
              <a:buNone/>
            </a:pPr>
            <a:r>
              <a:rPr lang="pt-BR" dirty="0" err="1"/>
              <a:t>numeros</a:t>
            </a:r>
            <a:r>
              <a:rPr lang="pt-BR" dirty="0"/>
              <a:t> = [1, 9, 20, 3, 41, 50, 0, -5] </a:t>
            </a:r>
          </a:p>
          <a:p>
            <a:pPr marL="0" indent="0">
              <a:buNone/>
            </a:pPr>
            <a:r>
              <a:rPr lang="pt-BR" dirty="0" err="1"/>
              <a:t>numeros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 x &gt; 5, </a:t>
            </a:r>
            <a:r>
              <a:rPr lang="pt-BR" dirty="0" err="1"/>
              <a:t>numeros</a:t>
            </a:r>
            <a:r>
              <a:rPr lang="pt-BR" dirty="0"/>
              <a:t>))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numeros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462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55668-7FB6-7FA8-2E6C-81F55B8C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da função </a:t>
            </a:r>
            <a:r>
              <a:rPr lang="pt-BR" dirty="0" err="1"/>
              <a:t>filter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A8CDB-3A96-435F-A45D-861C088A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lista = [0, -1, 2, 3, -4, 5, 6, 7, 8, 9, -10, 11, 12, -13, 14, 15, -16, -17, 18]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 x &gt; 0, </a:t>
            </a:r>
            <a:r>
              <a:rPr lang="pt-BR"/>
              <a:t>lista)))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909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610B-7518-4935-2718-8CC71FEC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978082-AF40-5558-C1FE-EDBACEF95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091" y="1964496"/>
            <a:ext cx="10738709" cy="29290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dirty="0" err="1"/>
              <a:t>numeros</a:t>
            </a:r>
            <a:r>
              <a:rPr lang="pt-BR" dirty="0"/>
              <a:t> = [1, 2, 3, 4, 5,6,7,8,9,10]</a:t>
            </a:r>
          </a:p>
          <a:p>
            <a:pPr marL="0" indent="0">
              <a:buNone/>
            </a:pPr>
            <a:r>
              <a:rPr lang="pt-BR" dirty="0" err="1"/>
              <a:t>filtrando_numeros_impares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 x % 2==0, </a:t>
            </a:r>
            <a:r>
              <a:rPr lang="pt-BR" dirty="0" err="1"/>
              <a:t>numeros</a:t>
            </a:r>
            <a:r>
              <a:rPr lang="pt-BR" dirty="0"/>
              <a:t>))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filtrando_numeros_impares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 err="1"/>
              <a:t>filtrando_numeros_pares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 x % 2==1, </a:t>
            </a:r>
            <a:r>
              <a:rPr lang="pt-BR" dirty="0" err="1"/>
              <a:t>numeros</a:t>
            </a:r>
            <a:r>
              <a:rPr lang="pt-BR" dirty="0"/>
              <a:t>))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filtrando_numeros_pares</a:t>
            </a:r>
            <a:r>
              <a:rPr 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75102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C5F52-6174-8815-73FF-B77332A8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FUNÇÃO LAMBDA, MAP E FILTER: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3562D-6AC2-4599-1A18-060DE585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36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95468-BF1B-0453-B673-B53B3FBC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CF0407-8FBB-391F-50F3-2B2DDDC0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 lista: linguagem= [‘Python', ‘</a:t>
            </a:r>
            <a:r>
              <a:rPr lang="pt-BR" dirty="0" err="1"/>
              <a:t>JavaScript</a:t>
            </a:r>
            <a:r>
              <a:rPr lang="pt-BR" dirty="0"/>
              <a:t>', ‘HTML’, ‘</a:t>
            </a:r>
            <a:r>
              <a:rPr lang="pt-BR" dirty="0" err="1"/>
              <a:t>java</a:t>
            </a:r>
            <a:r>
              <a:rPr lang="pt-BR" dirty="0"/>
              <a:t>’] </a:t>
            </a:r>
          </a:p>
          <a:p>
            <a:pPr marL="0" indent="0">
              <a:buNone/>
            </a:pPr>
            <a:r>
              <a:rPr lang="pt-BR" dirty="0"/>
              <a:t>Usar as funções e imprimir as </a:t>
            </a:r>
            <a:r>
              <a:rPr lang="pt-BR" dirty="0" err="1"/>
              <a:t>strings</a:t>
            </a:r>
            <a:r>
              <a:rPr lang="pt-BR" dirty="0"/>
              <a:t> com a 1ª letra em maiúscula e todas as outras em minúscula.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792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5FEC4-6D63-3B0B-36DE-0F942488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FD7CE-FFF8-F25A-DDC0-591783D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 lista </a:t>
            </a:r>
            <a:r>
              <a:rPr lang="pt-BR" dirty="0" err="1"/>
              <a:t>lista</a:t>
            </a:r>
            <a:r>
              <a:rPr lang="pt-BR" dirty="0"/>
              <a:t> = [1,2,3,4,5]</a:t>
            </a:r>
          </a:p>
          <a:p>
            <a:r>
              <a:rPr lang="pt-BR" dirty="0"/>
              <a:t>Use funções que retorne os valores da lista ao cubo.</a:t>
            </a:r>
          </a:p>
        </p:txBody>
      </p:sp>
    </p:spTree>
    <p:extLst>
      <p:ext uri="{BB962C8B-B14F-4D97-AF65-F5344CB8AC3E}">
        <p14:creationId xmlns:p14="http://schemas.microsoft.com/office/powerpoint/2010/main" val="3637491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05E6E-1E8A-5EB7-0D25-12214F12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BDCDD-AFD1-F6B6-B67C-89E55615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= [1,2,3,4,5]</a:t>
            </a:r>
          </a:p>
          <a:p>
            <a:r>
              <a:rPr lang="pt-BR" dirty="0" err="1"/>
              <a:t>cubed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x: x**3, lista))</a:t>
            </a:r>
          </a:p>
          <a:p>
            <a:r>
              <a:rPr lang="pt-BR" dirty="0"/>
              <a:t>print(</a:t>
            </a:r>
            <a:r>
              <a:rPr lang="pt-BR" dirty="0" err="1"/>
              <a:t>cubed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Ou pode-se usar a função </a:t>
            </a:r>
            <a:r>
              <a:rPr lang="pt-BR" dirty="0" err="1"/>
              <a:t>pow</a:t>
            </a:r>
            <a:r>
              <a:rPr lang="pt-BR" dirty="0"/>
              <a:t>(x,3)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681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DB308-9479-400B-D697-2EFF25B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03: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743FE-74C1-D11B-4D2F-85ECE510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as listas: peso=[65,75,85] e altura=[1.65,1.75,1.90]. Faça um script que determine o IMC=peso/altura**2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54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BA723-6589-57D5-5863-08D25CD1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01: CÁLCULO DO IMC.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13E0F-9425-0DBA-B210-C284C6EE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 err="1"/>
              <a:t>def</a:t>
            </a:r>
            <a:r>
              <a:rPr lang="pt-BR" altLang="pt-BR" dirty="0"/>
              <a:t> </a:t>
            </a:r>
            <a:r>
              <a:rPr lang="pt-BR" altLang="pt-BR" dirty="0" err="1"/>
              <a:t>calculo_imc</a:t>
            </a:r>
            <a:r>
              <a:rPr lang="pt-BR" altLang="pt-BR" dirty="0"/>
              <a:t>(peso, altura): </a:t>
            </a:r>
          </a:p>
          <a:p>
            <a:pPr marL="0" indent="0"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imc</a:t>
            </a:r>
            <a:r>
              <a:rPr lang="pt-BR" altLang="pt-BR" dirty="0"/>
              <a:t>= peso / altura ** 2</a:t>
            </a:r>
          </a:p>
          <a:p>
            <a:pPr marL="0" indent="0">
              <a:buNone/>
            </a:pPr>
            <a:r>
              <a:rPr lang="pt-BR" altLang="pt-BR" dirty="0"/>
              <a:t>            </a:t>
            </a:r>
            <a:r>
              <a:rPr lang="pt-BR" altLang="pt-BR" dirty="0" err="1"/>
              <a:t>return</a:t>
            </a:r>
            <a:r>
              <a:rPr lang="pt-BR" altLang="pt-BR" dirty="0"/>
              <a:t> print(</a:t>
            </a:r>
            <a:r>
              <a:rPr lang="pt-BR" altLang="pt-BR" dirty="0" err="1"/>
              <a:t>imc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 err="1"/>
              <a:t>calculo_imc</a:t>
            </a:r>
            <a:r>
              <a:rPr lang="pt-BR" altLang="pt-BR" dirty="0"/>
              <a:t>(75, 1.68)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448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A0BA7-61B6-5D09-82A0-82B40540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3DE67-B9BB-7AA7-7EBE-6DB0DE00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peso=[65,75,85]</a:t>
            </a:r>
          </a:p>
          <a:p>
            <a:pPr marL="0" indent="0">
              <a:buNone/>
            </a:pPr>
            <a:r>
              <a:rPr lang="pt-BR" dirty="0"/>
              <a:t>altura=[1.65,1.75,1.90]</a:t>
            </a:r>
          </a:p>
          <a:p>
            <a:pPr marL="0" indent="0">
              <a:buNone/>
            </a:pPr>
            <a:r>
              <a:rPr lang="pt-BR" dirty="0" err="1"/>
              <a:t>imc</a:t>
            </a:r>
            <a:r>
              <a:rPr lang="pt-BR" dirty="0"/>
              <a:t>=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</a:t>
            </a:r>
            <a:r>
              <a:rPr lang="pt-BR" dirty="0" err="1"/>
              <a:t>peso,altura:peso</a:t>
            </a:r>
            <a:r>
              <a:rPr lang="pt-BR" dirty="0"/>
              <a:t>/(altura**2),</a:t>
            </a:r>
            <a:r>
              <a:rPr lang="pt-BR" dirty="0" err="1"/>
              <a:t>peso,altura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imc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948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552D2-CDC9-301C-1954-61E0996E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04: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A05EF2-A5D6-4293-8704-C3BE1F22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533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6C504-3094-4F2C-5241-796FE623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05: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4392-6384-7988-FA59-C14702B1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lista de números -3,-2,-1,0,1,2,3.</a:t>
            </a:r>
          </a:p>
          <a:p>
            <a:pPr marL="0" indent="0">
              <a:buNone/>
            </a:pPr>
            <a:r>
              <a:rPr lang="pt-BR" dirty="0"/>
              <a:t> Faça um script que separe os números positivos e negativos em novas listas.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116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3390D-E95D-51CB-CDFF-ECB55F10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2C17F-A4CE-8976-7859-5F1D06F8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lista=[-3,-2,-1,0,1,2,3]</a:t>
            </a:r>
          </a:p>
          <a:p>
            <a:pPr marL="0" indent="0">
              <a:buNone/>
            </a:pPr>
            <a:r>
              <a:rPr lang="pt-BR" dirty="0" err="1"/>
              <a:t>neg</a:t>
            </a:r>
            <a:r>
              <a:rPr lang="pt-BR" dirty="0"/>
              <a:t>=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x:x&lt;0,lista))</a:t>
            </a:r>
          </a:p>
          <a:p>
            <a:pPr marL="0" indent="0">
              <a:buNone/>
            </a:pPr>
            <a:r>
              <a:rPr lang="pt-BR" dirty="0" err="1"/>
              <a:t>pos</a:t>
            </a:r>
            <a:r>
              <a:rPr lang="pt-BR" dirty="0"/>
              <a:t>=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x:x&gt;0,lista))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neg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pos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283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4D087-9A0B-5926-3F6A-AD510030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06: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BA4A8-B00F-43A9-43A6-B2BD1C96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o </a:t>
            </a:r>
            <a:r>
              <a:rPr lang="pt-BR" dirty="0" err="1"/>
              <a:t>array</a:t>
            </a:r>
            <a:r>
              <a:rPr lang="pt-BR" dirty="0"/>
              <a:t>: </a:t>
            </a:r>
            <a:r>
              <a:rPr lang="en-US" dirty="0"/>
              <a:t>array = [“java", "python", "world", “html", “script", “filter", “reduce"]. </a:t>
            </a:r>
            <a:r>
              <a:rPr lang="en-US" dirty="0" err="1"/>
              <a:t>Filtrar</a:t>
            </a:r>
            <a:r>
              <a:rPr lang="en-US" dirty="0"/>
              <a:t> as strings que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6.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6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8AA2C-62AD-6FD1-C79C-8B01683F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6E178-1308-5626-1D3D-5476EC65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 = [“java", "python", "world", “html", “script", “filter", “reduce"]. </a:t>
            </a:r>
            <a:r>
              <a:rPr lang="en-US" dirty="0" err="1"/>
              <a:t>new_array</a:t>
            </a:r>
            <a:r>
              <a:rPr lang="en-US" dirty="0"/>
              <a:t> = list(filter(lambda x : </a:t>
            </a:r>
            <a:r>
              <a:rPr lang="en-US" dirty="0" err="1"/>
              <a:t>len</a:t>
            </a:r>
            <a:r>
              <a:rPr lang="en-US" dirty="0"/>
              <a:t>(x) == 6, array))</a:t>
            </a:r>
          </a:p>
          <a:p>
            <a:pPr marL="0" indent="0">
              <a:buNone/>
            </a:pPr>
            <a:r>
              <a:rPr lang="en-US" dirty="0"/>
              <a:t>print("Array:", </a:t>
            </a:r>
            <a:r>
              <a:rPr lang="en-US" dirty="0" err="1"/>
              <a:t>new_array</a:t>
            </a:r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838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1F0F7-AB98-5561-5A4D-BA4E9791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07: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EE224-BC6A-6438-5D1F-121FB12B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 lista  de nomes: L = [“</a:t>
            </a:r>
            <a:r>
              <a:rPr lang="pt-BR" dirty="0" err="1"/>
              <a:t>python</a:t>
            </a:r>
            <a:r>
              <a:rPr lang="pt-BR" dirty="0"/>
              <a:t>", “print", “</a:t>
            </a:r>
            <a:r>
              <a:rPr lang="pt-BR" dirty="0" err="1"/>
              <a:t>power</a:t>
            </a:r>
            <a:r>
              <a:rPr lang="pt-BR" dirty="0"/>
              <a:t>", “</a:t>
            </a:r>
            <a:r>
              <a:rPr lang="pt-BR" dirty="0" err="1"/>
              <a:t>java</a:t>
            </a:r>
            <a:r>
              <a:rPr lang="pt-BR" dirty="0"/>
              <a:t>", “</a:t>
            </a:r>
            <a:r>
              <a:rPr lang="pt-BR" dirty="0" err="1"/>
              <a:t>filter</a:t>
            </a:r>
            <a:r>
              <a:rPr lang="pt-BR" dirty="0"/>
              <a:t>“, “</a:t>
            </a:r>
            <a:r>
              <a:rPr lang="pt-BR" dirty="0" err="1"/>
              <a:t>map</a:t>
            </a:r>
            <a:r>
              <a:rPr lang="pt-BR" dirty="0"/>
              <a:t>”] escreva um script que filtre as palavras que começam com p.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956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E3E21-A436-5F58-F88F-25200B86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35BF5-776B-6734-A2FB-9D2C7B18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 = ["</a:t>
            </a:r>
            <a:r>
              <a:rPr lang="pt-BR" dirty="0" err="1"/>
              <a:t>python</a:t>
            </a:r>
            <a:r>
              <a:rPr lang="pt-BR" dirty="0"/>
              <a:t>", "print", "</a:t>
            </a:r>
            <a:r>
              <a:rPr lang="pt-BR" dirty="0" err="1"/>
              <a:t>power</a:t>
            </a:r>
            <a:r>
              <a:rPr lang="pt-BR" dirty="0"/>
              <a:t>", "</a:t>
            </a:r>
            <a:r>
              <a:rPr lang="pt-BR" dirty="0" err="1"/>
              <a:t>java</a:t>
            </a:r>
            <a:r>
              <a:rPr lang="pt-BR" dirty="0"/>
              <a:t>", "</a:t>
            </a:r>
            <a:r>
              <a:rPr lang="pt-BR" dirty="0" err="1"/>
              <a:t>filter</a:t>
            </a:r>
            <a:r>
              <a:rPr lang="pt-BR" dirty="0"/>
              <a:t>", "</a:t>
            </a:r>
            <a:r>
              <a:rPr lang="pt-BR" dirty="0" err="1"/>
              <a:t>map</a:t>
            </a:r>
            <a:r>
              <a:rPr lang="pt-BR" dirty="0"/>
              <a:t>"] </a:t>
            </a:r>
          </a:p>
          <a:p>
            <a:pPr marL="0" indent="0">
              <a:buNone/>
            </a:pPr>
            <a:r>
              <a:rPr lang="pt-BR" dirty="0" err="1"/>
              <a:t>filter_L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 </a:t>
            </a:r>
            <a:r>
              <a:rPr lang="pt-BR" dirty="0" err="1"/>
              <a:t>str</a:t>
            </a:r>
            <a:r>
              <a:rPr lang="pt-BR" dirty="0"/>
              <a:t>: </a:t>
            </a:r>
            <a:r>
              <a:rPr lang="pt-BR" dirty="0" err="1"/>
              <a:t>str</a:t>
            </a:r>
            <a:r>
              <a:rPr lang="pt-BR" dirty="0"/>
              <a:t>[0] == "p" , L))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filter_L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3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98B2F-0B9F-58B2-F3B4-CEE11B8C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Cálculo da média aritmética dos valores de uma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071ED-FC00-E6DC-5B85-0EF65909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media_lista</a:t>
            </a:r>
            <a:r>
              <a:rPr lang="pt-BR" dirty="0"/>
              <a:t>(L):</a:t>
            </a:r>
          </a:p>
          <a:p>
            <a:pPr marL="0" indent="0">
              <a:buNone/>
            </a:pPr>
            <a:r>
              <a:rPr lang="pt-BR" dirty="0"/>
              <a:t> soma=0</a:t>
            </a:r>
          </a:p>
          <a:p>
            <a:pPr marL="0" indent="0">
              <a:buNone/>
            </a:pPr>
            <a:r>
              <a:rPr lang="pt-BR" dirty="0"/>
              <a:t> for valor in L:</a:t>
            </a:r>
          </a:p>
          <a:p>
            <a:pPr marL="0" indent="0">
              <a:buNone/>
            </a:pPr>
            <a:r>
              <a:rPr lang="pt-BR" dirty="0"/>
              <a:t>    soma = soma + valor</a:t>
            </a:r>
          </a:p>
          <a:p>
            <a:pPr marL="0" indent="0">
              <a:buNone/>
            </a:pPr>
            <a:r>
              <a:rPr lang="pt-BR" dirty="0"/>
              <a:t> media=soma/</a:t>
            </a:r>
            <a:r>
              <a:rPr lang="pt-BR" dirty="0" err="1"/>
              <a:t>len</a:t>
            </a:r>
            <a:r>
              <a:rPr lang="pt-BR" dirty="0"/>
              <a:t>(L)</a:t>
            </a:r>
          </a:p>
          <a:p>
            <a:pPr marL="0" indent="0">
              <a:buNone/>
            </a:pPr>
            <a:r>
              <a:rPr lang="pt-BR" dirty="0"/>
              <a:t> </a:t>
            </a:r>
            <a:r>
              <a:rPr lang="pt-BR" dirty="0" err="1"/>
              <a:t>return</a:t>
            </a:r>
            <a:r>
              <a:rPr lang="pt-BR" dirty="0"/>
              <a:t> print(media)</a:t>
            </a:r>
          </a:p>
          <a:p>
            <a:pPr marL="0" indent="0">
              <a:buNone/>
            </a:pPr>
            <a:r>
              <a:rPr lang="pt-BR" dirty="0" err="1"/>
              <a:t>media_lista</a:t>
            </a:r>
            <a:r>
              <a:rPr lang="pt-BR" dirty="0"/>
              <a:t>(L=[1,2,3,4,5])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8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1EA4B-9383-7900-9580-C8AF1DF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matemática: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D32CB-0CAB-7AEE-FE66-40CE9408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Usar o comando </a:t>
            </a:r>
            <a:r>
              <a:rPr lang="pt-BR" altLang="pt-BR" dirty="0" err="1"/>
              <a:t>import</a:t>
            </a:r>
            <a:r>
              <a:rPr lang="pt-BR" altLang="pt-BR" dirty="0"/>
              <a:t> no script</a:t>
            </a:r>
          </a:p>
          <a:p>
            <a:pPr marL="0" indent="0">
              <a:buNone/>
            </a:pP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math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exponencial_de_x</a:t>
            </a:r>
            <a:r>
              <a:rPr lang="pt-BR" dirty="0"/>
              <a:t> = </a:t>
            </a:r>
            <a:r>
              <a:rPr lang="pt-BR" dirty="0" err="1"/>
              <a:t>math.exp</a:t>
            </a:r>
            <a:r>
              <a:rPr lang="pt-BR" dirty="0"/>
              <a:t>(3)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exponencial_de_x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Pi=</a:t>
            </a:r>
            <a:r>
              <a:rPr lang="pt-BR" dirty="0" err="1"/>
              <a:t>math.pi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print(Pi)</a:t>
            </a:r>
          </a:p>
          <a:p>
            <a:pPr marL="0" indent="0">
              <a:buNone/>
            </a:pPr>
            <a:r>
              <a:rPr lang="pt-BR" dirty="0" err="1"/>
              <a:t>Euler_Number</a:t>
            </a:r>
            <a:r>
              <a:rPr lang="pt-BR" dirty="0"/>
              <a:t>=</a:t>
            </a:r>
            <a:r>
              <a:rPr lang="pt-BR" dirty="0" err="1"/>
              <a:t>math.e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Euler_Number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07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FE19B-36B5-D7C7-69DA-13DFB8FF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Exercício 01: Criar uma função que faz o cálculo do salário e retorna o valor a ser pago conforme o número de horas trabalhadas.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59561-5690-FEB5-158F-82FCAD72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salario_base</a:t>
            </a:r>
            <a:r>
              <a:rPr lang="pt-BR" dirty="0"/>
              <a:t>=500.0</a:t>
            </a:r>
          </a:p>
          <a:p>
            <a:pPr marL="0" indent="0">
              <a:buNone/>
            </a:pPr>
            <a:r>
              <a:rPr lang="pt-BR" dirty="0" err="1"/>
              <a:t>qtd_horas</a:t>
            </a:r>
            <a:r>
              <a:rPr lang="pt-BR" dirty="0"/>
              <a:t>= </a:t>
            </a:r>
            <a:r>
              <a:rPr lang="pt-BR" dirty="0" err="1"/>
              <a:t>float</a:t>
            </a:r>
            <a:r>
              <a:rPr lang="pt-BR" dirty="0"/>
              <a:t>(input('Digite quantas horas de trabalho foram:'))</a:t>
            </a:r>
          </a:p>
          <a:p>
            <a:pPr marL="0" indent="0">
              <a:buNone/>
            </a:pPr>
            <a:r>
              <a:rPr lang="pt-BR" dirty="0" err="1"/>
              <a:t>valor_hora</a:t>
            </a:r>
            <a:r>
              <a:rPr lang="pt-BR" dirty="0"/>
              <a:t>=</a:t>
            </a:r>
            <a:r>
              <a:rPr lang="pt-BR" dirty="0" err="1"/>
              <a:t>float</a:t>
            </a:r>
            <a:r>
              <a:rPr lang="pt-BR" dirty="0"/>
              <a:t>(input('Digite o valor da hora de trabalho: '))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calcular_pagamento</a:t>
            </a:r>
            <a:r>
              <a:rPr lang="pt-BR" dirty="0"/>
              <a:t>(</a:t>
            </a:r>
            <a:r>
              <a:rPr lang="pt-BR" dirty="0" err="1"/>
              <a:t>qtd_horas</a:t>
            </a:r>
            <a:r>
              <a:rPr lang="pt-BR" dirty="0"/>
              <a:t>, </a:t>
            </a:r>
            <a:r>
              <a:rPr lang="pt-BR" dirty="0" err="1"/>
              <a:t>valor_hora</a:t>
            </a:r>
            <a:r>
              <a:rPr lang="pt-BR" dirty="0"/>
              <a:t>): </a:t>
            </a:r>
          </a:p>
          <a:p>
            <a:pPr marL="0" indent="0">
              <a:buNone/>
            </a:pPr>
            <a:r>
              <a:rPr lang="pt-BR" dirty="0"/>
              <a:t>        salario=</a:t>
            </a:r>
            <a:r>
              <a:rPr lang="pt-BR" dirty="0" err="1"/>
              <a:t>qtd_horas</a:t>
            </a:r>
            <a:r>
              <a:rPr lang="pt-BR" dirty="0"/>
              <a:t>*</a:t>
            </a:r>
            <a:r>
              <a:rPr lang="pt-BR" dirty="0" err="1"/>
              <a:t>valor_hora+salario_base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print('O valor de seus rendimentos é R$', salario)</a:t>
            </a:r>
          </a:p>
          <a:p>
            <a:pPr marL="0" indent="0">
              <a:buNone/>
            </a:pPr>
            <a:r>
              <a:rPr lang="pt-BR" dirty="0" err="1"/>
              <a:t>calcular_pagamento</a:t>
            </a:r>
            <a:r>
              <a:rPr lang="pt-BR" dirty="0"/>
              <a:t>(</a:t>
            </a:r>
            <a:r>
              <a:rPr lang="pt-BR" dirty="0" err="1"/>
              <a:t>qtd_horas,valor_hora</a:t>
            </a:r>
            <a:r>
              <a:rPr lang="pt-BR" dirty="0"/>
              <a:t>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700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C1F0B-BE68-E0DF-8466-DA9D57B3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047F84-A7EF-044B-B24E-36CCF40A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 script que calcule o salário final de um programador da seguinte maneira:</a:t>
            </a:r>
          </a:p>
          <a:p>
            <a:r>
              <a:rPr lang="pt-BR" dirty="0"/>
              <a:t>Defina o valor da hora-programação=50, salário-base=1000 e </a:t>
            </a:r>
            <a:r>
              <a:rPr lang="pt-BR" dirty="0" err="1"/>
              <a:t>valor_hora_extra</a:t>
            </a:r>
            <a:r>
              <a:rPr lang="pt-BR" dirty="0"/>
              <a:t>=25. Variável de input quantidade-horas-trabalhada.</a:t>
            </a:r>
          </a:p>
          <a:p>
            <a:r>
              <a:rPr lang="pt-BR" dirty="0"/>
              <a:t>Se a quantidade-</a:t>
            </a:r>
            <a:r>
              <a:rPr lang="pt-BR" dirty="0" err="1"/>
              <a:t>horas_trabalhadas</a:t>
            </a:r>
            <a:r>
              <a:rPr lang="pt-BR" dirty="0"/>
              <a:t> for igual a 40hs, então o </a:t>
            </a:r>
            <a:r>
              <a:rPr lang="pt-BR" dirty="0" err="1"/>
              <a:t>salário_total</a:t>
            </a:r>
            <a:r>
              <a:rPr lang="pt-BR" dirty="0"/>
              <a:t>=</a:t>
            </a:r>
            <a:r>
              <a:rPr lang="pt-BR" dirty="0" err="1"/>
              <a:t>salario_base+hora-programação</a:t>
            </a:r>
            <a:r>
              <a:rPr lang="pt-BR" dirty="0"/>
              <a:t> x quantidade-</a:t>
            </a:r>
            <a:r>
              <a:rPr lang="pt-BR" dirty="0" err="1"/>
              <a:t>horas_trabalhadas</a:t>
            </a:r>
            <a:endParaRPr lang="pt-BR" dirty="0"/>
          </a:p>
          <a:p>
            <a:r>
              <a:rPr lang="pt-BR" dirty="0"/>
              <a:t>Se a quantidade-</a:t>
            </a:r>
            <a:r>
              <a:rPr lang="pt-BR" dirty="0" err="1"/>
              <a:t>horas_trabalhadas</a:t>
            </a:r>
            <a:r>
              <a:rPr lang="pt-BR" dirty="0"/>
              <a:t> for maior 40hs então entra um adicional de horas-extra=25 por hora.</a:t>
            </a:r>
          </a:p>
        </p:txBody>
      </p:sp>
    </p:spTree>
    <p:extLst>
      <p:ext uri="{BB962C8B-B14F-4D97-AF65-F5344CB8AC3E}">
        <p14:creationId xmlns:p14="http://schemas.microsoft.com/office/powerpoint/2010/main" val="1548771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2811</Words>
  <Application>Microsoft Office PowerPoint</Application>
  <PresentationFormat>Widescreen</PresentationFormat>
  <Paragraphs>302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source-code-pro</vt:lpstr>
      <vt:lpstr>Tema do Office</vt:lpstr>
      <vt:lpstr>CURSO DEV FULL STACK (INTENSIVO)</vt:lpstr>
      <vt:lpstr>FUNÇÕES EM PYTHON:</vt:lpstr>
      <vt:lpstr>Apresentação do PowerPoint</vt:lpstr>
      <vt:lpstr>EXEMPLO:</vt:lpstr>
      <vt:lpstr>EXEMPLO 01: CÁLCULO DO IMC.</vt:lpstr>
      <vt:lpstr>Exemplo: Cálculo da média aritmética dos valores de uma lista:</vt:lpstr>
      <vt:lpstr>Funções de matemática:</vt:lpstr>
      <vt:lpstr>Exercício 01: Criar uma função que faz o cálculo do salário e retorna o valor a ser pago conforme o número de horas trabalhadas. </vt:lpstr>
      <vt:lpstr>EXERCÍCIO 02:</vt:lpstr>
      <vt:lpstr>Valores Padrão (ou Valores Default)</vt:lpstr>
      <vt:lpstr>Exemplo:</vt:lpstr>
      <vt:lpstr>EXERCÍCIO:</vt:lpstr>
      <vt:lpstr>Script:</vt:lpstr>
      <vt:lpstr>FUNÇÃO COM PARÂMETRO ARGS:</vt:lpstr>
      <vt:lpstr>FUNÇÃO COM PARÂMETRO ARGS:</vt:lpstr>
      <vt:lpstr>Outro exemplo:</vt:lpstr>
      <vt:lpstr>FUNÇÃO COM PARÂMETROS *kwargs</vt:lpstr>
      <vt:lpstr>FUNÇÃO COM PARÂMETRO KARGS:</vt:lpstr>
      <vt:lpstr>Outro exemplo:</vt:lpstr>
      <vt:lpstr>Exercícios de Revisão de Funções:</vt:lpstr>
      <vt:lpstr>Exercício 01:</vt:lpstr>
      <vt:lpstr>Exercício 02:</vt:lpstr>
      <vt:lpstr>Script:</vt:lpstr>
      <vt:lpstr>Exercício 03:</vt:lpstr>
      <vt:lpstr>Script:</vt:lpstr>
      <vt:lpstr>Exercício 04:</vt:lpstr>
      <vt:lpstr>Script:</vt:lpstr>
      <vt:lpstr>Exercício 05:</vt:lpstr>
      <vt:lpstr>Script:</vt:lpstr>
      <vt:lpstr>Variável local:</vt:lpstr>
      <vt:lpstr>Variável global.</vt:lpstr>
      <vt:lpstr>Variável global:</vt:lpstr>
      <vt:lpstr>Função Lambda:</vt:lpstr>
      <vt:lpstr>Usando o função lambda:</vt:lpstr>
      <vt:lpstr>Função Lambda</vt:lpstr>
      <vt:lpstr>Função lambda:</vt:lpstr>
      <vt:lpstr>Função lambda:</vt:lpstr>
      <vt:lpstr>Função map:</vt:lpstr>
      <vt:lpstr>Exemplo de uso da função map com lambda</vt:lpstr>
      <vt:lpstr>Exemplo de uso da função map</vt:lpstr>
      <vt:lpstr>Exemplo função com map e map com lambda:</vt:lpstr>
      <vt:lpstr>Função Filter:</vt:lpstr>
      <vt:lpstr>Uso da função filter:</vt:lpstr>
      <vt:lpstr>Função filter</vt:lpstr>
      <vt:lpstr>EXERCÍCIOS COM FUNÇÃO LAMBDA, MAP E FILTER:</vt:lpstr>
      <vt:lpstr>EXERCÍCIO 01</vt:lpstr>
      <vt:lpstr>EXERCÍCIO 02:</vt:lpstr>
      <vt:lpstr>Script:</vt:lpstr>
      <vt:lpstr>EXERCÍCIO 03:</vt:lpstr>
      <vt:lpstr>Script</vt:lpstr>
      <vt:lpstr>EXERCÍCIO 04:</vt:lpstr>
      <vt:lpstr>EXERCÍCIO 05:</vt:lpstr>
      <vt:lpstr>Script</vt:lpstr>
      <vt:lpstr>EXERCÍCIO 06:</vt:lpstr>
      <vt:lpstr>Script</vt:lpstr>
      <vt:lpstr>EXERCÍCIO 07:</vt:lpstr>
      <vt:lpstr>Script: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 (INTENSIVO)</dc:title>
  <dc:creator>Dourival Júnior</dc:creator>
  <cp:lastModifiedBy>Dourival Júnior</cp:lastModifiedBy>
  <cp:revision>32</cp:revision>
  <dcterms:created xsi:type="dcterms:W3CDTF">2022-12-14T12:23:22Z</dcterms:created>
  <dcterms:modified xsi:type="dcterms:W3CDTF">2022-12-21T14:02:42Z</dcterms:modified>
</cp:coreProperties>
</file>