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3" r:id="rId11"/>
    <p:sldId id="264" r:id="rId12"/>
    <p:sldId id="265" r:id="rId13"/>
    <p:sldId id="266" r:id="rId14"/>
    <p:sldId id="284" r:id="rId15"/>
    <p:sldId id="267" r:id="rId16"/>
    <p:sldId id="268" r:id="rId17"/>
    <p:sldId id="269" r:id="rId18"/>
    <p:sldId id="285" r:id="rId19"/>
    <p:sldId id="287" r:id="rId20"/>
    <p:sldId id="270" r:id="rId21"/>
    <p:sldId id="271" r:id="rId22"/>
    <p:sldId id="288" r:id="rId23"/>
    <p:sldId id="286" r:id="rId24"/>
    <p:sldId id="272" r:id="rId25"/>
    <p:sldId id="290" r:id="rId26"/>
    <p:sldId id="273" r:id="rId27"/>
    <p:sldId id="291" r:id="rId28"/>
    <p:sldId id="274" r:id="rId29"/>
    <p:sldId id="292" r:id="rId30"/>
    <p:sldId id="275" r:id="rId31"/>
    <p:sldId id="276" r:id="rId32"/>
    <p:sldId id="277" r:id="rId33"/>
    <p:sldId id="278" r:id="rId34"/>
    <p:sldId id="279" r:id="rId35"/>
    <p:sldId id="280" r:id="rId36"/>
    <p:sldId id="293" r:id="rId37"/>
    <p:sldId id="281" r:id="rId38"/>
    <p:sldId id="282" r:id="rId3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6059F3-1201-494B-9FCD-7CF161C28C2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A13BB4-ED01-4697-BF5F-1474C64C74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9E269D-4F4A-482F-A050-5AE444249A5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40F48-9ECA-4DC4-9533-EACDF42CD8B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57365D-7713-4E5C-A56C-FD12755939E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6B1B5F-9FCF-4012-9267-5A5C4168225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81DD7F-7AD2-4443-A277-54F8B039D2A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C47654-56A0-4D82-9176-8748CC751AF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4A051B-0177-43AF-84D0-629E8B60F02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C2B480-7F84-4B4F-ACB7-D67D8F5E3CB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AF0F5-BA0F-4B80-801D-6EB9C24355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C5DAC0-F6BA-417A-9DA3-E093BF79BE5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48395-FA20-4340-9782-04EDCDEBFCB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4CFBFF-53DB-455F-B979-015F3FFEC95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51C42F-ACF6-40A3-B5B9-464E5272D7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8DFD1-3ADD-496A-9744-6A4A34C2F3A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26B9B9-9E41-4AE2-9182-602BE11BE02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C0FC1D-C07C-443C-85E3-162B633F23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E22769-5667-4390-B5E8-38A7CF0BA12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0B2C-8C70-4869-A4C1-DD5B9EACCCB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54B6BF-6411-40FE-AB93-0964614388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4D9249-05B7-4D70-8AB9-E5F5CD4AE95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FC770-27E7-4CEA-AC56-DF56E54BB1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E649D2-07CE-443F-94D6-044C9243A8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30914-3DAF-48AF-8A32-FE2FCE03A7D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1A3E3-B795-44B3-8663-8E31D07FB62A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Ciência de Dados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Prof. Dourival Júnior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Exemplo de Pandas Data Frame: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magem 4"/>
          <p:cNvPicPr/>
          <p:nvPr/>
        </p:nvPicPr>
        <p:blipFill>
          <a:blip r:embed="rId2"/>
          <a:srcRect l="12932" t="38637" r="40322" b="13219"/>
          <a:stretch/>
        </p:blipFill>
        <p:spPr>
          <a:xfrm>
            <a:off x="2155320" y="1953720"/>
            <a:ext cx="7292880" cy="422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Outro Exemplo Criação de um </a:t>
            </a:r>
            <a:r>
              <a:rPr lang="pt-BR" sz="4400" b="0" strike="noStrike" spc="-1" dirty="0" err="1">
                <a:solidFill>
                  <a:srgbClr val="000000"/>
                </a:solidFill>
                <a:latin typeface="Calibri Light"/>
              </a:rPr>
              <a:t>DataFrame</a:t>
            </a: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 a partir de um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4"/>
          <p:cNvPicPr/>
          <p:nvPr/>
        </p:nvPicPr>
        <p:blipFill>
          <a:blip r:embed="rId2"/>
          <a:srcRect l="2283" t="40059" r="48907" b="20561"/>
          <a:stretch/>
        </p:blipFill>
        <p:spPr>
          <a:xfrm>
            <a:off x="1523880" y="1982880"/>
            <a:ext cx="8980200" cy="4072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Exercício Pandas Data Frame: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Construa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a partir de um dicionário contendo: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'Cars':['Honda', '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Toyota','Ford','Tesla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']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'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Type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':['A', ’B', 'E', 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'F']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689B-1D8A-44EC-4855-30DDCBE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02926-DE39-EF99-8EAE-FE7A8A1F736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514E96-F9C5-62A1-763D-3B631D5A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0" r="38846" b="60005"/>
          <a:stretch/>
        </p:blipFill>
        <p:spPr>
          <a:xfrm>
            <a:off x="689318" y="319436"/>
            <a:ext cx="11122898" cy="52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6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Comandos para se obter informações iniciais de um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Ler o cabeçalho do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df.head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Ver o número de linhas e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df.shape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Obter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as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informações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df.info()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Ver o nome das colunas: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Calibri"/>
              </a:rPr>
              <a:t>df.columns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Operações em linhas e colunas do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 uma coluna ou várias colunas de um 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Uma só: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 ou várias: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[‘col1’,’col2]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- Selecione a coluna Cars.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 uma Coluna: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’]=[valor1,valor2,valor3,...]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Insira a coluna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price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com os valores 120, 200, 90, 400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Depois dê um print no data frame.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 uma coluna com valores nulos: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'] = 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Continuação: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 uma coluna de outra maneira: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df.insert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', [‘obj1’,’obj2’,’obj3’,...])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df.insert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’, [valor1,valor2,valor3,...])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- Insira mais uma coluna no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chamada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power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com os valores 200, 250, 150,300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FA3E0-043E-2F92-E5A6-7C4167F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6BEF2-151C-2FD7-6136-DA18F4D6C75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Removendo uma coluna e criando um novo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df1=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Observação: 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inplace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muda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original.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O parâmetro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=1 é obrigatório e se refere a deletar uma coluna.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7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798E1-1A33-9098-344B-B7E61383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1987AF-77B6-F052-96D6-04A4A739BAD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df.insert</a:t>
            </a:r>
            <a:r>
              <a:rPr lang="pt-BR" dirty="0"/>
              <a:t>(4,'engine',['</a:t>
            </a:r>
            <a:r>
              <a:rPr lang="pt-BR" dirty="0" err="1"/>
              <a:t>hybrid</a:t>
            </a:r>
            <a:r>
              <a:rPr lang="pt-BR" dirty="0"/>
              <a:t>','</a:t>
            </a:r>
            <a:r>
              <a:rPr lang="pt-BR" dirty="0" err="1"/>
              <a:t>hybrid</a:t>
            </a:r>
            <a:r>
              <a:rPr lang="pt-BR" dirty="0"/>
              <a:t>','</a:t>
            </a:r>
            <a:r>
              <a:rPr lang="pt-BR" dirty="0" err="1"/>
              <a:t>gas</a:t>
            </a:r>
            <a:r>
              <a:rPr lang="pt-BR" dirty="0"/>
              <a:t>','</a:t>
            </a:r>
            <a:r>
              <a:rPr lang="pt-BR" dirty="0" err="1"/>
              <a:t>electric</a:t>
            </a:r>
            <a:r>
              <a:rPr lang="pt-BR" dirty="0"/>
              <a:t>'])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68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loc e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São filtros indexadores para se trabalhar com linhas e colunas do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 O método funciona desta maneira: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],[‘col1’,’col2’]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 O método funciona desta maneira: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],[‘n0_col1’,’n0_col2’]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Cronograma: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01: Pandas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02: Pandas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03: Matplotlib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04: Estatística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05: Machine Learning. Regressão Linear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06: Machine Learning. Regressão Logística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07: Aplicação.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08: Aplicação.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 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uma linha e uma coluna: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Imprima o preço do carro da marca Toyota.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uma linha e várias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- Imprima todos os dados do carro Ford.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AACF-CD17-E47B-D02F-087FE87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5DD4-4506-0513-B51C-BA07882A791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df.loc</a:t>
            </a:r>
            <a:r>
              <a:rPr lang="pt-BR" dirty="0"/>
              <a:t>[1,'price’])</a:t>
            </a:r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df.loc</a:t>
            </a:r>
            <a:r>
              <a:rPr lang="en-US" dirty="0"/>
              <a:t>[2, ['Cars', 'Type',  'price',  'power'] ])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D1A21-FC01-EC8E-1C89-0B81303C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t="78783" r="70462" b="11776"/>
          <a:stretch/>
        </p:blipFill>
        <p:spPr>
          <a:xfrm>
            <a:off x="284059" y="207360"/>
            <a:ext cx="11282709" cy="37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D166C-04B2-06FD-B35A-3A2A3C0831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Filtro </a:t>
            </a:r>
            <a:r>
              <a:rPr lang="pt-BR" dirty="0" err="1"/>
              <a:t>Loc</a:t>
            </a:r>
            <a:r>
              <a:rPr lang="pt-BR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3F092-21A0-16A1-D90D-E43CFCE5B19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várias linhas e uma coluna: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[1a_linha:última_linha,’nome_coluna’]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Selecione o preço dos carros da 1ª e 2ª linhas.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várias linhas e várias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- Selecione o preço e a potência dos carros da 1ª e 2ª linhas.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36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Localizar um dado no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Imprima o preço do carro Toyota.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Selecionando linhas e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[1ª_linha: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,1ª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coluna: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última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  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Observação: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é exclusivo na última linha e coluna.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AACF-CD17-E47B-D02F-087FE87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5DD4-4506-0513-B51C-BA07882A791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df.loc</a:t>
            </a:r>
            <a:r>
              <a:rPr lang="pt-BR" dirty="0"/>
              <a:t>[1,'price’])</a:t>
            </a:r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df.loc</a:t>
            </a:r>
            <a:r>
              <a:rPr lang="en-US" dirty="0"/>
              <a:t>[2, ['Cars', 'Type',  'price',  'power'] ])</a:t>
            </a:r>
          </a:p>
          <a:p>
            <a:pPr marL="0" indent="0">
              <a:buNone/>
            </a:pPr>
            <a:endParaRPr lang="pt-BR" dirty="0"/>
          </a:p>
          <a:p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print(</a:t>
            </a:r>
            <a:r>
              <a:rPr lang="pt-BR" dirty="0" err="1"/>
              <a:t>df.iloc</a:t>
            </a:r>
            <a:r>
              <a:rPr lang="pt-BR" dirty="0"/>
              <a:t>[1,2])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D1A21-FC01-EC8E-1C89-0B81303C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t="78783" r="70462" b="11776"/>
          <a:stretch/>
        </p:blipFill>
        <p:spPr>
          <a:xfrm>
            <a:off x="284059" y="207360"/>
            <a:ext cx="11282709" cy="37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Alterar um valor de uma dado do DataFrame:</a:t>
            </a:r>
            <a:br>
              <a:rPr sz="4400"/>
            </a:b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Se o novo dado for um valor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integer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ou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Altere o preço do carro Ford para 100.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Se o novo dado for uma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 (ou objeto)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41D2-1839-7F07-4328-0AFF7638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C897C-8F73-EA7F-AC30-D67C03D0626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df.iloc[2,2]=100  </a:t>
            </a:r>
          </a:p>
          <a:p>
            <a:r>
              <a:rPr lang="fr-FR" dirty="0"/>
              <a:t>print(df)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CCE13B-90DC-5C8D-B985-7A61BCB9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80668" r="65500" b="8931"/>
          <a:stretch/>
        </p:blipFill>
        <p:spPr>
          <a:xfrm>
            <a:off x="450166" y="291123"/>
            <a:ext cx="11268222" cy="3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Ordenar valores em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Ordenando em ordem crescente: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df.sort_values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(‘nome_coluna',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ascending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Ordenando em ordem decrescente: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df.sort_values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(‘nome_coluna’,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ascending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=False)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Faça o ranking do preço dos veículos por ordem crescente.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E0CB-96B3-9ADE-D6B4-AB56EF6A80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Inserir uma linha: Maneira rápida. </a:t>
            </a:r>
            <a:r>
              <a:rPr lang="pt-BR" dirty="0" err="1"/>
              <a:t>loc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6FE83-C7DC-ED49-EC00-C4487364037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Insira a linha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[4]=['</a:t>
            </a:r>
            <a:r>
              <a:rPr lang="pt-BR" dirty="0" err="1"/>
              <a:t>Kia','A</a:t>
            </a:r>
            <a:r>
              <a:rPr lang="pt-BR" dirty="0"/>
              <a:t>', 120,  230]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5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Excluir uma linha: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df_new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df_old.drop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(n0 linha,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= 0)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Deletando a linha 4 que foi criada anteriormente.</a:t>
            </a:r>
          </a:p>
          <a:p>
            <a:r>
              <a:rPr lang="pt-BR" dirty="0"/>
              <a:t>Criou</a:t>
            </a:r>
            <a:br>
              <a:rPr lang="pt-BR" dirty="0"/>
            </a:br>
            <a:r>
              <a:rPr lang="pt-BR" dirty="0" err="1"/>
              <a:t>df.loc</a:t>
            </a:r>
            <a:r>
              <a:rPr lang="pt-BR" dirty="0"/>
              <a:t>[4]=['</a:t>
            </a:r>
            <a:r>
              <a:rPr lang="pt-BR" dirty="0" err="1"/>
              <a:t>Kia','A</a:t>
            </a:r>
            <a:r>
              <a:rPr lang="pt-BR" dirty="0"/>
              <a:t>', 120,  230]</a:t>
            </a:r>
          </a:p>
          <a:p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r>
              <a:rPr lang="pt-BR" dirty="0"/>
              <a:t>Deletou</a:t>
            </a:r>
            <a:br>
              <a:rPr lang="pt-BR" dirty="0"/>
            </a:b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df.drop</a:t>
            </a:r>
            <a:r>
              <a:rPr lang="pt-BR" dirty="0"/>
              <a:t>(4, </a:t>
            </a:r>
            <a:r>
              <a:rPr lang="pt-BR" dirty="0" err="1"/>
              <a:t>axis</a:t>
            </a:r>
            <a:r>
              <a:rPr lang="pt-BR" dirty="0"/>
              <a:t> = 0)</a:t>
            </a:r>
          </a:p>
          <a:p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Principal biblioteca do python.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Biblioteca de manipulação de dados.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Trabalha com Séries e DataFrames.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Diversos filtros.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Diversas funções.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Adicionar linhas: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)]=[‘obj1’,valor1,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loc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 linha]=[‘obj1’,valor1,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append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lista={‘col1’:’obj1’,’col2’:’obj2’,’col3’:valor, ’col4’:valor...}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df.append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(lista,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ignore_index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Renomear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Criando um novo dataFrame: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df_new=df_old.rename( columns={‘old_col1': ’New_col1’,’old_col2’: ’New_col2’} 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Renomeando colunas de um DataFrame: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Renomeando colunas de um DataFrame: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df.columns = [‘new_col1', ’new_col2’,...]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Mudar o tipo de dado com o método astype: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Inteiro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para float: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"]=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astype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("float")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df2= df1[ (df1[‘col'] &gt; valor)]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df2= df1[ (df1[‘col’] == valor)]  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cuidado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! São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dois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sinais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==)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Selecione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carros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preço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100.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[‘col'] &gt;= valor1) &amp;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&lt;valor2) ] (e)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 valor1)|(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&gt;valor2) ]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Selecione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carros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preço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100 e que o motor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potência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menor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250.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04D5-5E6E-D1F4-2420-019AFFEA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90A57-8F5C-705F-7711-FDD4364C541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D2163-A8AD-0E11-B8DD-066490D9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5" t="52924" r="56846" b="31273"/>
          <a:stretch/>
        </p:blipFill>
        <p:spPr>
          <a:xfrm>
            <a:off x="464233" y="229680"/>
            <a:ext cx="11202947" cy="33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6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Resumo de Dados: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Soma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[‘col1’].sum()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Menor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[‘col1’].min()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Maior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max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Média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 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mean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					FIM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Importando a biblioteca 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magem 6"/>
          <p:cNvPicPr/>
          <p:nvPr/>
        </p:nvPicPr>
        <p:blipFill>
          <a:blip r:embed="rId2"/>
          <a:srcRect l="11740" t="30906" r="64122" b="60768"/>
          <a:stretch/>
        </p:blipFill>
        <p:spPr>
          <a:xfrm>
            <a:off x="811800" y="2014200"/>
            <a:ext cx="8825760" cy="1709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Pandas Series lista: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292929"/>
                </a:solidFill>
                <a:latin typeface="source-serif-pro"/>
              </a:rPr>
              <a:t>Pandas Series</a:t>
            </a:r>
            <a:r>
              <a:rPr lang="pt-BR" sz="2800" b="0" strike="noStrike" spc="-1">
                <a:solidFill>
                  <a:srgbClr val="292929"/>
                </a:solidFill>
                <a:latin typeface="source-serif-pro"/>
              </a:rPr>
              <a:t> em pandas nada mais é que um array de 1 dimensão, ou seja, um pandas Series é uma única coluna de uma tabela.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rcRect l="17498" t="40182" r="43907" b="33898"/>
          <a:stretch/>
        </p:blipFill>
        <p:spPr>
          <a:xfrm>
            <a:off x="1669680" y="2994840"/>
            <a:ext cx="7884720" cy="29761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Pandas Series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construir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‘Pandas-Series’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partir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de um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dicionário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com index.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= {'a': 1, 'b': 2, 'c': 3}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pd_ser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pd.Series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(data=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 index=['a', 'b', 'c'])</a:t>
            </a:r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D3C489CF-4142-8210-0194-8EEB4B32F8C1}"/>
              </a:ext>
            </a:extLst>
          </p:cNvPr>
          <p:cNvPicPr/>
          <p:nvPr/>
        </p:nvPicPr>
        <p:blipFill rotWithShape="1">
          <a:blip r:embed="rId2"/>
          <a:srcRect l="6722" t="58099" r="64233" b="23656"/>
          <a:stretch/>
        </p:blipFill>
        <p:spPr>
          <a:xfrm>
            <a:off x="3823768" y="4001040"/>
            <a:ext cx="4543864" cy="1984348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Exercício. Pandas Series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dic = {1: 'Laptop', 2: 'Smartfone', 3: 'Smart tv'}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pd_ser = pd.Series(data=dic, index=[1,2,3])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print(pd_ser)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2C737-C5EF-531E-11A6-D03D8C6B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D5E5F-4BC6-1554-0ACD-DE3A4BD4FC7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4DD15F-F846-A480-0762-221F7EC25F13}"/>
              </a:ext>
            </a:extLst>
          </p:cNvPr>
          <p:cNvPicPr/>
          <p:nvPr/>
        </p:nvPicPr>
        <p:blipFill>
          <a:blip r:embed="rId2"/>
          <a:srcRect l="2936" t="53907" r="65428" b="24813"/>
          <a:stretch/>
        </p:blipFill>
        <p:spPr>
          <a:xfrm>
            <a:off x="297359" y="151226"/>
            <a:ext cx="11533569" cy="5081955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0031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DataFrame (df):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de dados de 2 dimensões — colunas e linhas.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similar a uma tabela.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4"/>
          <p:cNvPicPr/>
          <p:nvPr/>
        </p:nvPicPr>
        <p:blipFill>
          <a:blip r:embed="rId2"/>
          <a:srcRect l="15107" t="23169" r="43692" b="26363"/>
          <a:stretch/>
        </p:blipFill>
        <p:spPr>
          <a:xfrm>
            <a:off x="6095880" y="2428920"/>
            <a:ext cx="5022360" cy="345852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3905F0-543D-B504-EBA8-8066E6CA65BF}"/>
              </a:ext>
            </a:extLst>
          </p:cNvPr>
          <p:cNvSpPr txBox="1"/>
          <p:nvPr/>
        </p:nvSpPr>
        <p:spPr>
          <a:xfrm>
            <a:off x="9158067" y="4470009"/>
            <a:ext cx="6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1532</Words>
  <Application>Microsoft Office PowerPoint</Application>
  <PresentationFormat>Widescreen</PresentationFormat>
  <Paragraphs>208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Menlo</vt:lpstr>
      <vt:lpstr>source-serif-pro</vt:lpstr>
      <vt:lpstr>Symbol</vt:lpstr>
      <vt:lpstr>Times New Roman</vt:lpstr>
      <vt:lpstr>Wingdings</vt:lpstr>
      <vt:lpstr>Office Theme</vt:lpstr>
      <vt:lpstr>Office Theme</vt:lpstr>
      <vt:lpstr>Ciência de Dados</vt:lpstr>
      <vt:lpstr>Cronograma:</vt:lpstr>
      <vt:lpstr>Pandas:</vt:lpstr>
      <vt:lpstr>Importando a biblioteca pandas:</vt:lpstr>
      <vt:lpstr>Pandas Series lista:</vt:lpstr>
      <vt:lpstr>Pandas Series dicionário:</vt:lpstr>
      <vt:lpstr>Exercício. Pandas Series dicionário:</vt:lpstr>
      <vt:lpstr>Apresentação do PowerPoint</vt:lpstr>
      <vt:lpstr>DataFrame (df):</vt:lpstr>
      <vt:lpstr>Exemplo de Pandas Data Frame:</vt:lpstr>
      <vt:lpstr>Outro Exemplo Criação de um DataFrame a partir de um Dicionário:</vt:lpstr>
      <vt:lpstr>Exercício Pandas Data Frame:</vt:lpstr>
      <vt:lpstr>Apresentação do PowerPoint</vt:lpstr>
      <vt:lpstr>Comandos para se obter informações iniciais de um DataFrame:</vt:lpstr>
      <vt:lpstr>Operações em linhas e colunas do DataFrame:</vt:lpstr>
      <vt:lpstr>Continuação:</vt:lpstr>
      <vt:lpstr>DROP</vt:lpstr>
      <vt:lpstr>Exemplo:</vt:lpstr>
      <vt:lpstr>Filtros loc e iloc:</vt:lpstr>
      <vt:lpstr>Filtro loc:</vt:lpstr>
      <vt:lpstr>Apresentação do PowerPoint</vt:lpstr>
      <vt:lpstr>Filtro Loc:</vt:lpstr>
      <vt:lpstr>Filtros iloc:</vt:lpstr>
      <vt:lpstr>Apresentação do PowerPoint</vt:lpstr>
      <vt:lpstr>Alterar um valor de uma dado do DataFrame: </vt:lpstr>
      <vt:lpstr>Apresentação do PowerPoint</vt:lpstr>
      <vt:lpstr>Ordenar valores em uma Coluna:</vt:lpstr>
      <vt:lpstr>Inserir uma linha: Maneira rápida. loc</vt:lpstr>
      <vt:lpstr>Excluir uma linha:</vt:lpstr>
      <vt:lpstr>Adicionar linhas:</vt:lpstr>
      <vt:lpstr>Renomear uma coluna:</vt:lpstr>
      <vt:lpstr>Mudar o tipo de dado com o método astype:</vt:lpstr>
      <vt:lpstr>Selecionado valores com operadores lógicos:</vt:lpstr>
      <vt:lpstr>Selecionado valores com operadores lógicos:</vt:lpstr>
      <vt:lpstr>Apresentação do PowerPoint</vt:lpstr>
      <vt:lpstr>Resumo de Dados:</vt:lpstr>
      <vt:lpstr>    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</dc:title>
  <dc:subject/>
  <dc:creator>Dourival Júnior</dc:creator>
  <dc:description/>
  <cp:lastModifiedBy>Dourival Júnior</cp:lastModifiedBy>
  <cp:revision>82</cp:revision>
  <dcterms:created xsi:type="dcterms:W3CDTF">2022-11-04T20:54:08Z</dcterms:created>
  <dcterms:modified xsi:type="dcterms:W3CDTF">2023-01-25T14:59:34Z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