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6" r:id="rId4"/>
    <p:sldId id="297" r:id="rId5"/>
    <p:sldId id="302" r:id="rId6"/>
    <p:sldId id="303" r:id="rId7"/>
    <p:sldId id="298" r:id="rId8"/>
    <p:sldId id="299" r:id="rId9"/>
    <p:sldId id="304" r:id="rId10"/>
    <p:sldId id="300" r:id="rId11"/>
    <p:sldId id="274" r:id="rId12"/>
    <p:sldId id="275" r:id="rId13"/>
    <p:sldId id="276" r:id="rId14"/>
    <p:sldId id="281" r:id="rId15"/>
    <p:sldId id="277" r:id="rId16"/>
    <p:sldId id="278" r:id="rId17"/>
    <p:sldId id="266" r:id="rId18"/>
    <p:sldId id="279" r:id="rId19"/>
    <p:sldId id="257" r:id="rId20"/>
    <p:sldId id="280" r:id="rId21"/>
    <p:sldId id="267" r:id="rId22"/>
    <p:sldId id="258" r:id="rId23"/>
    <p:sldId id="259" r:id="rId24"/>
    <p:sldId id="284" r:id="rId25"/>
    <p:sldId id="301" r:id="rId26"/>
    <p:sldId id="289" r:id="rId27"/>
    <p:sldId id="290" r:id="rId28"/>
    <p:sldId id="271" r:id="rId29"/>
    <p:sldId id="285" r:id="rId30"/>
    <p:sldId id="305" r:id="rId31"/>
    <p:sldId id="272" r:id="rId32"/>
    <p:sldId id="286" r:id="rId33"/>
    <p:sldId id="287" r:id="rId34"/>
    <p:sldId id="282" r:id="rId35"/>
    <p:sldId id="260" r:id="rId36"/>
    <p:sldId id="268" r:id="rId37"/>
    <p:sldId id="269" r:id="rId38"/>
    <p:sldId id="288" r:id="rId39"/>
    <p:sldId id="283" r:id="rId40"/>
    <p:sldId id="261" r:id="rId41"/>
    <p:sldId id="262" r:id="rId42"/>
    <p:sldId id="306" r:id="rId43"/>
    <p:sldId id="307" r:id="rId44"/>
    <p:sldId id="265" r:id="rId45"/>
    <p:sldId id="292" r:id="rId46"/>
    <p:sldId id="293" r:id="rId47"/>
    <p:sldId id="308" r:id="rId48"/>
    <p:sldId id="313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8B5E023-7C17-4978-9212-CDDD4C242119}">
          <p14:sldIdLst>
            <p14:sldId id="256"/>
            <p14:sldId id="294"/>
            <p14:sldId id="296"/>
            <p14:sldId id="297"/>
            <p14:sldId id="302"/>
            <p14:sldId id="303"/>
            <p14:sldId id="298"/>
            <p14:sldId id="299"/>
            <p14:sldId id="304"/>
            <p14:sldId id="300"/>
            <p14:sldId id="274"/>
            <p14:sldId id="275"/>
            <p14:sldId id="276"/>
            <p14:sldId id="281"/>
            <p14:sldId id="277"/>
            <p14:sldId id="278"/>
            <p14:sldId id="266"/>
            <p14:sldId id="279"/>
            <p14:sldId id="257"/>
            <p14:sldId id="280"/>
            <p14:sldId id="267"/>
            <p14:sldId id="258"/>
            <p14:sldId id="259"/>
            <p14:sldId id="284"/>
            <p14:sldId id="301"/>
            <p14:sldId id="289"/>
            <p14:sldId id="290"/>
            <p14:sldId id="271"/>
            <p14:sldId id="285"/>
            <p14:sldId id="305"/>
            <p14:sldId id="272"/>
            <p14:sldId id="286"/>
            <p14:sldId id="287"/>
            <p14:sldId id="282"/>
            <p14:sldId id="260"/>
            <p14:sldId id="268"/>
            <p14:sldId id="269"/>
            <p14:sldId id="288"/>
            <p14:sldId id="283"/>
            <p14:sldId id="261"/>
            <p14:sldId id="262"/>
            <p14:sldId id="306"/>
            <p14:sldId id="307"/>
            <p14:sldId id="265"/>
            <p14:sldId id="292"/>
            <p14:sldId id="293"/>
            <p14:sldId id="308"/>
            <p14:sldId id="313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20837-2CB6-551B-694E-CFE43A431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8BA31-7840-4063-A34C-86FE548C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E424F3-62DE-4554-3486-D65437BA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BB1AB-6FC5-AD8E-F231-17EED913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B45C4-4416-5679-6EAB-43A358B4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1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2A5A-54DA-23F1-EBC2-C62A15FB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35AD9E-2C30-C49F-D7FF-22603F99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3C8CF-9C46-6F86-56B1-2061B4C6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8FED8-929E-9510-728D-342DE6B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76074-9954-5901-7242-8E33D176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9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8D5D6D-813A-C5AC-E075-937BAD7A1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81177-C612-9574-9BED-36E97539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76D0-51FB-2736-015E-E7957C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D7910-BF64-3F20-99C5-FF05BE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15CF4-9AEB-954D-243E-4824A7F2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7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DF405-32BB-E995-5159-FC5E227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7B420-3461-BF3F-C65E-A65B84EC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690A4-3572-2855-8657-2619453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7D1FC4-240D-2CAF-61A2-E91F6155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576DE-826D-76A3-41A2-6D44958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2A474-13A5-169A-055C-B0ABE907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426CE5-57C9-180F-6675-4E299369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8D281-70A3-2B63-BE0D-99FAC19F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F2F3C-FF04-AE51-147D-B6F0F5D2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36B86-51D2-F2C3-49F9-BB0ACD0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65A19-385D-2E47-674A-DBB50A7C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8BFBD-64BB-0C5C-71B5-12D19825B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74D44-54B9-FEA8-ED96-FD91653D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C4CD20-97B9-78D1-AD29-BC3E3C40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C28FE-1992-C0FB-A5FC-0A49C4E1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419E59-0212-82F3-224B-B9BA00C1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1A22-7C19-FEFA-AB23-1DF0863E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D7AF9-E901-9B1C-A927-D88EB6C5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953839-CA76-BE25-4CC2-523D1AD5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4F173E-4A84-25DD-BF81-F7294C87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B9F439-A069-C1D7-53FB-ABA3D1807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C024F2-B893-D348-3645-4144ADAA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23FC68-6452-08B4-0DE1-C6D9BDAA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EB9D5-727C-5066-A0AD-7A12F005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7382-8BB9-CAC8-1D09-25EF131D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7FBD14-710E-486F-99C1-F586B5BD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856674-31A0-2B96-7285-6AAF0D91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009185-4656-5EBA-EC0A-9525553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CCB41A-4AFB-9B89-6804-D8BAE207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9842F6-ACC1-528E-C06F-D6025759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D0EE29-843E-03BA-EAA0-C9D11E60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8CDBD-F363-76C2-2687-DBA35A2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FD760-48A8-314C-D7D0-215D5645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8EBEC2-74FB-4173-1316-5CEC17C0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7F230A-829B-75A0-D405-1F639B6D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6246D-80F1-45F1-52C6-FC797A3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2C8C31-F6ED-E588-A497-96F3FF80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26A6-F31A-F83D-BCD6-F9E8F869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4F09B-6A3A-346E-C6C0-8C1D2824E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C5EB8A-61F5-C4E7-CD12-6D53A222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D379F4-1056-1505-1EE1-36629B99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AEAE26-20A8-96D2-284C-82141E44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563B3A-7CDE-2C09-CCE7-E548C9D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4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AE3D0D-9817-C70B-8198-A4CDC377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5B06F-59EF-3B98-6F4C-A405AC8B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F50FB-D0B2-978E-ED7E-DEF22B9B4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2B4F-40B5-44A7-9EC0-EB4A0472018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88D4A-52B4-B84D-4FB2-16633AC11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EC31A-27CF-888C-677A-C171549F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2CBB-2317-4C32-838B-199C1DFC2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3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5C5F5-455D-B0CA-084C-5D5790F16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76A61-5F9B-452C-52D1-0C4B2324D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classes em Python</a:t>
            </a:r>
          </a:p>
        </p:txBody>
      </p:sp>
    </p:spTree>
    <p:extLst>
      <p:ext uri="{BB962C8B-B14F-4D97-AF65-F5344CB8AC3E}">
        <p14:creationId xmlns:p14="http://schemas.microsoft.com/office/powerpoint/2010/main" val="7260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66C9-1D79-C224-7E57-9837DE64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 parâmetro self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8F2B1D-09E8-8B80-E86D-81BE259F7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973" y="1690688"/>
            <a:ext cx="850553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parâmetro é uma referência a instância atual da classe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 é usado para acessar variáveis que pertencem à classe. </a:t>
            </a:r>
          </a:p>
        </p:txBody>
      </p:sp>
    </p:spTree>
    <p:extLst>
      <p:ext uri="{BB962C8B-B14F-4D97-AF65-F5344CB8AC3E}">
        <p14:creationId xmlns:p14="http://schemas.microsoft.com/office/powerpoint/2010/main" val="1219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A5732-B84B-23F8-D152-6F497A7E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de outra maneira o que é uma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8EA63-C99A-D64B-B3DD-2C02364B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Vamos pensar num controle remoto de uma </a:t>
            </a:r>
            <a:r>
              <a:rPr lang="pt-BR" dirty="0" err="1"/>
              <a:t>smartTV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Vamos criar uma classe </a:t>
            </a:r>
            <a:r>
              <a:rPr lang="pt-BR" dirty="0" err="1"/>
              <a:t>chamda</a:t>
            </a:r>
            <a:r>
              <a:rPr lang="pt-BR" dirty="0"/>
              <a:t> </a:t>
            </a:r>
            <a:r>
              <a:rPr lang="pt-BR" dirty="0" err="1"/>
              <a:t>controle_remoto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características:</a:t>
            </a:r>
          </a:p>
          <a:p>
            <a:pPr marL="0" indent="0">
              <a:buNone/>
            </a:pPr>
            <a:r>
              <a:rPr lang="pt-BR" dirty="0"/>
              <a:t>	- cor do controle</a:t>
            </a:r>
          </a:p>
          <a:p>
            <a:pPr marL="0" indent="0">
              <a:buNone/>
            </a:pPr>
            <a:r>
              <a:rPr lang="pt-BR" dirty="0"/>
              <a:t>	- dimensões do controle</a:t>
            </a:r>
          </a:p>
          <a:p>
            <a:pPr marL="0" indent="0">
              <a:buNone/>
            </a:pPr>
            <a:r>
              <a:rPr lang="pt-BR" dirty="0"/>
              <a:t>	- quantidade de botões</a:t>
            </a:r>
          </a:p>
          <a:p>
            <a:pPr marL="0" indent="0">
              <a:buNone/>
            </a:pPr>
            <a:r>
              <a:rPr lang="pt-BR" dirty="0"/>
              <a:t>     métodos do controle remoto:</a:t>
            </a:r>
          </a:p>
          <a:p>
            <a:pPr marL="0" indent="0">
              <a:buNone/>
            </a:pPr>
            <a:r>
              <a:rPr lang="pt-BR" dirty="0"/>
              <a:t>	- ligar/desligar a </a:t>
            </a:r>
            <a:r>
              <a:rPr lang="pt-BR" dirty="0" err="1"/>
              <a:t>smartTV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- mudar o canal</a:t>
            </a:r>
          </a:p>
          <a:p>
            <a:pPr marL="0" indent="0">
              <a:buNone/>
            </a:pPr>
            <a:r>
              <a:rPr lang="pt-BR" dirty="0"/>
              <a:t>	- aumentar/diminuir o volume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33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011A-8C9B-0FA3-6941-E7D06967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passar isso para 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C516B-72F6-884E-7052-67BA696C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def</a:t>
            </a:r>
            <a:r>
              <a:rPr lang="pt-BR" dirty="0"/>
              <a:t> função(cor, dimensões, </a:t>
            </a:r>
            <a:r>
              <a:rPr lang="pt-BR" dirty="0" err="1"/>
              <a:t>quantidade_de_botões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cor=‘preto’</a:t>
            </a:r>
          </a:p>
          <a:p>
            <a:pPr marL="0" indent="0">
              <a:buNone/>
            </a:pPr>
            <a:r>
              <a:rPr lang="pt-BR" dirty="0"/>
              <a:t>	dimensões=’20x10’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quantidade_de_botões</a:t>
            </a:r>
            <a:r>
              <a:rPr lang="pt-BR" dirty="0"/>
              <a:t>=25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8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74C3B-8C1D-260A-7808-D82C61E2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outro controle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F0E84-65F3-18DE-D4C6-0D580FE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def</a:t>
            </a:r>
            <a:r>
              <a:rPr lang="pt-BR" dirty="0"/>
              <a:t> função(cor, dimensões, </a:t>
            </a:r>
            <a:r>
              <a:rPr lang="pt-BR" dirty="0" err="1"/>
              <a:t>quantidade_de_botões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cor=‘cinza’</a:t>
            </a:r>
          </a:p>
          <a:p>
            <a:pPr marL="0" indent="0">
              <a:buNone/>
            </a:pPr>
            <a:r>
              <a:rPr lang="pt-BR" dirty="0"/>
              <a:t>	dimensões=’25x5’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quantidade_de_botões</a:t>
            </a:r>
            <a:r>
              <a:rPr lang="pt-BR" dirty="0"/>
              <a:t>=20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4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0934-9555-87F4-34DA-BAF7D428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70420-A797-C19D-FA0F-B280FA6C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8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EFBB-8BA5-CD7F-DDA8-23C7B91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73E93-6B54-7865-E7DF-307D8C33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Controle_Remoto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</a:t>
            </a:r>
            <a:r>
              <a:rPr lang="pt-BR" b="1" dirty="0" err="1"/>
              <a:t>self</a:t>
            </a:r>
            <a:r>
              <a:rPr lang="pt-BR" dirty="0" err="1"/>
              <a:t>,cor,dimensões,quantidade_de_botões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self.cor</a:t>
            </a:r>
            <a:r>
              <a:rPr lang="pt-BR" dirty="0"/>
              <a:t>=cor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self.dimensões</a:t>
            </a:r>
            <a:r>
              <a:rPr lang="pt-BR" dirty="0"/>
              <a:t>=dimensões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self.quantidade_de_botões</a:t>
            </a:r>
            <a:r>
              <a:rPr lang="pt-BR" dirty="0"/>
              <a:t>= </a:t>
            </a:r>
            <a:r>
              <a:rPr lang="pt-BR" dirty="0" err="1"/>
              <a:t>quantidade_de_botões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O </a:t>
            </a:r>
            <a:r>
              <a:rPr lang="pt-BR" b="1" dirty="0"/>
              <a:t>self</a:t>
            </a:r>
            <a:r>
              <a:rPr lang="pt-BR" dirty="0"/>
              <a:t> faz referência a classe que foi criada, então como ele está dentro da classe </a:t>
            </a:r>
            <a:r>
              <a:rPr lang="pt-BR" dirty="0" err="1"/>
              <a:t>ControleRemoto</a:t>
            </a:r>
            <a:r>
              <a:rPr lang="pt-BR" dirty="0"/>
              <a:t> ele faz referência ao próprio controle remoto.</a:t>
            </a:r>
          </a:p>
        </p:txBody>
      </p:sp>
    </p:spTree>
    <p:extLst>
      <p:ext uri="{BB962C8B-B14F-4D97-AF65-F5344CB8AC3E}">
        <p14:creationId xmlns:p14="http://schemas.microsoft.com/office/powerpoint/2010/main" val="329693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9089-CEC5-AB7D-E12F-5642B54E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7916B-DBDD-BCA0-E380-4B159B3C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con_rem_1=</a:t>
            </a:r>
            <a:r>
              <a:rPr lang="pt-BR" dirty="0" err="1"/>
              <a:t>Controle_Remoto</a:t>
            </a:r>
            <a:r>
              <a:rPr lang="pt-BR" dirty="0"/>
              <a:t>(‘preto’,’20x15’,50)</a:t>
            </a:r>
          </a:p>
          <a:p>
            <a:pPr marL="0" indent="0">
              <a:buNone/>
            </a:pPr>
            <a:r>
              <a:rPr lang="pt-BR" dirty="0"/>
              <a:t>con_rem_2=</a:t>
            </a:r>
            <a:r>
              <a:rPr lang="pt-BR" dirty="0" err="1"/>
              <a:t>Controle_Remoto</a:t>
            </a:r>
            <a:r>
              <a:rPr lang="pt-BR" dirty="0"/>
              <a:t>(‘cinza’,’10x5’,20)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84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5AD68-3F2E-7A6E-CE60-EBE6CCA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C98A6-63C8-CDFE-8144-396DD0C7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 classe associa atributos e operações (métodos) numa só estrutura. </a:t>
            </a:r>
          </a:p>
          <a:p>
            <a:pPr marL="0" indent="0">
              <a:buNone/>
            </a:pPr>
            <a:r>
              <a:rPr lang="pt-BR" dirty="0"/>
              <a:t>Um objeto é uma instância de uma classe. </a:t>
            </a:r>
          </a:p>
        </p:txBody>
      </p:sp>
    </p:spTree>
    <p:extLst>
      <p:ext uri="{BB962C8B-B14F-4D97-AF65-F5344CB8AC3E}">
        <p14:creationId xmlns:p14="http://schemas.microsoft.com/office/powerpoint/2010/main" val="381375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254E-DB5F-74A0-41B8-E0938F4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33332"/>
                </a:solidFill>
                <a:latin typeface="Arial" panose="020B0604020202020204" pitchFamily="34" charset="0"/>
              </a:rPr>
              <a:t>Exemplificando: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9CBD5-8036-EBAF-88F9-80AA5F02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Pessoa é a uma classe que o representa de forma genérica uma estrutura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Maria é um objeto e uma instância da classe chamada Pessoa.</a:t>
            </a:r>
          </a:p>
          <a:p>
            <a:pPr marL="0" indent="0">
              <a:buNone/>
            </a:pPr>
            <a:r>
              <a:rPr lang="pt-BR" dirty="0"/>
              <a:t>Se você criar um outro objeto chamado Fabio, esse objeto também será uma instância da classe Pessoa.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0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B77A-A008-EF45-23B0-F5622DF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Classe em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DF709-A6C5-1683-C8F1-06E3451C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Para definir o nome da classe usamos a palavra reservada </a:t>
            </a:r>
            <a:r>
              <a:rPr lang="pt-BR" dirty="0" err="1"/>
              <a:t>class</a:t>
            </a:r>
            <a:r>
              <a:rPr lang="pt-BR" dirty="0"/>
              <a:t>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/>
              <a:t>2. Para definir o construtor da classe usa-se um método reservado chamado __</a:t>
            </a:r>
            <a:r>
              <a:rPr lang="pt-BR" dirty="0" err="1"/>
              <a:t>init</a:t>
            </a:r>
            <a:r>
              <a:rPr lang="pt-BR" dirty="0"/>
              <a:t>__.</a:t>
            </a:r>
          </a:p>
          <a:p>
            <a:pPr marL="0" indent="0">
              <a:buNone/>
            </a:pPr>
            <a:r>
              <a:rPr lang="pt-BR" dirty="0"/>
              <a:t>3. Para instanciar um objeto chamamos esse com:</a:t>
            </a:r>
          </a:p>
          <a:p>
            <a:pPr marL="0" indent="0">
              <a:buNone/>
            </a:pPr>
            <a:r>
              <a:rPr lang="pt-BR" dirty="0" err="1"/>
              <a:t>obj</a:t>
            </a:r>
            <a:r>
              <a:rPr lang="pt-BR" dirty="0"/>
              <a:t>=</a:t>
            </a:r>
            <a:r>
              <a:rPr lang="pt-BR" dirty="0" err="1"/>
              <a:t>nome_da_classe</a:t>
            </a:r>
            <a:r>
              <a:rPr lang="pt-BR" dirty="0"/>
              <a:t>(parâmetros)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577A0-7B91-6631-E357-7FE16886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em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4A4BB3-026F-4958-7EC5-77340EA58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03451"/>
            <a:ext cx="7936468" cy="3195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Como criar uma classe.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criar uma classe, use a palavra-chave :</a:t>
            </a:r>
            <a:r>
              <a:rPr lang="pt-BR" altLang="pt-BR" dirty="0" err="1"/>
              <a:t>class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Por 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/>
              <a:t>class</a:t>
            </a:r>
            <a:r>
              <a:rPr lang="pt-BR" dirty="0"/>
              <a:t> Pessoas: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Dados: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class</a:t>
            </a:r>
            <a:r>
              <a:rPr lang="pt-BR" altLang="pt-BR" dirty="0"/>
              <a:t> Marcas: </a:t>
            </a:r>
          </a:p>
        </p:txBody>
      </p:sp>
    </p:spTree>
    <p:extLst>
      <p:ext uri="{BB962C8B-B14F-4D97-AF65-F5344CB8AC3E}">
        <p14:creationId xmlns:p14="http://schemas.microsoft.com/office/powerpoint/2010/main" val="4187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6FB2C-1272-E274-AD59-05EB3EA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construir uma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9E134-B1B9-4C3D-0977-0805D8ED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81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89983-D151-FDCB-C52F-1DB8F6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classe pessoa: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6EAC7-F72E-4F4C-4909-8D3DC80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Primeiro define-se a classe.</a:t>
            </a:r>
          </a:p>
          <a:p>
            <a:pPr marL="0" indent="0">
              <a:buNone/>
            </a:pPr>
            <a:r>
              <a:rPr lang="pt-BR" dirty="0"/>
              <a:t>Por exemplo. Na nossa classe Pessoa definimos da seguinte maneira: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idade):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self.idade</a:t>
            </a:r>
            <a:r>
              <a:rPr lang="pt-BR" dirty="0"/>
              <a:t>=idade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O parâmetro self é obrigatório no método e os demais atributos são definidos por nós.</a:t>
            </a:r>
            <a:br>
              <a:rPr lang="pt-BR" dirty="0"/>
            </a:b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26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7980-6D5A-6B34-9262-44E24887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da Classe pessoa: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D9C7EB-EAC8-17B6-3220-892D0B9DF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4307"/>
            <a:ext cx="8703365" cy="355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Usamos a palavra reservada </a:t>
            </a:r>
            <a:r>
              <a:rPr lang="pt-BR" altLang="pt-BR" dirty="0" err="1"/>
              <a:t>return</a:t>
            </a:r>
            <a:r>
              <a:rPr lang="pt-BR" altLang="pt-BR" dirty="0"/>
              <a:t> para 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nome(self):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self.nome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def</a:t>
            </a:r>
            <a:r>
              <a:rPr lang="pt-BR" altLang="pt-BR" dirty="0"/>
              <a:t> idade(self):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self.idade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96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37000-FB33-846F-619E-FF5A3AB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AB0E63-776B-48B1-1E82-3786EA79F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86071"/>
            <a:ext cx="8252791" cy="21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 err="1"/>
              <a:t>ana</a:t>
            </a:r>
            <a:r>
              <a:rPr lang="pt-BR" altLang="pt-BR" sz="2400" dirty="0"/>
              <a:t> = Pessoa(‘Ana’,12)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</a:t>
            </a:r>
            <a:r>
              <a:rPr lang="pt-BR" altLang="pt-BR" sz="2400" dirty="0" err="1"/>
              <a:t>ana.nome.ana.idade</a:t>
            </a:r>
            <a:r>
              <a:rPr lang="pt-BR" altLang="pt-BR" sz="24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 err="1"/>
              <a:t>fabio</a:t>
            </a:r>
            <a:r>
              <a:rPr lang="pt-BR" altLang="pt-BR" sz="2400" dirty="0"/>
              <a:t>= Pessoa('Fabio’,14)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</a:t>
            </a:r>
            <a:r>
              <a:rPr lang="pt-BR" altLang="pt-BR" sz="2400" dirty="0" err="1"/>
              <a:t>fabio.nome,fabio.idade</a:t>
            </a:r>
            <a:r>
              <a:rPr lang="pt-BR" altLang="pt-BR" sz="2400" dirty="0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DD0451-0F26-9842-1EB1-C94E3650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3" y="4501922"/>
            <a:ext cx="120727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Observação: Note que </a:t>
            </a:r>
            <a:r>
              <a:rPr lang="pt-BR" altLang="pt-BR" sz="2400" dirty="0" err="1"/>
              <a:t>ana</a:t>
            </a:r>
            <a:r>
              <a:rPr lang="pt-BR" altLang="pt-BR" sz="2400" dirty="0"/>
              <a:t> é uma instância da classe Pessoa, e </a:t>
            </a:r>
            <a:r>
              <a:rPr lang="pt-BR" altLang="pt-BR" sz="2400" dirty="0" err="1"/>
              <a:t>fabio</a:t>
            </a:r>
            <a:r>
              <a:rPr lang="pt-BR" altLang="pt-BR" sz="2400" dirty="0"/>
              <a:t> é uma outra instância.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Ou seja, temos dois objetos: </a:t>
            </a:r>
            <a:r>
              <a:rPr lang="pt-BR" altLang="pt-BR" sz="2400" dirty="0" err="1"/>
              <a:t>ana</a:t>
            </a:r>
            <a:r>
              <a:rPr lang="pt-BR" altLang="pt-BR" sz="2400" dirty="0"/>
              <a:t> e </a:t>
            </a:r>
            <a:r>
              <a:rPr lang="pt-BR" altLang="pt-BR" sz="2400" dirty="0" err="1"/>
              <a:t>fabio</a:t>
            </a:r>
            <a:r>
              <a:rPr lang="pt-BR" alt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418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960E-6B31-6123-2147-D5961F73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43BF0-3E32-5608-9070-9336DE5B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EB8F0-7ADF-B1A5-D486-6D8F3FDD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6" t="30715" r="54130" b="38738"/>
          <a:stretch/>
        </p:blipFill>
        <p:spPr>
          <a:xfrm>
            <a:off x="838200" y="155713"/>
            <a:ext cx="9405520" cy="65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1D3D0-1A33-2E49-3447-0CB2DF38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a construção da classe de outra maneira: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D988C-BB6B-8EC5-630B-1FA0E1EE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class</a:t>
            </a:r>
            <a:r>
              <a:rPr lang="pt-BR" dirty="0"/>
              <a:t> Pessoa: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idade):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self.idade</a:t>
            </a:r>
            <a:r>
              <a:rPr lang="pt-BR" dirty="0"/>
              <a:t>=idade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str</a:t>
            </a:r>
            <a:r>
              <a:rPr lang="pt-BR" dirty="0"/>
              <a:t>__(self):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f'{</a:t>
            </a:r>
            <a:r>
              <a:rPr lang="pt-BR" dirty="0" err="1"/>
              <a:t>self.nome</a:t>
            </a:r>
            <a:r>
              <a:rPr lang="pt-BR" dirty="0"/>
              <a:t>},{</a:t>
            </a:r>
            <a:r>
              <a:rPr lang="pt-BR" dirty="0" err="1"/>
              <a:t>self.idade</a:t>
            </a:r>
            <a:r>
              <a:rPr lang="pt-BR" dirty="0"/>
              <a:t>}'</a:t>
            </a:r>
          </a:p>
          <a:p>
            <a:pPr marL="0" indent="0">
              <a:buNone/>
            </a:pPr>
            <a:r>
              <a:rPr lang="pt-BR" dirty="0" err="1"/>
              <a:t>ana</a:t>
            </a:r>
            <a:r>
              <a:rPr lang="pt-BR" dirty="0"/>
              <a:t> = Pessoa('Ana',12)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ana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fabio</a:t>
            </a:r>
            <a:r>
              <a:rPr lang="pt-BR" dirty="0"/>
              <a:t>= Pessoa('Fabio',14)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fabio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3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5BFA4-E219-ED10-6A79-A0BF746B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empregado (exemplo simples):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27AB1-94FE-EDCC-02FA-FC707868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Empregado: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i):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self.empregado_id</a:t>
            </a:r>
            <a:r>
              <a:rPr lang="pt-BR" dirty="0"/>
              <a:t> = i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    print(</a:t>
            </a:r>
            <a:r>
              <a:rPr lang="pt-BR" dirty="0" err="1"/>
              <a:t>f'Funcionário</a:t>
            </a:r>
            <a:r>
              <a:rPr lang="pt-BR" dirty="0"/>
              <a:t> id {</a:t>
            </a:r>
            <a:r>
              <a:rPr lang="pt-BR" dirty="0" err="1"/>
              <a:t>self.empregado_id</a:t>
            </a:r>
            <a:r>
              <a:rPr lang="pt-BR" dirty="0"/>
              <a:t>} está trabalhando')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emp1 = Empregado(100)</a:t>
            </a:r>
          </a:p>
          <a:p>
            <a:pPr marL="0" indent="0">
              <a:buNone/>
            </a:pPr>
            <a:r>
              <a:rPr lang="pt-BR" dirty="0"/>
              <a:t>emp2 = Empregado(200)</a:t>
            </a:r>
          </a:p>
          <a:p>
            <a:pPr marL="0" indent="0">
              <a:buNone/>
            </a:pPr>
            <a:r>
              <a:rPr lang="pt-BR" dirty="0"/>
              <a:t>emp1.work(), emp2.work()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8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FBE2D-C473-4DD9-B474-CFC916EB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5EABB-1F6E-74F0-9FF2-F3689AAA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355670-D6C6-B438-6487-809734AD6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38835" r="39347" b="26365"/>
          <a:stretch/>
        </p:blipFill>
        <p:spPr>
          <a:xfrm>
            <a:off x="278295" y="251791"/>
            <a:ext cx="11751595" cy="59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6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9BE2B-96F3-667D-BB12-02B925AA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outro exemplo da classe de empregados: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BE5AC-A8A7-A9DF-C950-CA8A6B483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65" y="1691545"/>
            <a:ext cx="10956170" cy="52385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Empregado: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empCount</a:t>
            </a:r>
            <a:r>
              <a:rPr lang="pt-BR" dirty="0"/>
              <a:t> = 0</a:t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salario):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self.salario</a:t>
            </a:r>
            <a:r>
              <a:rPr lang="pt-BR" dirty="0"/>
              <a:t> = salario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Empregado.empCount</a:t>
            </a:r>
            <a:r>
              <a:rPr lang="pt-BR" dirty="0"/>
              <a:t> = Empregado.empCount+1</a:t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self.nome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salary</a:t>
            </a:r>
            <a:r>
              <a:rPr lang="pt-BR" dirty="0"/>
              <a:t>(self):       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self.salario</a:t>
            </a:r>
            <a:endParaRPr 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7021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C9AB7-61A8-670E-6683-486155BA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os objetos.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A4145-3D7B-48C8-DC36-43D13DC9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emp1 = Empregado("Ana", 2000)</a:t>
            </a:r>
          </a:p>
          <a:p>
            <a:pPr marL="0" indent="0">
              <a:buNone/>
            </a:pPr>
            <a:r>
              <a:rPr lang="pt-BR" dirty="0"/>
              <a:t>print(emp1.nome,emp1.salario) </a:t>
            </a:r>
          </a:p>
          <a:p>
            <a:pPr marL="0" indent="0">
              <a:buNone/>
            </a:pPr>
            <a:r>
              <a:rPr lang="pt-BR" dirty="0"/>
              <a:t>emp2 = Empregado("Maria", 5000)</a:t>
            </a:r>
          </a:p>
          <a:p>
            <a:pPr marL="0" indent="0">
              <a:buNone/>
            </a:pPr>
            <a:r>
              <a:rPr lang="pt-BR" dirty="0"/>
              <a:t>print(emp2.nome,emp2.salario) </a:t>
            </a:r>
          </a:p>
          <a:p>
            <a:pPr marL="0" indent="0">
              <a:buNone/>
            </a:pPr>
            <a:r>
              <a:rPr lang="pt-BR" dirty="0"/>
              <a:t>print ("Total Empregados %d" % </a:t>
            </a:r>
            <a:r>
              <a:rPr lang="pt-BR" dirty="0" err="1"/>
              <a:t>Empregado.empCount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38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8F458-1141-F205-A31C-38620734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__()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5DDFE-97E4-9CCC-6C1B-5BECCE4E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Todas as classes têm uma função chamada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__(), que é sempre executada quando a classe está sendo iniciada.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 para atribuir valores a propriedades de objeto ou outras operações que são necessárias para fazer quando o objeto está sendo criado: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993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35482-79A3-DB04-2A41-26D2D9E5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D015A-ACC5-4FF1-BE26-EC86F6C9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BFBD75-8B20-CFF4-914A-22E76FE35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 t="24641" r="44239" b="38545"/>
          <a:stretch/>
        </p:blipFill>
        <p:spPr>
          <a:xfrm>
            <a:off x="490329" y="98820"/>
            <a:ext cx="10982740" cy="66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21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408FC-4683-02BE-1651-29047FBB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maneira: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2E4546-A203-EA51-6A10-13BA3F6F0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8832"/>
            <a:ext cx="9803296" cy="48649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Empregado: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empCount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nome, salario):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self.nome</a:t>
            </a:r>
            <a:r>
              <a:rPr lang="pt-BR" dirty="0"/>
              <a:t> = nome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self.salario</a:t>
            </a:r>
            <a:r>
              <a:rPr lang="pt-BR" dirty="0"/>
              <a:t> = salario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Empregado.empCount</a:t>
            </a:r>
            <a:r>
              <a:rPr lang="pt-BR" dirty="0"/>
              <a:t> += 1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mostre_empregado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  </a:t>
            </a:r>
            <a:r>
              <a:rPr lang="pt-BR" dirty="0" err="1"/>
              <a:t>return</a:t>
            </a:r>
            <a:r>
              <a:rPr lang="pt-BR" dirty="0"/>
              <a:t> print ("Nome : ", </a:t>
            </a:r>
            <a:r>
              <a:rPr lang="pt-BR" dirty="0" err="1"/>
              <a:t>self.nome</a:t>
            </a:r>
            <a:r>
              <a:rPr lang="pt-BR" dirty="0"/>
              <a:t>,  ", Salario: ", </a:t>
            </a:r>
            <a:r>
              <a:rPr lang="pt-BR" dirty="0" err="1"/>
              <a:t>self.salario</a:t>
            </a:r>
            <a:r>
              <a:rPr lang="pt-BR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54935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998E-F160-970C-EB4D-4EB873AD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0AF99-33CD-D7E9-2C2B-08E36901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emp1 = Empregado("Paulo", 2000)</a:t>
            </a:r>
          </a:p>
          <a:p>
            <a:pPr marL="0" indent="0">
              <a:buNone/>
            </a:pPr>
            <a:r>
              <a:rPr lang="pt-BR" dirty="0"/>
              <a:t>emp2 = Empregado("Joana", 5000)</a:t>
            </a:r>
          </a:p>
          <a:p>
            <a:pPr marL="0" indent="0">
              <a:buNone/>
            </a:pPr>
            <a:r>
              <a:rPr lang="pt-BR" dirty="0"/>
              <a:t>emp1.mostre_empregado()</a:t>
            </a:r>
          </a:p>
          <a:p>
            <a:pPr marL="0" indent="0">
              <a:buNone/>
            </a:pPr>
            <a:r>
              <a:rPr lang="pt-BR" dirty="0"/>
              <a:t>emp2.mostre_empregado()</a:t>
            </a:r>
          </a:p>
          <a:p>
            <a:pPr marL="0" indent="0">
              <a:buNone/>
            </a:pPr>
            <a:r>
              <a:rPr lang="pt-BR" dirty="0"/>
              <a:t>print ("Total Empregados %d" % </a:t>
            </a:r>
            <a:r>
              <a:rPr lang="pt-BR" dirty="0" err="1"/>
              <a:t>Empregado.empCount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47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DAD69-E647-0E68-3A87-783BCC3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módulo e classe em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EEC81-B4B1-8FE2-AAFD-EC7FDFF7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aula anterior aprendemos a criar um módulo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0787B-2DBB-5E98-5491-E7DA77F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módulo com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50D56-DF5D-C30E-9420-CE841A89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o conceito de módulo.</a:t>
            </a:r>
          </a:p>
          <a:p>
            <a:r>
              <a:rPr lang="pt-BR" dirty="0"/>
              <a:t>Crie um script </a:t>
            </a:r>
            <a:r>
              <a:rPr lang="pt-BR" dirty="0" err="1"/>
              <a:t>python</a:t>
            </a:r>
            <a:r>
              <a:rPr lang="pt-BR" dirty="0"/>
              <a:t> com nome calculadora.</a:t>
            </a:r>
          </a:p>
          <a:p>
            <a:pPr marL="0" indent="0">
              <a:buNone/>
            </a:pPr>
            <a:r>
              <a:rPr lang="pt-BR" dirty="0"/>
              <a:t>Exemplo: calculadora.py ou calc.py</a:t>
            </a:r>
          </a:p>
        </p:txBody>
      </p:sp>
    </p:spTree>
    <p:extLst>
      <p:ext uri="{BB962C8B-B14F-4D97-AF65-F5344CB8AC3E}">
        <p14:creationId xmlns:p14="http://schemas.microsoft.com/office/powerpoint/2010/main" val="2172486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AD2A-4C4E-C334-6D9E-F807982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uma classe: calculadora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BCF73-DDE3-5E7C-312D-C759614D7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6556"/>
            <a:ext cx="6715539" cy="502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 err="1"/>
              <a:t>class</a:t>
            </a:r>
            <a:r>
              <a:rPr lang="pt-BR" altLang="pt-BR" sz="2000" dirty="0"/>
              <a:t> Calculadora: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__</a:t>
            </a:r>
            <a:r>
              <a:rPr lang="pt-BR" altLang="pt-BR" sz="2000" dirty="0" err="1"/>
              <a:t>init</a:t>
            </a:r>
            <a:r>
              <a:rPr lang="pt-BR" altLang="pt-BR" sz="2000" dirty="0"/>
              <a:t>__(self, a, b):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=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=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soma(self):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+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subtrai(self):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-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multiplica(self):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*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</a:t>
            </a:r>
            <a:r>
              <a:rPr lang="pt-BR" altLang="pt-BR" sz="2000" dirty="0" err="1"/>
              <a:t>def</a:t>
            </a:r>
            <a:r>
              <a:rPr lang="pt-BR" altLang="pt-BR" sz="2000" dirty="0"/>
              <a:t> divide(self):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/>
              <a:t>	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self.a</a:t>
            </a:r>
            <a:r>
              <a:rPr lang="pt-BR" altLang="pt-BR" sz="2000" dirty="0"/>
              <a:t> / </a:t>
            </a:r>
            <a:r>
              <a:rPr lang="pt-BR" altLang="pt-BR" sz="2000" dirty="0" err="1"/>
              <a:t>self.b</a:t>
            </a:r>
            <a:r>
              <a:rPr lang="pt-BR" alt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584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0EBA-3BD6-533D-0CC7-BD19E4E1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D2D40-4073-AC06-8817-B2EC8D4C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8CA268-B946-9F06-85AA-06656B97E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9" t="33808" r="6875" b="14185"/>
          <a:stretch/>
        </p:blipFill>
        <p:spPr>
          <a:xfrm>
            <a:off x="291547" y="365125"/>
            <a:ext cx="11958551" cy="52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32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2A295-7310-6353-9279-36AEB5D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B6AD18-041A-D590-0485-86DC4DF70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747" y="1657671"/>
            <a:ext cx="6583017" cy="26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2400" dirty="0" err="1"/>
              <a:t>from</a:t>
            </a:r>
            <a:r>
              <a:rPr lang="pt-BR" altLang="pt-BR" sz="2400" dirty="0"/>
              <a:t> calculadora </a:t>
            </a:r>
            <a:r>
              <a:rPr lang="pt-BR" altLang="pt-BR" sz="2400" dirty="0" err="1"/>
              <a:t>import</a:t>
            </a:r>
            <a:r>
              <a:rPr lang="pt-BR" altLang="pt-BR" sz="2400" dirty="0"/>
              <a:t> Calculadora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c = Calculadora(128,2)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print('Soma:', </a:t>
            </a:r>
            <a:r>
              <a:rPr lang="pt-BR" altLang="pt-BR" sz="2400" dirty="0" err="1"/>
              <a:t>c.soma</a:t>
            </a:r>
            <a:r>
              <a:rPr lang="pt-BR" altLang="pt-BR" sz="2400" dirty="0"/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print('Subtração:', </a:t>
            </a:r>
            <a:r>
              <a:rPr lang="pt-BR" altLang="pt-BR" sz="2400" dirty="0" err="1"/>
              <a:t>c.subtrai</a:t>
            </a:r>
            <a:r>
              <a:rPr lang="pt-BR" altLang="pt-BR" sz="2400" dirty="0"/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print('Multiplicação:', </a:t>
            </a:r>
            <a:r>
              <a:rPr lang="pt-BR" altLang="pt-BR" sz="2400" dirty="0" err="1"/>
              <a:t>c.multiplica</a:t>
            </a:r>
            <a:r>
              <a:rPr lang="pt-BR" altLang="pt-BR" sz="2400" dirty="0"/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print('Divisão:', </a:t>
            </a:r>
            <a:r>
              <a:rPr lang="pt-BR" altLang="pt-BR" sz="2400" dirty="0" err="1"/>
              <a:t>c.divide</a:t>
            </a:r>
            <a:r>
              <a:rPr lang="pt-BR" altLang="pt-BR" sz="2400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56796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B486-EDFD-14DD-251F-051FACBF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D6B14-865B-40B7-3B4B-A920B2D4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0C3DA2-96DA-4B8A-D3A0-7799AD156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4" t="7322" r="50978" b="70251"/>
          <a:stretch/>
        </p:blipFill>
        <p:spPr>
          <a:xfrm>
            <a:off x="357808" y="365125"/>
            <a:ext cx="11345365" cy="5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7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5D6C8-35CA-83D2-E363-74220F18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construção de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942D3-3DDA-0274-5C15-41B2A47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4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8D52-2D6B-4F7E-91AF-EB04AFD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C9BB6-8FCC-256F-8C84-11EE9593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def 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b="1" dirty="0"/>
              <a:t>self</a:t>
            </a:r>
            <a:r>
              <a:rPr lang="en-US" dirty="0"/>
              <a:t>, name, age):</a:t>
            </a:r>
            <a:br>
              <a:rPr lang="en-US" dirty="0"/>
            </a:br>
            <a:r>
              <a:rPr lang="en-US" dirty="0"/>
              <a:t>    self.name = name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Observação</a:t>
            </a:r>
            <a:r>
              <a:rPr lang="en-US" dirty="0"/>
              <a:t>: o </a:t>
            </a:r>
            <a:r>
              <a:rPr lang="en-US" b="1" dirty="0"/>
              <a:t>self</a:t>
            </a:r>
            <a:r>
              <a:rPr lang="en-US" dirty="0"/>
              <a:t> é </a:t>
            </a:r>
            <a:r>
              <a:rPr lang="en-US" dirty="0" err="1"/>
              <a:t>obrigatório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construção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52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69465-7E64-C499-D6E6-80FB04C5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3677B-C9FE-B128-9772-6410B76E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Person:   </a:t>
            </a:r>
          </a:p>
          <a:p>
            <a:pPr marL="0" indent="0">
              <a:buNone/>
            </a:pPr>
            <a:r>
              <a:rPr lang="pt-BR" dirty="0"/>
              <a:t>     </a:t>
            </a:r>
            <a:r>
              <a:rPr lang="pt-BR" dirty="0" err="1"/>
              <a:t>species</a:t>
            </a:r>
            <a:r>
              <a:rPr lang="pt-BR" dirty="0"/>
              <a:t> = "Homo Sapiens"                        </a:t>
            </a:r>
            <a:br>
              <a:rPr lang="pt-BR" dirty="0"/>
            </a:br>
            <a:r>
              <a:rPr lang="pt-BR" dirty="0"/>
              <a:t>    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name</a:t>
            </a:r>
            <a:r>
              <a:rPr lang="pt-BR" dirty="0"/>
              <a:t>):                       </a:t>
            </a:r>
          </a:p>
          <a:p>
            <a:pPr marL="0" indent="0">
              <a:buNone/>
            </a:pPr>
            <a:r>
              <a:rPr lang="pt-BR" dirty="0"/>
              <a:t>        self.name = </a:t>
            </a:r>
            <a:r>
              <a:rPr lang="pt-BR" dirty="0" err="1"/>
              <a:t>name</a:t>
            </a:r>
            <a:r>
              <a:rPr lang="pt-BR" dirty="0"/>
              <a:t>                             </a:t>
            </a:r>
            <a:br>
              <a:rPr lang="pt-BR" dirty="0"/>
            </a:br>
            <a:r>
              <a:rPr lang="pt-BR" dirty="0"/>
              <a:t>     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str</a:t>
            </a:r>
            <a:r>
              <a:rPr lang="pt-BR" dirty="0"/>
              <a:t>__(self):                                      </a:t>
            </a:r>
          </a:p>
          <a:p>
            <a:pPr marL="0" indent="0">
              <a:buNone/>
            </a:pPr>
            <a:r>
              <a:rPr lang="pt-BR" dirty="0"/>
              <a:t>         </a:t>
            </a:r>
            <a:r>
              <a:rPr lang="pt-BR" dirty="0" err="1"/>
              <a:t>return</a:t>
            </a:r>
            <a:r>
              <a:rPr lang="pt-BR" dirty="0"/>
              <a:t> self.name</a:t>
            </a:r>
            <a:br>
              <a:rPr lang="pt-BR" dirty="0"/>
            </a:br>
            <a:r>
              <a:rPr lang="pt-BR" dirty="0"/>
              <a:t>     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(self, </a:t>
            </a:r>
            <a:r>
              <a:rPr lang="pt-BR" dirty="0" err="1"/>
              <a:t>renamed</a:t>
            </a:r>
            <a:r>
              <a:rPr lang="pt-BR" dirty="0"/>
              <a:t>):                       </a:t>
            </a:r>
          </a:p>
          <a:p>
            <a:pPr marL="0" indent="0">
              <a:buNone/>
            </a:pPr>
            <a:r>
              <a:rPr lang="pt-BR" dirty="0"/>
              <a:t>        self.name = </a:t>
            </a:r>
            <a:r>
              <a:rPr lang="pt-BR" dirty="0" err="1"/>
              <a:t>renamed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       print("Meu nome é {}".</a:t>
            </a:r>
            <a:r>
              <a:rPr lang="pt-BR" dirty="0" err="1"/>
              <a:t>format</a:t>
            </a:r>
            <a:r>
              <a:rPr lang="pt-BR" dirty="0"/>
              <a:t>(self.name))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021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9260B-15DF-9E99-7EAF-6923E382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a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E0EEF-4060-9938-0CBA-89FEF4F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 instâncias</a:t>
            </a:r>
          </a:p>
          <a:p>
            <a:pPr marL="0" indent="0">
              <a:buNone/>
            </a:pPr>
            <a:r>
              <a:rPr lang="pt-BR" dirty="0" err="1"/>
              <a:t>kelly</a:t>
            </a:r>
            <a:r>
              <a:rPr lang="pt-BR" dirty="0"/>
              <a:t> = Person("Kelly")</a:t>
            </a:r>
          </a:p>
          <a:p>
            <a:pPr marL="0" indent="0">
              <a:buNone/>
            </a:pPr>
            <a:r>
              <a:rPr lang="pt-BR" dirty="0" err="1"/>
              <a:t>jose</a:t>
            </a:r>
            <a:r>
              <a:rPr lang="pt-BR" dirty="0"/>
              <a:t> = Person("Jose")</a:t>
            </a:r>
          </a:p>
          <a:p>
            <a:pPr marL="0" indent="0">
              <a:buNone/>
            </a:pPr>
            <a:r>
              <a:rPr lang="pt-BR" dirty="0" err="1"/>
              <a:t>joao_pedro</a:t>
            </a:r>
            <a:r>
              <a:rPr lang="pt-BR" dirty="0"/>
              <a:t> = Person("João Pedro")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kelly,jose,joao_pedro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# Atributos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kelly.species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print(kelly.name)</a:t>
            </a:r>
            <a:br>
              <a:rPr lang="pt-BR" dirty="0"/>
            </a:br>
            <a:r>
              <a:rPr lang="pt-BR" dirty="0" err="1"/>
              <a:t>joao_pedro.rename</a:t>
            </a:r>
            <a:r>
              <a:rPr lang="pt-BR" dirty="0"/>
              <a:t>("João Pedro Couto")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54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203E-0A50-E10D-00A9-59F83AAB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F7E5C-8380-27BF-95B5-19BC03FF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218CD3-522D-F09B-B278-5236F7FC3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 t="9911" r="43587" b="30425"/>
          <a:stretch/>
        </p:blipFill>
        <p:spPr>
          <a:xfrm>
            <a:off x="1749287" y="108485"/>
            <a:ext cx="6864626" cy="66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99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74EA-5A11-6C71-4EF2-AC62A389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construção de classe: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1894F-9E83-705A-041B-182D4B52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19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096C-DDC5-49AB-D783-A973408E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81D18-3E22-B8D6-C81D-51D3244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390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Cliente_Plano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</a:t>
            </a:r>
            <a:r>
              <a:rPr lang="pt-BR" dirty="0" err="1"/>
              <a:t>self,nome,email,plano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self.nome</a:t>
            </a:r>
            <a:r>
              <a:rPr lang="pt-BR" dirty="0"/>
              <a:t>=nome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self.email</a:t>
            </a:r>
            <a:r>
              <a:rPr lang="pt-BR" dirty="0"/>
              <a:t>=</a:t>
            </a:r>
            <a:r>
              <a:rPr lang="pt-BR" dirty="0" err="1"/>
              <a:t>email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self.plano</a:t>
            </a:r>
            <a:r>
              <a:rPr lang="pt-BR" dirty="0"/>
              <a:t>=plano</a:t>
            </a:r>
          </a:p>
          <a:p>
            <a:pPr marL="0" indent="0">
              <a:buNone/>
            </a:pPr>
            <a:r>
              <a:rPr lang="pt-BR" dirty="0"/>
              <a:t>        lista=['</a:t>
            </a:r>
            <a:r>
              <a:rPr lang="pt-BR" dirty="0" err="1"/>
              <a:t>básico','ouro','premium</a:t>
            </a:r>
            <a:r>
              <a:rPr lang="pt-BR" dirty="0"/>
              <a:t>']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plano in lista:</a:t>
            </a:r>
          </a:p>
          <a:p>
            <a:pPr marL="0" indent="0">
              <a:buNone/>
            </a:pPr>
            <a:r>
              <a:rPr lang="pt-BR" dirty="0"/>
              <a:t>            </a:t>
            </a:r>
            <a:r>
              <a:rPr lang="pt-BR" dirty="0" err="1"/>
              <a:t>self.plano</a:t>
            </a:r>
            <a:r>
              <a:rPr lang="pt-BR" dirty="0"/>
              <a:t>=plano           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           print ('plano inexistente')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cliente=</a:t>
            </a:r>
            <a:r>
              <a:rPr lang="pt-BR" dirty="0" err="1"/>
              <a:t>Cliente_Plano</a:t>
            </a:r>
            <a:r>
              <a:rPr lang="pt-BR" dirty="0"/>
              <a:t>('</a:t>
            </a:r>
            <a:r>
              <a:rPr lang="pt-BR" dirty="0" err="1"/>
              <a:t>Ana','ana@gmail.com','prata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cliente.nome</a:t>
            </a:r>
            <a:r>
              <a:rPr lang="pt-BR" dirty="0"/>
              <a:t>)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838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B6908-2BA0-8131-CD80-75EDAFB9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1B771-5B1A-C445-F20D-18959C15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6AAA2-B9B1-F1A6-7FE5-5218806A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3" t="21241" r="45979" b="47053"/>
          <a:stretch/>
        </p:blipFill>
        <p:spPr>
          <a:xfrm>
            <a:off x="331305" y="159026"/>
            <a:ext cx="11301978" cy="60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4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6FA09-E712-2A18-7ABD-E3ECD12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611C3-30D1-013B-B91B-1854CEC4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Person: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fname</a:t>
            </a:r>
            <a:r>
              <a:rPr lang="pt-BR" dirty="0"/>
              <a:t>, </a:t>
            </a:r>
            <a:r>
              <a:rPr lang="pt-BR" dirty="0" err="1"/>
              <a:t>lname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self.fname</a:t>
            </a:r>
            <a:r>
              <a:rPr lang="pt-BR" dirty="0"/>
              <a:t> = </a:t>
            </a:r>
            <a:r>
              <a:rPr lang="pt-BR" dirty="0" err="1"/>
              <a:t>fname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self.lname</a:t>
            </a:r>
            <a:r>
              <a:rPr lang="pt-BR" dirty="0"/>
              <a:t> = </a:t>
            </a:r>
            <a:r>
              <a:rPr lang="pt-BR" dirty="0" err="1"/>
              <a:t>lname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printname</a:t>
            </a:r>
            <a:r>
              <a:rPr lang="pt-BR" dirty="0"/>
              <a:t>(self):</a:t>
            </a:r>
          </a:p>
          <a:p>
            <a:pPr marL="0" indent="0">
              <a:buNone/>
            </a:pPr>
            <a:r>
              <a:rPr lang="pt-BR" dirty="0"/>
              <a:t>    print(</a:t>
            </a:r>
            <a:r>
              <a:rPr lang="pt-BR" dirty="0" err="1"/>
              <a:t>self.fname</a:t>
            </a:r>
            <a:r>
              <a:rPr lang="pt-BR" dirty="0"/>
              <a:t>, </a:t>
            </a:r>
            <a:r>
              <a:rPr lang="pt-BR" dirty="0" err="1"/>
              <a:t>self.lname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#Use a classe Person para criar um objeto e depois imprimir.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 = Person("John", "Doe")</a:t>
            </a:r>
          </a:p>
          <a:p>
            <a:pPr marL="0" indent="0">
              <a:buNone/>
            </a:pPr>
            <a:r>
              <a:rPr lang="pt-BR" dirty="0" err="1"/>
              <a:t>x.printname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91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A6C07-57C3-9B61-C7BE-994BA54A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de outra maneira: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E6A05-D2C5-21E1-8103-05CA161E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 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self.fname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self.lname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x = Person("John", "Doe")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x.fname,x.lname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26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93B88-DE74-73AD-C99A-45A82BAB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9F92A-D7CE-E521-2E3C-4C4C6096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7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8062-2E21-3200-0E39-5BE1FD1C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DE CLASSES: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90FE4-A182-EB46-D2DD-99A32C5C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CE56-A6D8-B1DD-30AD-AC85C8DD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33904-C59F-92B0-5938-E28D5AD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criarmos a classe podemos podemos usar a classe para criar objetos:</a:t>
            </a:r>
          </a:p>
          <a:p>
            <a:pPr marL="0" indent="0">
              <a:buNone/>
            </a:pPr>
            <a:r>
              <a:rPr lang="en-US" dirty="0"/>
              <a:t>p1 = Person("John", 36)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print(p1.name,p1.age)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515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F6D0-B215-5C7A-54BE-CD562AAC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Criar uma classe pai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E1BEB-A039-DCBE-3F80-6A8275BC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execute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Person(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dirty="0"/>
            </a:b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370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2D62B-68C1-D3D5-4F66-CCF2C561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Criar uma classe filho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FFFC-71D0-AA9E-6DA8-8C09E135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 criar uma classe que herda a funcionalidade de outra classe, envie a classe pai como um parâmetro ao criar o filho .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567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386D5-AC20-A525-F35C-FDF47477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Criar uma classe filho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34A99-3008-2D0E-9CCD-C88DAC27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Person.__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welcome(self):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 the class of"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#Instanciando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dirty="0"/>
            </a:b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03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3B091-099F-A862-5DC7-41B69B6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B938E-C488-AB50-A593-01C19C7F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1141F-BB34-22F4-B81D-1B5EE8325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3" t="5303" r="50000" b="64202"/>
          <a:stretch/>
        </p:blipFill>
        <p:spPr>
          <a:xfrm>
            <a:off x="619538" y="210099"/>
            <a:ext cx="10734262" cy="64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8281-F8A7-18E7-D55B-7450DD34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</a:t>
            </a:r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__()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F3671-6F1A-AC2F-11D7-A7E02614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função __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 controla o que deve ser retornado quando o objeto de classe é representado como uma cadeia de caracteres ( ou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1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F6851-B7B0-175B-C1DB-0771D916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__</a:t>
            </a:r>
            <a:r>
              <a:rPr lang="pt-BR" dirty="0" err="1"/>
              <a:t>str</a:t>
            </a:r>
            <a:r>
              <a:rPr lang="pt-BR" dirty="0"/>
              <a:t>__: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2C95D-72CC-F93F-7D4E-EA71C402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 Person:</a:t>
            </a:r>
            <a:br>
              <a:rPr lang="pt-BR" dirty="0"/>
            </a:br>
            <a:r>
              <a:rPr lang="pt-BR" dirty="0"/>
              <a:t>  </a:t>
            </a:r>
            <a:r>
              <a:rPr lang="pt-BR" dirty="0" err="1"/>
              <a:t>def</a:t>
            </a:r>
            <a:r>
              <a:rPr lang="pt-BR" dirty="0"/>
              <a:t> 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name</a:t>
            </a:r>
            <a:r>
              <a:rPr lang="pt-BR" dirty="0"/>
              <a:t>, age):</a:t>
            </a:r>
            <a:br>
              <a:rPr lang="pt-BR" dirty="0"/>
            </a:br>
            <a:r>
              <a:rPr lang="pt-BR" dirty="0"/>
              <a:t>    self.name = </a:t>
            </a:r>
            <a:r>
              <a:rPr lang="pt-BR" dirty="0" err="1"/>
              <a:t>name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self.age</a:t>
            </a:r>
            <a:r>
              <a:rPr lang="pt-BR" dirty="0"/>
              <a:t> = age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  </a:t>
            </a:r>
            <a:r>
              <a:rPr lang="pt-BR" dirty="0" err="1"/>
              <a:t>def</a:t>
            </a:r>
            <a:r>
              <a:rPr lang="pt-BR" dirty="0"/>
              <a:t> __</a:t>
            </a:r>
            <a:r>
              <a:rPr lang="pt-BR" dirty="0" err="1"/>
              <a:t>str</a:t>
            </a:r>
            <a:r>
              <a:rPr lang="pt-BR" dirty="0"/>
              <a:t>__(self):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return</a:t>
            </a:r>
            <a:r>
              <a:rPr lang="pt-BR" dirty="0"/>
              <a:t> f“{self.name} tem idade ({</a:t>
            </a:r>
            <a:r>
              <a:rPr lang="pt-BR" dirty="0" err="1"/>
              <a:t>self.age</a:t>
            </a:r>
            <a:r>
              <a:rPr lang="pt-BR" dirty="0"/>
              <a:t>})"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p1 = Person("John", 36)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print(p1)</a:t>
            </a:r>
          </a:p>
        </p:txBody>
      </p:sp>
    </p:spTree>
    <p:extLst>
      <p:ext uri="{BB962C8B-B14F-4D97-AF65-F5344CB8AC3E}">
        <p14:creationId xmlns:p14="http://schemas.microsoft.com/office/powerpoint/2010/main" val="389313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6E11-7D6A-4D55-C794-84B912D0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E9B64-A76C-E89C-98FD-AB42DAA0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FC8383-FA17-0443-5C19-B24F9BCB8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4" t="36520" r="48695" b="44142"/>
          <a:stretch/>
        </p:blipFill>
        <p:spPr>
          <a:xfrm>
            <a:off x="344556" y="230188"/>
            <a:ext cx="11572530" cy="4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2056</Words>
  <Application>Microsoft Office PowerPoint</Application>
  <PresentationFormat>Widescreen</PresentationFormat>
  <Paragraphs>246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Segoe UI</vt:lpstr>
      <vt:lpstr>Source Serif Pro</vt:lpstr>
      <vt:lpstr>Verdana</vt:lpstr>
      <vt:lpstr>Tema do Office</vt:lpstr>
      <vt:lpstr>Curso de Dev full Stack</vt:lpstr>
      <vt:lpstr>Classe em Python</vt:lpstr>
      <vt:lpstr>A função __init__() </vt:lpstr>
      <vt:lpstr>Exemplo:</vt:lpstr>
      <vt:lpstr>Objeto:</vt:lpstr>
      <vt:lpstr>Apresentação do PowerPoint</vt:lpstr>
      <vt:lpstr>A função __str__() </vt:lpstr>
      <vt:lpstr>A função __str__:</vt:lpstr>
      <vt:lpstr>Apresentação do PowerPoint</vt:lpstr>
      <vt:lpstr>O parâmetro self </vt:lpstr>
      <vt:lpstr>Explicando de outra maneira o que é uma classe:</vt:lpstr>
      <vt:lpstr>Como passar isso para o python.</vt:lpstr>
      <vt:lpstr>Criando outro controle remoto</vt:lpstr>
      <vt:lpstr>Criando a classe controle_remoto:</vt:lpstr>
      <vt:lpstr>Classe controle_remoto:</vt:lpstr>
      <vt:lpstr>Instanciando a classe.</vt:lpstr>
      <vt:lpstr>Definições:</vt:lpstr>
      <vt:lpstr>Exemplificando:</vt:lpstr>
      <vt:lpstr>Definindo uma Classe em python:</vt:lpstr>
      <vt:lpstr>Como construir uma classe:</vt:lpstr>
      <vt:lpstr>Construção da classe pessoa:</vt:lpstr>
      <vt:lpstr>Retorno da Classe pessoa:</vt:lpstr>
      <vt:lpstr>Instanciando a classe:</vt:lpstr>
      <vt:lpstr>Apresentação do PowerPoint</vt:lpstr>
      <vt:lpstr>Fazendo a construção da classe de outra maneira:</vt:lpstr>
      <vt:lpstr>Classe empregado (exemplo simples):</vt:lpstr>
      <vt:lpstr>Apresentação do PowerPoint</vt:lpstr>
      <vt:lpstr>Criando outro exemplo da classe de empregados:</vt:lpstr>
      <vt:lpstr>Instanciando os objetos.</vt:lpstr>
      <vt:lpstr>Apresentação do PowerPoint</vt:lpstr>
      <vt:lpstr>Outra maneira:</vt:lpstr>
      <vt:lpstr>Instanciando.</vt:lpstr>
      <vt:lpstr>Usando módulo e classe em python:</vt:lpstr>
      <vt:lpstr>Construindo um módulo com classe:</vt:lpstr>
      <vt:lpstr>Construindo uma classe: calculadora</vt:lpstr>
      <vt:lpstr>Apresentação do PowerPoint</vt:lpstr>
      <vt:lpstr>Instanciando a classe:</vt:lpstr>
      <vt:lpstr>Apresentação do PowerPoint</vt:lpstr>
      <vt:lpstr>Outro exemplo de construção de classe:</vt:lpstr>
      <vt:lpstr>Definindo uma classe:</vt:lpstr>
      <vt:lpstr>Instanciando a classe:</vt:lpstr>
      <vt:lpstr>Apresentação do PowerPoint</vt:lpstr>
      <vt:lpstr>Outro Exemplo de construção de classe:</vt:lpstr>
      <vt:lpstr>Exemplo:</vt:lpstr>
      <vt:lpstr>Apresentação do PowerPoint</vt:lpstr>
      <vt:lpstr>Exercício:</vt:lpstr>
      <vt:lpstr>Fazendo de outra maneira:</vt:lpstr>
      <vt:lpstr>FIM:  </vt:lpstr>
      <vt:lpstr>HERANÇA DE CLASSES:</vt:lpstr>
      <vt:lpstr>Criar uma classe pai </vt:lpstr>
      <vt:lpstr>Criar uma classe filho </vt:lpstr>
      <vt:lpstr>Criar uma classe filho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Dev full Stack</dc:title>
  <dc:creator>Dourival Júnior</dc:creator>
  <cp:lastModifiedBy>Dourival Júnior</cp:lastModifiedBy>
  <cp:revision>30</cp:revision>
  <dcterms:created xsi:type="dcterms:W3CDTF">2023-01-08T15:14:43Z</dcterms:created>
  <dcterms:modified xsi:type="dcterms:W3CDTF">2023-01-09T12:28:01Z</dcterms:modified>
</cp:coreProperties>
</file>