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5" r:id="rId9"/>
    <p:sldId id="263" r:id="rId10"/>
    <p:sldId id="266" r:id="rId11"/>
    <p:sldId id="267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82" r:id="rId20"/>
    <p:sldId id="283" r:id="rId21"/>
    <p:sldId id="285" r:id="rId22"/>
    <p:sldId id="286" r:id="rId23"/>
    <p:sldId id="290" r:id="rId24"/>
    <p:sldId id="287" r:id="rId25"/>
    <p:sldId id="288" r:id="rId26"/>
    <p:sldId id="289" r:id="rId27"/>
    <p:sldId id="284" r:id="rId28"/>
    <p:sldId id="291" r:id="rId29"/>
    <p:sldId id="292" r:id="rId30"/>
    <p:sldId id="293" r:id="rId31"/>
    <p:sldId id="294" r:id="rId32"/>
    <p:sldId id="314" r:id="rId33"/>
    <p:sldId id="295" r:id="rId34"/>
    <p:sldId id="296" r:id="rId35"/>
    <p:sldId id="297" r:id="rId36"/>
    <p:sldId id="316" r:id="rId37"/>
    <p:sldId id="319" r:id="rId38"/>
    <p:sldId id="318" r:id="rId39"/>
    <p:sldId id="320" r:id="rId40"/>
    <p:sldId id="298" r:id="rId41"/>
    <p:sldId id="299" r:id="rId42"/>
    <p:sldId id="317" r:id="rId43"/>
    <p:sldId id="321" r:id="rId44"/>
    <p:sldId id="322" r:id="rId45"/>
    <p:sldId id="300" r:id="rId46"/>
    <p:sldId id="301" r:id="rId47"/>
    <p:sldId id="302" r:id="rId48"/>
    <p:sldId id="303" r:id="rId49"/>
    <p:sldId id="323" r:id="rId50"/>
    <p:sldId id="324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AE15D-BB6F-6A04-2D31-D30BF6788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6D420-E045-AA90-2A73-04A812B87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181BA-8115-241B-43B1-D0135C2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2F6E5-AF93-3A15-397E-0E303D6E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C3327-77B9-AAE6-08FD-BD0B036F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6469-2D35-E6B2-5ABA-F6F8A1C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8778E-054F-7980-9237-097951973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FCC61-6B49-A4A3-F548-3D372F14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DE5E64-5EE8-A2F4-620C-D5940943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A3BF9-3B0E-7FA7-FEDF-B64F9506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3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11B0E-01ED-D3EE-AEC6-0309478AD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09C00-F849-7FCD-BBA3-FE29A455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70B12-0302-7075-A6C0-D6FDDCEE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91AFF-CF71-6A05-AF8C-ACD09D2B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EEBCC-37A9-117C-A797-2A386B67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3FCC-E1EC-90DC-29E9-00C1B504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8F8A0-5334-8B12-B1F4-07177E66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AEE6E-D4DA-C999-A0E9-6EE51F6E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2070DA-3A01-9567-57BC-F44BE78C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557D1-A80A-4780-3BAA-965D9F1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F2A54-4CBB-7ADF-8B62-DAAF943B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CD628F-F561-2006-7F0A-0A37FA00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C563E-ED6F-D0F6-BA5E-3EE5012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B9760-65A5-197C-58EA-31141FB6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B86FF-6D5A-7F3E-DEE7-0B60FFA2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6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B705-5654-2246-AB06-64EE716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F9F39-5EE4-E28A-59E6-0585C072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D8903-B382-A8E6-8F77-A1D5E67F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05212-0EAB-EB82-F2CD-E4F687D8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C31C7-4CAC-6F23-4DE5-03BE6F2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B2A36-F998-652C-090B-F819566D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4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F440-D204-3636-4282-22B7618C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5C626-DC03-1D04-1A1F-FB23376C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18640-3919-3F2E-8C71-B3C92CF9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453FD2-13F3-25F9-B67F-4E664176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BCD1E1-F3C8-5F57-EBCA-96AC5FF1C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4D6532-ACDD-4BB8-5508-575AF7DD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49C355-51EA-E8DB-A0F5-BDC2647F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36E10F-F72A-B254-BDAC-0E518C7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87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40E33-0D85-9E42-C040-86873DA8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14CE43-28B5-4D03-2B10-A4E774B3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D1517-D0D7-C0D6-C8A9-4EE32724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4A05AB-4550-0F03-F84E-96589E52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081B60-9495-DD4E-58ED-994BAFA8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61ABF4-0F18-43D8-3218-C4CCAF17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B998A4-7382-2336-25D8-EF816110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461C8-D321-5F51-A3D4-83F3BAE1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C1AAF-22AC-6161-56F0-078B2327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6B297E-6EE9-D9F9-277C-E0E2A7B8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9DE780-A33B-497B-B49E-13132C21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D9665-3E88-B58F-A6CE-55CA557A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7D8AEF-527A-3CFB-A860-549FD34B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F8BCD-2828-1654-A057-C48BD44C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AED8A4-A620-43EC-7284-D8E26B70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C36A5F-65C5-0A88-C1CC-5A8DD853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49249-ED43-98FE-7D95-3225C0E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52809-AAB8-21FB-4F74-77EEBD1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1585F7-2671-7E0A-A0B4-1144B1C6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3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D65A94-77F0-85E0-8D6A-8D2BDAF2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05A568-FEF7-BB6E-A247-6E71D703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1DBE2-18CA-7C4C-FFD0-4D1AC07AF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0C22-367E-43BD-A1C8-C4229BE7C746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7F9C5-8414-DDA3-1569-BB2323134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212A4-5696-F00E-DC5B-3FF70B23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ACCA-84CB-4C4D-9187-A2E099DF3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D654B-03C1-CAF1-8E11-2F697C53F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EEF86-90BD-2D76-82C7-5CC820BBF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09 - </a:t>
            </a:r>
            <a:r>
              <a:rPr lang="pt-BR" dirty="0" err="1"/>
              <a:t>tkinter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57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FE4FD-A498-8ADE-3E10-AE343138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Tk</a:t>
            </a:r>
            <a:r>
              <a:rPr lang="pt-BR" dirty="0"/>
              <a:t> para janela já está pronta.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B7E9-A203-5E7E-5497-86677982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marL="0" indent="0">
              <a:buNone/>
            </a:pPr>
            <a:r>
              <a:rPr lang="en-US" dirty="0" err="1"/>
              <a:t>janela</a:t>
            </a:r>
            <a:r>
              <a:rPr lang="en-US" dirty="0"/>
              <a:t> = Tk()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seu</a:t>
            </a:r>
            <a:r>
              <a:rPr lang="en-US" dirty="0"/>
              <a:t> Código </a:t>
            </a:r>
            <a:r>
              <a:rPr lang="en-US" dirty="0" err="1"/>
              <a:t>aqui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janela.mainloop</a:t>
            </a:r>
            <a:r>
              <a:rPr lang="en-US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1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80624-1A18-6AAB-8E06-09EE4A47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ampliar nossos conhecimentos: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C63A3-D5BB-F243-5128-CB6F096F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2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36C32-7B71-D549-1918-BDD1B2CF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elementos a janela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3A857-DF9A-131C-F345-E97B2020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Label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LB = </a:t>
            </a:r>
            <a:r>
              <a:rPr lang="pt-BR" dirty="0" err="1"/>
              <a:t>Label</a:t>
            </a:r>
            <a:r>
              <a:rPr lang="pt-BR" dirty="0"/>
              <a:t>(janela, </a:t>
            </a:r>
            <a:r>
              <a:rPr lang="pt-BR" dirty="0" err="1"/>
              <a:t>text</a:t>
            </a:r>
            <a:r>
              <a:rPr lang="pt-BR" dirty="0"/>
              <a:t>=“seu texto aqui.")</a:t>
            </a:r>
          </a:p>
          <a:p>
            <a:pPr marL="0" indent="0">
              <a:buNone/>
            </a:pPr>
            <a:r>
              <a:rPr lang="pt-BR" dirty="0" err="1"/>
              <a:t>LB.pack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Botão</a:t>
            </a:r>
          </a:p>
          <a:p>
            <a:pPr marL="0" indent="0">
              <a:buNone/>
            </a:pPr>
            <a:r>
              <a:rPr lang="pt-BR" dirty="0" err="1"/>
              <a:t>botao</a:t>
            </a:r>
            <a:r>
              <a:rPr lang="pt-BR" dirty="0"/>
              <a:t>=Button(janela, </a:t>
            </a:r>
            <a:r>
              <a:rPr lang="pt-BR" dirty="0" err="1"/>
              <a:t>text</a:t>
            </a:r>
            <a:r>
              <a:rPr lang="pt-BR" dirty="0"/>
              <a:t>='clique aqui.')</a:t>
            </a:r>
          </a:p>
          <a:p>
            <a:pPr marL="0" indent="0">
              <a:buNone/>
            </a:pPr>
            <a:r>
              <a:rPr lang="pt-BR" dirty="0" err="1"/>
              <a:t>botao.pack</a:t>
            </a:r>
            <a:r>
              <a:rPr lang="pt-BR" dirty="0"/>
              <a:t>()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27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087E3-5FE5-A181-AA68-D1586B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elementos a janela: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3E04C-155F-272F-24A8-6FAF8930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Adicionando um texto a janela.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 err="1"/>
              <a:t>window</a:t>
            </a:r>
            <a:r>
              <a:rPr lang="pt-BR" dirty="0"/>
              <a:t>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txt</a:t>
            </a:r>
            <a:r>
              <a:rPr lang="pt-BR" dirty="0"/>
              <a:t>=</a:t>
            </a:r>
            <a:r>
              <a:rPr lang="pt-BR" dirty="0" err="1"/>
              <a:t>Label</a:t>
            </a:r>
            <a:r>
              <a:rPr lang="pt-BR" dirty="0"/>
              <a:t>(</a:t>
            </a:r>
            <a:r>
              <a:rPr lang="pt-BR" dirty="0" err="1"/>
              <a:t>window,text</a:t>
            </a:r>
            <a:r>
              <a:rPr lang="pt-BR" dirty="0"/>
              <a:t>='meu 1o app em </a:t>
            </a:r>
            <a:r>
              <a:rPr lang="pt-BR" dirty="0" err="1"/>
              <a:t>tkinter</a:t>
            </a:r>
            <a:r>
              <a:rPr lang="pt-BR" dirty="0"/>
              <a:t>’, </a:t>
            </a:r>
            <a:r>
              <a:rPr lang="pt-BR" dirty="0" err="1"/>
              <a:t>foreground</a:t>
            </a:r>
            <a:r>
              <a:rPr lang="pt-BR" dirty="0"/>
              <a:t>='</a:t>
            </a:r>
            <a:r>
              <a:rPr lang="pt-BR" dirty="0" err="1"/>
              <a:t>red</a:t>
            </a:r>
            <a:r>
              <a:rPr lang="pt-BR" dirty="0"/>
              <a:t>’, background='blue')</a:t>
            </a:r>
          </a:p>
          <a:p>
            <a:pPr marL="0" indent="0">
              <a:buNone/>
            </a:pPr>
            <a:r>
              <a:rPr lang="pt-BR" dirty="0" err="1"/>
              <a:t>txt.pack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window.mainloop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02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000F5-4B00-352A-EC7C-3D3FB570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elementos a janela: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B4752-DBD3-88F2-186C-EA92C28C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Adicionando um botão a janela: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/>
              <a:t>janela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txt</a:t>
            </a:r>
            <a:r>
              <a:rPr lang="pt-BR" dirty="0"/>
              <a:t>=</a:t>
            </a:r>
            <a:r>
              <a:rPr lang="pt-BR" dirty="0" err="1"/>
              <a:t>Label</a:t>
            </a:r>
            <a:r>
              <a:rPr lang="pt-BR" dirty="0"/>
              <a:t>(</a:t>
            </a:r>
            <a:r>
              <a:rPr lang="pt-BR" dirty="0" err="1"/>
              <a:t>window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='meu 1o app em </a:t>
            </a:r>
            <a:r>
              <a:rPr lang="pt-BR" dirty="0" err="1"/>
              <a:t>tkinter</a:t>
            </a:r>
            <a:r>
              <a:rPr lang="pt-BR" dirty="0"/>
              <a:t>',</a:t>
            </a:r>
            <a:r>
              <a:rPr lang="pt-BR" dirty="0" err="1"/>
              <a:t>foreground</a:t>
            </a:r>
            <a:r>
              <a:rPr lang="pt-BR" dirty="0"/>
              <a:t>='</a:t>
            </a:r>
            <a:r>
              <a:rPr lang="pt-BR" dirty="0" err="1"/>
              <a:t>red</a:t>
            </a:r>
            <a:r>
              <a:rPr lang="pt-BR" dirty="0"/>
              <a:t>',background='blue')</a:t>
            </a:r>
          </a:p>
          <a:p>
            <a:pPr marL="0" indent="0">
              <a:buNone/>
            </a:pPr>
            <a:r>
              <a:rPr lang="pt-BR" dirty="0" err="1"/>
              <a:t>txt.pack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botao</a:t>
            </a:r>
            <a:r>
              <a:rPr lang="pt-BR" dirty="0"/>
              <a:t>=Button(</a:t>
            </a:r>
            <a:r>
              <a:rPr lang="pt-BR" dirty="0" err="1"/>
              <a:t>window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='clique aqui.',</a:t>
            </a:r>
            <a:r>
              <a:rPr lang="pt-BR" dirty="0" err="1"/>
              <a:t>width</a:t>
            </a:r>
            <a:r>
              <a:rPr lang="pt-BR" dirty="0"/>
              <a:t>=15,height=5,foreground='</a:t>
            </a:r>
            <a:r>
              <a:rPr lang="pt-BR" dirty="0" err="1"/>
              <a:t>white</a:t>
            </a:r>
            <a:r>
              <a:rPr lang="pt-BR" dirty="0"/>
              <a:t>',background='</a:t>
            </a:r>
            <a:r>
              <a:rPr lang="pt-BR" dirty="0" err="1"/>
              <a:t>black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 err="1"/>
              <a:t>botao.pack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janela.mainloop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43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BE7D-67DE-3EB2-F7A4-18BAAD41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não ficar nenhuma dúvida que estamos trabalhando com classes.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EEF2E-1A21-5322-40C3-66B72C3E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Janela: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instancia_do_Tk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    self.txt=</a:t>
            </a:r>
            <a:r>
              <a:rPr lang="pt-BR" dirty="0" err="1"/>
              <a:t>Label</a:t>
            </a:r>
            <a:r>
              <a:rPr lang="pt-BR" dirty="0"/>
              <a:t>(</a:t>
            </a:r>
            <a:r>
              <a:rPr lang="pt-BR" dirty="0" err="1"/>
              <a:t>text</a:t>
            </a:r>
            <a:r>
              <a:rPr lang="pt-BR" dirty="0"/>
              <a:t>='meu 1o app em    </a:t>
            </a:r>
            <a:r>
              <a:rPr lang="pt-BR" dirty="0" err="1"/>
              <a:t>tkinter</a:t>
            </a:r>
            <a:r>
              <a:rPr lang="pt-BR" dirty="0"/>
              <a:t>’, </a:t>
            </a:r>
            <a:r>
              <a:rPr lang="pt-BR" dirty="0" err="1"/>
              <a:t>foreground</a:t>
            </a:r>
            <a:r>
              <a:rPr lang="pt-BR" dirty="0"/>
              <a:t>='</a:t>
            </a:r>
            <a:r>
              <a:rPr lang="pt-BR" dirty="0" err="1"/>
              <a:t>red</a:t>
            </a:r>
            <a:r>
              <a:rPr lang="pt-BR" dirty="0"/>
              <a:t>’, background='blue')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self.txt.pack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self.botao</a:t>
            </a:r>
            <a:r>
              <a:rPr lang="pt-BR" dirty="0"/>
              <a:t>=Button(</a:t>
            </a:r>
            <a:r>
              <a:rPr lang="pt-BR" dirty="0" err="1"/>
              <a:t>text</a:t>
            </a:r>
            <a:r>
              <a:rPr lang="pt-BR" dirty="0"/>
              <a:t>='clique aqui.’, </a:t>
            </a:r>
            <a:r>
              <a:rPr lang="pt-BR" dirty="0" err="1"/>
              <a:t>width</a:t>
            </a:r>
            <a:r>
              <a:rPr lang="pt-BR" dirty="0"/>
              <a:t>=15, </a:t>
            </a:r>
            <a:r>
              <a:rPr lang="pt-BR" dirty="0" err="1"/>
              <a:t>height</a:t>
            </a:r>
            <a:r>
              <a:rPr lang="pt-BR" dirty="0"/>
              <a:t>=5, </a:t>
            </a:r>
            <a:r>
              <a:rPr lang="pt-BR" dirty="0" err="1"/>
              <a:t>foreground</a:t>
            </a:r>
            <a:r>
              <a:rPr lang="pt-BR" dirty="0"/>
              <a:t>='</a:t>
            </a:r>
            <a:r>
              <a:rPr lang="pt-BR" dirty="0" err="1"/>
              <a:t>white</a:t>
            </a:r>
            <a:r>
              <a:rPr lang="pt-BR" dirty="0"/>
              <a:t>’, background='</a:t>
            </a:r>
            <a:r>
              <a:rPr lang="pt-BR" dirty="0" err="1"/>
              <a:t>black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self.botao.pack</a:t>
            </a:r>
            <a:r>
              <a:rPr lang="pt-BR" dirty="0"/>
              <a:t>()    </a:t>
            </a:r>
          </a:p>
          <a:p>
            <a:pPr marL="0" indent="0">
              <a:buNone/>
            </a:pPr>
            <a:r>
              <a:rPr lang="pt-BR" dirty="0"/>
              <a:t>raiz=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Janela(raiz)</a:t>
            </a:r>
          </a:p>
          <a:p>
            <a:pPr marL="0" indent="0">
              <a:buNone/>
            </a:pPr>
            <a:r>
              <a:rPr lang="pt-BR" dirty="0" err="1"/>
              <a:t>raiz.mainloop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2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112CE-F43B-F24C-2EF1-FF5A3DA2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E011A-C420-9389-6611-A0C08D13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2CED03-FAB6-5B3C-CC88-DF8DDAB5D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9911" r="39674" b="73391"/>
          <a:stretch/>
        </p:blipFill>
        <p:spPr>
          <a:xfrm>
            <a:off x="636104" y="230188"/>
            <a:ext cx="11107314" cy="23804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7DA97A-70B8-97A4-6E0F-37057ED42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7" t="38062" r="33261" b="38061"/>
          <a:stretch/>
        </p:blipFill>
        <p:spPr>
          <a:xfrm>
            <a:off x="636104" y="3061252"/>
            <a:ext cx="11150917" cy="2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F428-F82D-4981-9516-C01B544F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da Janela: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C39C8-0BCA-AFAE-BC1C-7A790DA7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6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80BCC-4B9A-0847-3F28-381762DC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Widget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0121A-1E72-8CA2-4A34-AAE5197B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qualquer objeto da interface gráfica, como um botão, uma caixa de texto, uma moldura, uma mensagem.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59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25B06-4535-A636-5508-CD01E659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em </a:t>
            </a:r>
            <a:r>
              <a:rPr lang="pt-BR" dirty="0" err="1"/>
              <a:t>Tkinter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CDB1F-CDEE-1B7F-415D-4641ACC6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35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01A2-C4A8-2085-BFF0-699FBE8B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TKINTER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3EBA0-7F98-79D6-AB5C-EF27BA45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interface gráfica de usuário (Graphic </a:t>
            </a:r>
            <a:r>
              <a:rPr lang="pt-BR" dirty="0" err="1"/>
              <a:t>User</a:t>
            </a:r>
            <a:r>
              <a:rPr lang="pt-BR" dirty="0"/>
              <a:t> Interface).</a:t>
            </a:r>
          </a:p>
        </p:txBody>
      </p:sp>
    </p:spTree>
    <p:extLst>
      <p:ext uri="{BB962C8B-B14F-4D97-AF65-F5344CB8AC3E}">
        <p14:creationId xmlns:p14="http://schemas.microsoft.com/office/powerpoint/2010/main" val="30549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82931-AE4B-8174-1BA3-64E36253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Geometry</a:t>
            </a:r>
            <a:br>
              <a:rPr lang="pt-BR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21793-0105-AF27-E2DE-7EADBD04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A geometria de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Tkinter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 especifica o método usando o qual, os widgets são representados em exibição. 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python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Tkinter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 fornece os seguintes métodos de geometria.</a:t>
            </a: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pack() method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grid() method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place() method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72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D1B28-7BE5-F7AE-6DEA-D239824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 pack()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method</a:t>
            </a:r>
            <a:br>
              <a:rPr lang="pt-BR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EE303-B77B-EC98-A9A4-1E04E3ED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 widget pack() é usado para organizar o widget no bloco.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Os widgets de posições adicionados ao aplicativo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python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 usando o método pack() podem ser controlados usando as várias opções especificadas na chamada de método.</a:t>
            </a:r>
          </a:p>
          <a:p>
            <a:r>
              <a:rPr lang="pt-BR" dirty="0"/>
              <a:t>sintaxe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widget.pack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options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expand: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Se a expansão estiver definida como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true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, o widget será expandido para preencher qualquer espaço.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Fill: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Por padrão, o preenchimento é definido como NENHUM. No entanto, podemos defini-lo como X ou Y para determinar se o widget contém algum espaço extra.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size: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representa o lado do pai ao qual o widget deve ser colocado na janela.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77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66E7-6057-E286-7691-114E4E0D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B543F-DFE6-AF88-5E3E-5921AB59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 </a:t>
            </a:r>
          </a:p>
          <a:p>
            <a:pPr marL="0" indent="0">
              <a:buNone/>
            </a:pPr>
            <a:r>
              <a:rPr lang="pt-BR" dirty="0" err="1"/>
              <a:t>parent</a:t>
            </a:r>
            <a:r>
              <a:rPr lang="pt-BR" dirty="0"/>
              <a:t> = </a:t>
            </a:r>
            <a:r>
              <a:rPr lang="pt-BR" dirty="0" err="1"/>
              <a:t>Tk</a:t>
            </a:r>
            <a:r>
              <a:rPr lang="pt-BR" dirty="0"/>
              <a:t>()  </a:t>
            </a:r>
          </a:p>
          <a:p>
            <a:pPr marL="0" indent="0">
              <a:buNone/>
            </a:pPr>
            <a:r>
              <a:rPr lang="pt-BR" dirty="0" err="1"/>
              <a:t>redbutton</a:t>
            </a:r>
            <a:r>
              <a:rPr lang="pt-BR" dirty="0"/>
              <a:t> = Button(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Red</a:t>
            </a:r>
            <a:r>
              <a:rPr lang="pt-BR" dirty="0"/>
              <a:t>", </a:t>
            </a:r>
            <a:r>
              <a:rPr lang="pt-BR" dirty="0" err="1"/>
              <a:t>fg</a:t>
            </a:r>
            <a:r>
              <a:rPr lang="pt-BR" dirty="0"/>
              <a:t> = "</a:t>
            </a:r>
            <a:r>
              <a:rPr lang="pt-BR" dirty="0" err="1"/>
              <a:t>red</a:t>
            </a:r>
            <a:r>
              <a:rPr lang="pt-BR" dirty="0"/>
              <a:t>")  </a:t>
            </a:r>
          </a:p>
          <a:p>
            <a:pPr marL="0" indent="0">
              <a:buNone/>
            </a:pPr>
            <a:r>
              <a:rPr lang="pt-BR" dirty="0" err="1"/>
              <a:t>redbutton.pack</a:t>
            </a:r>
            <a:r>
              <a:rPr lang="pt-BR" dirty="0"/>
              <a:t>( </a:t>
            </a:r>
            <a:r>
              <a:rPr lang="pt-BR" dirty="0" err="1"/>
              <a:t>side</a:t>
            </a:r>
            <a:r>
              <a:rPr lang="pt-BR" dirty="0"/>
              <a:t> = LEFT)  </a:t>
            </a:r>
          </a:p>
          <a:p>
            <a:pPr marL="0" indent="0">
              <a:buNone/>
            </a:pPr>
            <a:r>
              <a:rPr lang="pt-BR" dirty="0" err="1"/>
              <a:t>greenbutton</a:t>
            </a:r>
            <a:r>
              <a:rPr lang="pt-BR" dirty="0"/>
              <a:t> = Button(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 = "Black", </a:t>
            </a:r>
            <a:r>
              <a:rPr lang="pt-BR" dirty="0" err="1"/>
              <a:t>fg</a:t>
            </a:r>
            <a:r>
              <a:rPr lang="pt-BR" dirty="0"/>
              <a:t> = "</a:t>
            </a:r>
            <a:r>
              <a:rPr lang="pt-BR" dirty="0" err="1"/>
              <a:t>black</a:t>
            </a:r>
            <a:r>
              <a:rPr lang="pt-BR" dirty="0"/>
              <a:t>")  </a:t>
            </a:r>
          </a:p>
          <a:p>
            <a:pPr marL="0" indent="0">
              <a:buNone/>
            </a:pPr>
            <a:r>
              <a:rPr lang="pt-BR" dirty="0" err="1"/>
              <a:t>greenbutton.pack</a:t>
            </a:r>
            <a:r>
              <a:rPr lang="pt-BR" dirty="0"/>
              <a:t>( </a:t>
            </a:r>
            <a:r>
              <a:rPr lang="pt-BR" dirty="0" err="1"/>
              <a:t>side</a:t>
            </a:r>
            <a:r>
              <a:rPr lang="pt-BR" dirty="0"/>
              <a:t> = RIGHT )  </a:t>
            </a:r>
          </a:p>
          <a:p>
            <a:pPr marL="0" indent="0">
              <a:buNone/>
            </a:pPr>
            <a:r>
              <a:rPr lang="pt-BR" dirty="0" err="1"/>
              <a:t>bluebutton</a:t>
            </a:r>
            <a:r>
              <a:rPr lang="pt-BR" dirty="0"/>
              <a:t> = Button(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 = "Blue", </a:t>
            </a:r>
            <a:r>
              <a:rPr lang="pt-BR" dirty="0" err="1"/>
              <a:t>fg</a:t>
            </a:r>
            <a:r>
              <a:rPr lang="pt-BR" dirty="0"/>
              <a:t> = "blue")  </a:t>
            </a:r>
          </a:p>
          <a:p>
            <a:pPr marL="0" indent="0">
              <a:buNone/>
            </a:pPr>
            <a:r>
              <a:rPr lang="pt-BR" dirty="0" err="1"/>
              <a:t>bluebutton.pack</a:t>
            </a:r>
            <a:r>
              <a:rPr lang="pt-BR" dirty="0"/>
              <a:t>( </a:t>
            </a:r>
            <a:r>
              <a:rPr lang="pt-BR" dirty="0" err="1"/>
              <a:t>side</a:t>
            </a:r>
            <a:r>
              <a:rPr lang="pt-BR" dirty="0"/>
              <a:t> = TOP )  </a:t>
            </a:r>
          </a:p>
          <a:p>
            <a:pPr marL="0" indent="0">
              <a:buNone/>
            </a:pPr>
            <a:r>
              <a:rPr lang="pt-BR" dirty="0" err="1"/>
              <a:t>blackbutton</a:t>
            </a:r>
            <a:r>
              <a:rPr lang="pt-BR" dirty="0"/>
              <a:t> = Button(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 = "Green", </a:t>
            </a:r>
            <a:r>
              <a:rPr lang="pt-BR" dirty="0" err="1"/>
              <a:t>fg</a:t>
            </a:r>
            <a:r>
              <a:rPr lang="pt-BR" dirty="0"/>
              <a:t> = "</a:t>
            </a:r>
            <a:r>
              <a:rPr lang="pt-BR" dirty="0" err="1"/>
              <a:t>red</a:t>
            </a:r>
            <a:r>
              <a:rPr lang="pt-BR" dirty="0"/>
              <a:t>")  </a:t>
            </a:r>
          </a:p>
          <a:p>
            <a:pPr marL="0" indent="0">
              <a:buNone/>
            </a:pPr>
            <a:r>
              <a:rPr lang="pt-BR" dirty="0" err="1"/>
              <a:t>blackbutton.pack</a:t>
            </a:r>
            <a:r>
              <a:rPr lang="pt-BR" dirty="0"/>
              <a:t>( </a:t>
            </a:r>
            <a:r>
              <a:rPr lang="pt-BR" dirty="0" err="1"/>
              <a:t>side</a:t>
            </a:r>
            <a:r>
              <a:rPr lang="pt-BR" dirty="0"/>
              <a:t> = BOTTOM)  </a:t>
            </a:r>
          </a:p>
          <a:p>
            <a:pPr marL="0" indent="0">
              <a:buNone/>
            </a:pPr>
            <a:r>
              <a:rPr lang="pt-BR" dirty="0" err="1"/>
              <a:t>parent.mainloop</a:t>
            </a:r>
            <a:r>
              <a:rPr lang="pt-BR" dirty="0"/>
              <a:t>()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60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E1668-D769-40D5-42E2-789FB6EC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93413-FA60-7532-D0FE-CB6E9BE3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E86BE0-831D-F5B6-A5EC-685CBCDD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36520" r="51304" b="36225"/>
          <a:stretch/>
        </p:blipFill>
        <p:spPr>
          <a:xfrm>
            <a:off x="417442" y="93791"/>
            <a:ext cx="11572744" cy="50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3D86-4468-41CD-483F-B8204B1E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Método Python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 grid()</a:t>
            </a:r>
            <a:br>
              <a:rPr lang="pt-BR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39619-0D41-A457-56B7-33DC47FA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 método de geometria grid() organiza os widgets na forma tabular.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Podemos especificar as linhas e colunas como as opções na chamada de método.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Também podemos especificar a extensão da coluna (largura) ou a extensão da linha (altura) de um widget.</a:t>
            </a:r>
          </a:p>
          <a:p>
            <a:r>
              <a:rPr lang="pt-BR" dirty="0"/>
              <a:t>Sintaxe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widget.grid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options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85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6F64-F8A9-5AA6-047F-DF8CE4D7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do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C3902-193D-158C-2E23-08D8BAC7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Colum,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O número da coluna na qual o widget deve ser colocado. A coluna mais à esquerda é representada por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inter-bold"/>
              </a:rPr>
              <a:t>Columnspan</a:t>
            </a:r>
            <a:endParaRPr lang="pt-BR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A largura do widget. Ele representa o número de colunas até as quais, a coluna é expandida.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inter-bold"/>
              </a:rPr>
              <a:t>ipadx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inter-bold"/>
              </a:rPr>
              <a:t>ipady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Representa o número de pixels para preencher o widget dentro da borda do widget.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inter-bold"/>
              </a:rPr>
              <a:t>padx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inter-bold"/>
              </a:rPr>
              <a:t>pady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Representa o número de pixels para preencher o widget fora da borda do widget.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row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O número da linha na qual o widget deve ser colocado. A linha mais alta é representada por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inter-bold"/>
              </a:rPr>
              <a:t>rowspan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A altura do widget, ou seja, o número da linha até a qual o widget é expandido.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Sticky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Se a célula for maior que um widget, 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inter-regular"/>
              </a:rPr>
              <a:t>sticky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inter-regular"/>
              </a:rPr>
              <a:t> será usado para especificar a posição do widget dentro da célula. Pode ser a concatenação das letras adesivas que representam a posição do widget. Pode ser N, E, W, S, NE, NW, NS, EW, ES.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8018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334E3-87F5-5982-93FF-6796194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método grid: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AD8CD-4B4D-8026-874F-FCE43B6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 </a:t>
            </a:r>
          </a:p>
          <a:p>
            <a:pPr marL="0" indent="0">
              <a:buNone/>
            </a:pPr>
            <a:r>
              <a:rPr lang="pt-BR" dirty="0" err="1"/>
              <a:t>parent</a:t>
            </a:r>
            <a:r>
              <a:rPr lang="pt-BR" dirty="0"/>
              <a:t> = </a:t>
            </a:r>
            <a:r>
              <a:rPr lang="pt-BR" dirty="0" err="1"/>
              <a:t>Tk</a:t>
            </a:r>
            <a:r>
              <a:rPr lang="pt-BR" dirty="0"/>
              <a:t>()  </a:t>
            </a:r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</a:t>
            </a:r>
            <a:r>
              <a:rPr lang="pt-BR" dirty="0" err="1"/>
              <a:t>parent,text</a:t>
            </a:r>
            <a:r>
              <a:rPr lang="pt-BR" dirty="0"/>
              <a:t> = "</a:t>
            </a:r>
            <a:r>
              <a:rPr lang="pt-BR" dirty="0" err="1"/>
              <a:t>Name</a:t>
            </a:r>
            <a:r>
              <a:rPr lang="pt-BR" dirty="0"/>
              <a:t>").grid(</a:t>
            </a:r>
            <a:r>
              <a:rPr lang="pt-BR" dirty="0" err="1"/>
              <a:t>row</a:t>
            </a:r>
            <a:r>
              <a:rPr lang="pt-BR" dirty="0"/>
              <a:t> = 0, </a:t>
            </a:r>
            <a:r>
              <a:rPr lang="pt-BR" dirty="0" err="1"/>
              <a:t>column</a:t>
            </a:r>
            <a:r>
              <a:rPr lang="pt-BR" dirty="0"/>
              <a:t> = 0)  </a:t>
            </a:r>
          </a:p>
          <a:p>
            <a:pPr marL="0" indent="0">
              <a:buNone/>
            </a:pPr>
            <a:r>
              <a:rPr lang="pt-BR" dirty="0"/>
              <a:t>e1 = </a:t>
            </a:r>
            <a:r>
              <a:rPr lang="pt-BR" dirty="0" err="1"/>
              <a:t>Entry</a:t>
            </a:r>
            <a:r>
              <a:rPr lang="pt-BR" dirty="0"/>
              <a:t>(</a:t>
            </a:r>
            <a:r>
              <a:rPr lang="pt-BR" dirty="0" err="1"/>
              <a:t>parent</a:t>
            </a:r>
            <a:r>
              <a:rPr lang="pt-BR" dirty="0"/>
              <a:t>).grid(</a:t>
            </a:r>
            <a:r>
              <a:rPr lang="pt-BR" dirty="0" err="1"/>
              <a:t>row</a:t>
            </a:r>
            <a:r>
              <a:rPr lang="pt-BR" dirty="0"/>
              <a:t> = 0, </a:t>
            </a:r>
            <a:r>
              <a:rPr lang="pt-BR" dirty="0" err="1"/>
              <a:t>column</a:t>
            </a:r>
            <a:r>
              <a:rPr lang="pt-BR" dirty="0"/>
              <a:t> = 1)  </a:t>
            </a:r>
          </a:p>
          <a:p>
            <a:pPr marL="0" indent="0">
              <a:buNone/>
            </a:pPr>
            <a:r>
              <a:rPr lang="pt-BR" dirty="0" err="1"/>
              <a:t>password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</a:t>
            </a:r>
            <a:r>
              <a:rPr lang="pt-BR" dirty="0" err="1"/>
              <a:t>parent,text</a:t>
            </a:r>
            <a:r>
              <a:rPr lang="pt-BR" dirty="0"/>
              <a:t> = "</a:t>
            </a:r>
            <a:r>
              <a:rPr lang="pt-BR" dirty="0" err="1"/>
              <a:t>Password</a:t>
            </a:r>
            <a:r>
              <a:rPr lang="pt-BR" dirty="0"/>
              <a:t>").grid(</a:t>
            </a:r>
            <a:r>
              <a:rPr lang="pt-BR" dirty="0" err="1"/>
              <a:t>row</a:t>
            </a:r>
            <a:r>
              <a:rPr lang="pt-BR" dirty="0"/>
              <a:t> = 1, </a:t>
            </a:r>
            <a:r>
              <a:rPr lang="pt-BR" dirty="0" err="1"/>
              <a:t>column</a:t>
            </a:r>
            <a:r>
              <a:rPr lang="pt-BR" dirty="0"/>
              <a:t> = 0)  </a:t>
            </a:r>
          </a:p>
          <a:p>
            <a:pPr marL="0" indent="0">
              <a:buNone/>
            </a:pPr>
            <a:r>
              <a:rPr lang="pt-BR" dirty="0"/>
              <a:t>e2 = </a:t>
            </a:r>
            <a:r>
              <a:rPr lang="pt-BR" dirty="0" err="1"/>
              <a:t>Entry</a:t>
            </a:r>
            <a:r>
              <a:rPr lang="pt-BR" dirty="0"/>
              <a:t>(</a:t>
            </a:r>
            <a:r>
              <a:rPr lang="pt-BR" dirty="0" err="1"/>
              <a:t>parent</a:t>
            </a:r>
            <a:r>
              <a:rPr lang="pt-BR" dirty="0"/>
              <a:t>).grid(</a:t>
            </a:r>
            <a:r>
              <a:rPr lang="pt-BR" dirty="0" err="1"/>
              <a:t>row</a:t>
            </a:r>
            <a:r>
              <a:rPr lang="pt-BR" dirty="0"/>
              <a:t> = 1, </a:t>
            </a:r>
            <a:r>
              <a:rPr lang="pt-BR" dirty="0" err="1"/>
              <a:t>column</a:t>
            </a:r>
            <a:r>
              <a:rPr lang="pt-BR" dirty="0"/>
              <a:t> = 1)  </a:t>
            </a:r>
          </a:p>
          <a:p>
            <a:pPr marL="0" indent="0">
              <a:buNone/>
            </a:pPr>
            <a:r>
              <a:rPr lang="pt-BR" dirty="0" err="1"/>
              <a:t>submit</a:t>
            </a:r>
            <a:r>
              <a:rPr lang="pt-BR" dirty="0"/>
              <a:t> = Button(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").grid(</a:t>
            </a:r>
            <a:r>
              <a:rPr lang="pt-BR" dirty="0" err="1"/>
              <a:t>row</a:t>
            </a:r>
            <a:r>
              <a:rPr lang="pt-BR" dirty="0"/>
              <a:t> = 4, </a:t>
            </a:r>
            <a:r>
              <a:rPr lang="pt-BR" dirty="0" err="1"/>
              <a:t>column</a:t>
            </a:r>
            <a:r>
              <a:rPr lang="pt-BR" dirty="0"/>
              <a:t> = 0)  </a:t>
            </a:r>
          </a:p>
          <a:p>
            <a:pPr marL="0" indent="0">
              <a:buNone/>
            </a:pPr>
            <a:r>
              <a:rPr lang="pt-BR" dirty="0" err="1"/>
              <a:t>parent.mainloop</a:t>
            </a:r>
            <a:r>
              <a:rPr lang="pt-BR" dirty="0"/>
              <a:t>()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61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36CB4-9728-D8D7-528D-CBC41A9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821A8-9FBD-29A8-66AD-1C7955D2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F31019-EFD0-57FE-9460-EA6BF4917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38062" r="58043" b="35065"/>
          <a:stretch/>
        </p:blipFill>
        <p:spPr>
          <a:xfrm>
            <a:off x="271670" y="265042"/>
            <a:ext cx="11350487" cy="60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9B684-CBD0-3474-2756-DA4BC4B1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place</a:t>
            </a:r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()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method</a:t>
            </a:r>
            <a:br>
              <a:rPr lang="pt-BR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7BB17-0973-A984-B924-FC6648CA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 método de geometria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place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() organiza os widgets para as coordenadas x e y específicas.</a:t>
            </a:r>
          </a:p>
          <a:p>
            <a:r>
              <a:rPr lang="pt-BR" dirty="0" err="1"/>
              <a:t>Syntax</a:t>
            </a:r>
            <a:endParaRPr lang="pt-BR" dirty="0"/>
          </a:p>
          <a:p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widget.place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options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7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9C032-6159-4834-E7F5-363C0C91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55CF-9938-DE35-F681-2437764E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Anchor: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Ele representa a posição exata do widget dentro do contêiner. O valor padrão (direção) é NW (canto superior esquerdo)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bordermode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O valor padrão do tipo de borda é INSIDE que se refere a ignorar o pai dentro da borda. A outra opção é FORA.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height, width: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Refere-se à altura e largura em pixels.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relheight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relwidth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É representado como o flutuador entre 0,0 e 1,0, indicando a fração da altura e largura do pai.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relx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, rely: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É representado como o flutuador entre 0,0 e 1,0 que é o deslocamento na direção horizontal e vertical.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x, 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Refere-se ao deslocamento horizontal e vertical nos pixels.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3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AB149-C7F2-4E52-551E-E03E5412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a 1ª janela em </a:t>
            </a:r>
            <a:r>
              <a:rPr lang="pt-BR" dirty="0" err="1"/>
              <a:t>tkinter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704BDA-AC14-2030-95D6-5CFEC20E6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00" r="50000" b="53330"/>
          <a:stretch/>
        </p:blipFill>
        <p:spPr>
          <a:xfrm>
            <a:off x="6232715" y="1547329"/>
            <a:ext cx="5376189" cy="388606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234A38A-9662-D914-80F8-AE80EA3231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Código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/>
              <a:t>janela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# seu Código aqui.</a:t>
            </a:r>
          </a:p>
          <a:p>
            <a:pPr marL="0" indent="0">
              <a:buNone/>
            </a:pPr>
            <a:r>
              <a:rPr lang="pt-BR" dirty="0" err="1"/>
              <a:t>janela.mainloop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957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51C8-1A29-5ADD-CE22-91CF5DA4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E1608-2CF3-24B4-7D82-E9ADFB5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 </a:t>
            </a:r>
          </a:p>
          <a:p>
            <a:pPr marL="0" indent="0">
              <a:buNone/>
            </a:pPr>
            <a:r>
              <a:rPr lang="pt-BR" dirty="0"/>
              <a:t>top = </a:t>
            </a:r>
            <a:r>
              <a:rPr lang="pt-BR" dirty="0" err="1"/>
              <a:t>Tk</a:t>
            </a:r>
            <a:r>
              <a:rPr lang="pt-BR" dirty="0"/>
              <a:t>()  </a:t>
            </a:r>
          </a:p>
          <a:p>
            <a:pPr marL="0" indent="0">
              <a:buNone/>
            </a:pPr>
            <a:r>
              <a:rPr lang="pt-BR" dirty="0" err="1"/>
              <a:t>top.geometry</a:t>
            </a:r>
            <a:r>
              <a:rPr lang="pt-BR" dirty="0"/>
              <a:t>("400x250")  </a:t>
            </a:r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Name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30,y = 50)  </a:t>
            </a:r>
          </a:p>
          <a:p>
            <a:pPr marL="0" indent="0">
              <a:buNone/>
            </a:pPr>
            <a:r>
              <a:rPr lang="pt-BR" dirty="0" err="1"/>
              <a:t>email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"Email").</a:t>
            </a:r>
            <a:r>
              <a:rPr lang="pt-BR" dirty="0" err="1"/>
              <a:t>place</a:t>
            </a:r>
            <a:r>
              <a:rPr lang="pt-BR" dirty="0"/>
              <a:t>(x = 30, y = 90)  </a:t>
            </a:r>
          </a:p>
          <a:p>
            <a:pPr marL="0" indent="0">
              <a:buNone/>
            </a:pPr>
            <a:r>
              <a:rPr lang="pt-BR" dirty="0" err="1"/>
              <a:t>password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Password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 y = 130)  </a:t>
            </a:r>
          </a:p>
          <a:p>
            <a:pPr marL="0" indent="0">
              <a:buNone/>
            </a:pPr>
            <a:r>
              <a:rPr lang="pt-BR" dirty="0"/>
              <a:t>e1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80, y = 50)  </a:t>
            </a:r>
          </a:p>
          <a:p>
            <a:pPr marL="0" indent="0">
              <a:buNone/>
            </a:pPr>
            <a:r>
              <a:rPr lang="pt-BR" dirty="0"/>
              <a:t>e2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80, y = 90)  </a:t>
            </a:r>
          </a:p>
          <a:p>
            <a:pPr marL="0" indent="0">
              <a:buNone/>
            </a:pPr>
            <a:r>
              <a:rPr lang="pt-BR" dirty="0"/>
              <a:t>e3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95, y = 130)  </a:t>
            </a:r>
          </a:p>
          <a:p>
            <a:pPr marL="0" indent="0">
              <a:buNone/>
            </a:pPr>
            <a:r>
              <a:rPr lang="pt-BR" dirty="0" err="1"/>
              <a:t>top.mainloop</a:t>
            </a:r>
            <a:r>
              <a:rPr lang="pt-BR" dirty="0"/>
              <a:t>() 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61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3F6AF-615A-6E44-0774-17AABE0F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15168-FDA7-EDB3-2E36-46D500D7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971446-5B08-62B3-3A07-1B5576E31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43475" r="50000" b="31586"/>
          <a:stretch/>
        </p:blipFill>
        <p:spPr>
          <a:xfrm>
            <a:off x="351180" y="365125"/>
            <a:ext cx="11249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0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C3B3E-C521-3689-8FB6-DC6B2F9A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FEC7-AA8F-4C75-1D7B-944ADF8B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0CD32C-32A5-5683-5765-791A342B5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40962" r="20000" b="27332"/>
          <a:stretch/>
        </p:blipFill>
        <p:spPr>
          <a:xfrm>
            <a:off x="622851" y="365125"/>
            <a:ext cx="1128403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5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2D861-C3B4-FB8C-8B5D-7F466118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Botão Python </a:t>
            </a:r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br>
              <a:rPr lang="pt-BR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C4C9E-2C38-1E22-07F3-2509BB11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 widget de botão é usado para adicionar vários tipos de botões ao aplicativo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python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. Python nos permite configurar a aparência do botão de acordo com nossos requisitos.</a:t>
            </a:r>
          </a:p>
          <a:p>
            <a:r>
              <a:rPr lang="pt-BR" dirty="0" err="1">
                <a:solidFill>
                  <a:srgbClr val="333333"/>
                </a:solidFill>
                <a:latin typeface="inter-regular"/>
              </a:rPr>
              <a:t>Syntax</a:t>
            </a:r>
            <a:r>
              <a:rPr lang="pt-BR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W = Button(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parent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options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6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241E7-6AD2-EC9F-EEFC-FE9AB6C1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C2D8C-38EB-E3B7-CDF5-55441FC4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009868-5894-EEDB-DC7D-29F08DC4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8" t="28782" r="23370" b="11865"/>
          <a:stretch/>
        </p:blipFill>
        <p:spPr>
          <a:xfrm>
            <a:off x="437322" y="124837"/>
            <a:ext cx="11516138" cy="66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56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73F23-4EC5-184C-4551-ACF013F4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botão: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DEDB2-CB68-211E-008E-FC49117A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     </a:t>
            </a:r>
          </a:p>
          <a:p>
            <a:pPr marL="0" indent="0">
              <a:buNone/>
            </a:pP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top = Tk()  </a:t>
            </a:r>
          </a:p>
          <a:p>
            <a:pPr marL="0" indent="0">
              <a:buNone/>
            </a:pP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 err="1"/>
              <a:t>top.geometry</a:t>
            </a:r>
            <a:r>
              <a:rPr lang="en-US" dirty="0"/>
              <a:t>("200x100")  </a:t>
            </a:r>
          </a:p>
          <a:p>
            <a:pPr marL="0" indent="0">
              <a:buNone/>
            </a:pP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b = Button(</a:t>
            </a:r>
            <a:r>
              <a:rPr lang="en-US" dirty="0" err="1"/>
              <a:t>top,text</a:t>
            </a:r>
            <a:r>
              <a:rPr lang="en-US" dirty="0"/>
              <a:t> = "</a:t>
            </a:r>
            <a:r>
              <a:rPr lang="en-US" dirty="0" err="1"/>
              <a:t>botão</a:t>
            </a:r>
            <a:r>
              <a:rPr lang="en-US" dirty="0"/>
              <a:t> simples")    </a:t>
            </a:r>
          </a:p>
          <a:p>
            <a:pPr marL="0" indent="0">
              <a:buNone/>
            </a:pPr>
            <a:r>
              <a:rPr lang="en-US" dirty="0" err="1"/>
              <a:t>b.pack</a:t>
            </a:r>
            <a:r>
              <a:rPr lang="en-US" dirty="0"/>
              <a:t>()  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top.mainloop</a:t>
            </a:r>
            <a:r>
              <a:rPr lang="en-US" dirty="0"/>
              <a:t>() 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55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37670-F253-6D66-D4FA-0FEF0DB9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módulo </a:t>
            </a:r>
            <a:r>
              <a:rPr lang="pt-BR" dirty="0" err="1"/>
              <a:t>messagebox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59743-C46E-0FAA-A657-191FD60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O módulo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messagebox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 é usado para exibir as caixas de mensagem nos aplicativos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python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. Existem as várias funções que são usadas para exibir as mensagens relevantes, dependendo dos requisitos do aplicativo.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A sintaxe para usar a caixa de mensagem é dada abaixo.</a:t>
            </a:r>
          </a:p>
          <a:p>
            <a:pPr algn="just"/>
            <a:r>
              <a:rPr lang="pt-BR" dirty="0"/>
              <a:t>Sintaxe</a:t>
            </a:r>
          </a:p>
          <a:p>
            <a:pPr marL="0" indent="0" algn="just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messagebox.function_name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(título, mensagem [, opções])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395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A501-06AA-33C5-3F88-714D0DA3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do módulo </a:t>
            </a:r>
            <a:r>
              <a:rPr lang="pt-BR" dirty="0" err="1"/>
              <a:t>showbox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E50E2-B802-EA11-62FA-080FB16A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ter-bold"/>
              </a:rPr>
              <a:t>function_name</a:t>
            </a:r>
            <a:r>
              <a:rPr lang="pt-BR" b="1" i="0" dirty="0">
                <a:solidFill>
                  <a:srgbClr val="000000"/>
                </a:solidFill>
                <a:effectLst/>
                <a:latin typeface="inter-bold"/>
              </a:rPr>
              <a:t>: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Ele representa uma função de caixa de mensagem apropriada.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-bold"/>
              </a:rPr>
              <a:t>título: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É uma cadeia de caracteres que é mostrada como um título de uma caixa de mensagem.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-bold"/>
              </a:rPr>
              <a:t>Mensagem: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É a cadeia de caracteres a ser exibida como uma mensagem na caixa de mensagem.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-bold"/>
              </a:rPr>
              <a:t>Opções: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Existem várias opções que podem ser usadas para configurar a caixa de diálogo de mensagem.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14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9137E-7F63-2E42-E134-033DF14C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messagebox.showinfo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8B20A-6B63-E0A1-9F5A-970DAACD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A caixa de mensagem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inter-regular"/>
              </a:rPr>
              <a:t>showinfo</a:t>
            </a:r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() é usada onde precisamos mostrar algumas informações relevantes para 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040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456A3-2C35-6496-3B2E-58CB0349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5E624-3911-D3D1-DDF7-BD20CAC7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 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messagebox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top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top.geometry</a:t>
            </a:r>
            <a:r>
              <a:rPr lang="pt-BR" dirty="0"/>
              <a:t>("100x100")</a:t>
            </a:r>
          </a:p>
          <a:p>
            <a:pPr marL="0" indent="0">
              <a:buNone/>
            </a:pPr>
            <a:r>
              <a:rPr lang="pt-BR" dirty="0" err="1"/>
              <a:t>messagebox.showinfo</a:t>
            </a:r>
            <a:r>
              <a:rPr lang="pt-BR" dirty="0"/>
              <a:t>("</a:t>
            </a:r>
            <a:r>
              <a:rPr lang="pt-BR" dirty="0" err="1"/>
              <a:t>informações","Informações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 err="1"/>
              <a:t>top.mainloop</a:t>
            </a:r>
            <a:r>
              <a:rPr lang="pt-BR" dirty="0"/>
              <a:t>()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DDCB9-8262-8AC4-97FA-BF871296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maneira: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30B32-D031-D99A-FEDA-88D0AA55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as </a:t>
            </a:r>
            <a:r>
              <a:rPr lang="pt-BR" dirty="0" err="1"/>
              <a:t>tk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janela = </a:t>
            </a:r>
            <a:r>
              <a:rPr lang="pt-BR" dirty="0" err="1"/>
              <a:t>tk.Tk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# seu Código aqui.</a:t>
            </a:r>
          </a:p>
          <a:p>
            <a:pPr marL="0" indent="0">
              <a:buNone/>
            </a:pPr>
            <a:r>
              <a:rPr lang="pt-BR" dirty="0" err="1"/>
              <a:t>janela.mainloop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51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BF49-FAA1-0B06-5B98-3F23A527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mais complexo: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08E6D-1DE0-D871-3296-75D6742C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 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messagebox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top = </a:t>
            </a:r>
            <a:r>
              <a:rPr lang="pt-BR" dirty="0" err="1"/>
              <a:t>Tk</a:t>
            </a:r>
            <a:r>
              <a:rPr lang="pt-BR" dirty="0"/>
              <a:t>()    </a:t>
            </a:r>
          </a:p>
          <a:p>
            <a:pPr marL="0" indent="0">
              <a:buNone/>
            </a:pPr>
            <a:r>
              <a:rPr lang="pt-BR" dirty="0" err="1"/>
              <a:t>top.geometry</a:t>
            </a:r>
            <a:r>
              <a:rPr lang="pt-BR" dirty="0"/>
              <a:t>("200x100")  </a:t>
            </a:r>
          </a:p>
          <a:p>
            <a:pPr marL="0" indent="0">
              <a:buNone/>
            </a:pPr>
            <a:r>
              <a:rPr lang="pt-BR" dirty="0"/>
              <a:t>  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func</a:t>
            </a:r>
            <a:r>
              <a:rPr lang="pt-BR" dirty="0"/>
              <a:t>():  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messagebox.showinfo</a:t>
            </a:r>
            <a:r>
              <a:rPr lang="pt-BR" dirty="0"/>
              <a:t>("Você deu um click", "Button </a:t>
            </a:r>
            <a:r>
              <a:rPr lang="pt-BR" dirty="0" err="1"/>
              <a:t>clicked</a:t>
            </a:r>
            <a:r>
              <a:rPr lang="pt-BR" dirty="0"/>
              <a:t>")  </a:t>
            </a:r>
          </a:p>
          <a:p>
            <a:pPr marL="0" indent="0">
              <a:buNone/>
            </a:pPr>
            <a:r>
              <a:rPr lang="pt-BR" dirty="0"/>
              <a:t>    b1 = Button(</a:t>
            </a:r>
            <a:r>
              <a:rPr lang="pt-BR" dirty="0" err="1"/>
              <a:t>top,text</a:t>
            </a:r>
            <a:r>
              <a:rPr lang="pt-BR" dirty="0"/>
              <a:t> = "</a:t>
            </a:r>
            <a:r>
              <a:rPr lang="pt-BR" dirty="0" err="1"/>
              <a:t>Red</a:t>
            </a:r>
            <a:r>
              <a:rPr lang="pt-BR" dirty="0"/>
              <a:t>",</a:t>
            </a:r>
            <a:r>
              <a:rPr lang="pt-BR" dirty="0" err="1"/>
              <a:t>command</a:t>
            </a:r>
            <a:r>
              <a:rPr lang="pt-BR" dirty="0"/>
              <a:t> = </a:t>
            </a:r>
            <a:r>
              <a:rPr lang="pt-BR" dirty="0" err="1"/>
              <a:t>func,activeforeground</a:t>
            </a:r>
            <a:r>
              <a:rPr lang="pt-BR" dirty="0"/>
              <a:t> = "</a:t>
            </a:r>
            <a:r>
              <a:rPr lang="pt-BR" dirty="0" err="1"/>
              <a:t>red</a:t>
            </a:r>
            <a:r>
              <a:rPr lang="pt-BR" dirty="0"/>
              <a:t>",</a:t>
            </a:r>
            <a:r>
              <a:rPr lang="pt-BR" dirty="0" err="1"/>
              <a:t>activebackground</a:t>
            </a:r>
            <a:r>
              <a:rPr lang="pt-BR" dirty="0"/>
              <a:t> = "blue",</a:t>
            </a:r>
            <a:r>
              <a:rPr lang="pt-BR" dirty="0" err="1"/>
              <a:t>pady</a:t>
            </a:r>
            <a:r>
              <a:rPr lang="pt-BR" dirty="0"/>
              <a:t>=10)    </a:t>
            </a:r>
          </a:p>
          <a:p>
            <a:pPr marL="0" indent="0">
              <a:buNone/>
            </a:pPr>
            <a:r>
              <a:rPr lang="pt-BR" dirty="0"/>
              <a:t>b1.pack(</a:t>
            </a:r>
            <a:r>
              <a:rPr lang="pt-BR" dirty="0" err="1"/>
              <a:t>side</a:t>
            </a:r>
            <a:r>
              <a:rPr lang="pt-BR" dirty="0"/>
              <a:t> = TOP)  </a:t>
            </a:r>
          </a:p>
          <a:p>
            <a:pPr marL="0" indent="0">
              <a:buNone/>
            </a:pPr>
            <a:r>
              <a:rPr lang="pt-BR" dirty="0" err="1"/>
              <a:t>top.mainloop</a:t>
            </a:r>
            <a:r>
              <a:rPr lang="pt-BR" dirty="0"/>
              <a:t>()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348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19EBF-DD6D-24F6-6B10-C1C543AF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3EEDE-5D3F-90DB-7E84-84417116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E8A476-E140-FF7E-80B7-B47753DDC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1" t="19888" r="32282" b="45118"/>
          <a:stretch/>
        </p:blipFill>
        <p:spPr>
          <a:xfrm>
            <a:off x="530086" y="251791"/>
            <a:ext cx="11151158" cy="40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4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4D8C-52A3-9CC9-D267-087E7CB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messagebox.showwarning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53526-8832-4C5F-B1E9-68619E5A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 err="1">
                <a:solidFill>
                  <a:srgbClr val="610B38"/>
                </a:solidFill>
                <a:effectLst/>
                <a:latin typeface="erdana"/>
              </a:rPr>
              <a:t>showwarning</a:t>
            </a:r>
            <a:r>
              <a:rPr lang="pt-BR" b="0" i="0" dirty="0">
                <a:solidFill>
                  <a:srgbClr val="610B38"/>
                </a:solidFill>
                <a:effectLst/>
                <a:latin typeface="erdana"/>
              </a:rPr>
              <a:t>()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inter-regular"/>
              </a:rPr>
              <a:t>Esse método é usado para exibir o aviso para 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392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1924-48BA-19AE-0BA0-775CAD90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F2993-D823-625D-1BFC-9EDF50DD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 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messagebox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top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top.geometry</a:t>
            </a:r>
            <a:r>
              <a:rPr lang="pt-BR" dirty="0"/>
              <a:t>("100x100")</a:t>
            </a:r>
          </a:p>
          <a:p>
            <a:pPr marL="0" indent="0">
              <a:buNone/>
            </a:pPr>
            <a:r>
              <a:rPr lang="pt-BR" dirty="0" err="1"/>
              <a:t>messagebox.showwarning</a:t>
            </a:r>
            <a:r>
              <a:rPr lang="pt-BR" dirty="0"/>
              <a:t>("</a:t>
            </a:r>
            <a:r>
              <a:rPr lang="pt-BR" dirty="0" err="1"/>
              <a:t>aviso","Aviso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 err="1"/>
              <a:t>top.mainloop</a:t>
            </a:r>
            <a:r>
              <a:rPr lang="pt-BR" dirty="0"/>
              <a:t>()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357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52161-3A92-5F53-AC1C-5213F95F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DCC79-B956-03EF-BCD8-7CD941E2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Ainda temos os métodos: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messagebox.showerror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("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erro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",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"Erro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messagebox.askquestion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Confirmar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",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"Tem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 certeza?"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)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messagebox.askokcancel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("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Redirect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",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Redireccionando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 você para www.meusite.com.br"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messagebox.askyesno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Aplicativo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",</a:t>
            </a:r>
            <a:r>
              <a:rPr lang="pt-BR" b="0" i="0" dirty="0" err="1">
                <a:solidFill>
                  <a:srgbClr val="0000FF"/>
                </a:solidFill>
                <a:effectLst/>
                <a:latin typeface="inter-regular"/>
              </a:rPr>
              <a:t>"Entendeu</a:t>
            </a:r>
            <a:r>
              <a:rPr lang="pt-BR" b="0" i="0" dirty="0">
                <a:solidFill>
                  <a:srgbClr val="0000FF"/>
                </a:solidFill>
                <a:effectLst/>
                <a:latin typeface="inter-regular"/>
              </a:rPr>
              <a:t>?"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)</a:t>
            </a:r>
          </a:p>
          <a:p>
            <a:pPr marL="0" indent="0">
              <a:buNone/>
            </a:pPr>
            <a:endParaRPr lang="pt-BR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pt-BR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E5559F-2A84-B2EC-7830-9CB426E0F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36520" r="61413" b="32358"/>
          <a:stretch/>
        </p:blipFill>
        <p:spPr>
          <a:xfrm>
            <a:off x="9276521" y="365125"/>
            <a:ext cx="2663687" cy="21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0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4EB2-685A-DB9F-2E38-63058A07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 </a:t>
            </a:r>
            <a:r>
              <a:rPr lang="pt-BR" dirty="0" err="1"/>
              <a:t>Tkinter</a:t>
            </a:r>
            <a:r>
              <a:rPr lang="pt-BR" dirty="0"/>
              <a:t> </a:t>
            </a:r>
            <a:r>
              <a:rPr lang="pt-BR" dirty="0" err="1"/>
              <a:t>Entry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E5A5E-2140-EA2C-6CE2-941D2726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widget </a:t>
            </a:r>
            <a:r>
              <a:rPr lang="pt-BR" dirty="0" err="1"/>
              <a:t>Entry</a:t>
            </a:r>
            <a:r>
              <a:rPr lang="pt-BR" dirty="0"/>
              <a:t>() é usado para mostrar na caixa de texto que o usuário aceitar um valor.</a:t>
            </a:r>
          </a:p>
          <a:p>
            <a:r>
              <a:rPr lang="pt-BR" dirty="0" err="1"/>
              <a:t>Syntax</a:t>
            </a:r>
            <a:endParaRPr lang="pt-BR" dirty="0"/>
          </a:p>
          <a:p>
            <a:r>
              <a:rPr lang="pt-BR" dirty="0"/>
              <a:t>w = </a:t>
            </a:r>
            <a:r>
              <a:rPr lang="pt-BR" dirty="0" err="1"/>
              <a:t>Entry</a:t>
            </a:r>
            <a:r>
              <a:rPr lang="pt-BR" dirty="0"/>
              <a:t> 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options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764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92336-28BF-94FD-295C-A4D9DAD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C5135-5193-065C-3DB0-A3E7B1C6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E021FC-32A1-86BA-BA34-17EB91BD4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6" t="16022" r="27500" b="5303"/>
          <a:stretch/>
        </p:blipFill>
        <p:spPr>
          <a:xfrm>
            <a:off x="437321" y="0"/>
            <a:ext cx="7553739" cy="68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4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C85E0-DD83-9B03-70C5-FD2D1EEE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C91DD-357A-5465-6E29-B552EFCE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CC95A8-F710-678B-A790-70E642ADD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0" t="21435" r="25000" b="21146"/>
          <a:stretch/>
        </p:blipFill>
        <p:spPr>
          <a:xfrm>
            <a:off x="556590" y="172277"/>
            <a:ext cx="11025809" cy="65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8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661A-CDB8-BA5A-134C-F2A12CD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EC918-D31A-93B8-37FF-BAD4214D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/>
              <a:t>top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top.geometry</a:t>
            </a:r>
            <a:r>
              <a:rPr lang="pt-BR" dirty="0"/>
              <a:t>("400x250")</a:t>
            </a:r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Name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30,y = 50)</a:t>
            </a:r>
          </a:p>
          <a:p>
            <a:pPr marL="0" indent="0">
              <a:buNone/>
            </a:pPr>
            <a:r>
              <a:rPr lang="pt-BR" dirty="0" err="1"/>
              <a:t>email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"Email").</a:t>
            </a:r>
            <a:r>
              <a:rPr lang="pt-BR" dirty="0" err="1"/>
              <a:t>place</a:t>
            </a:r>
            <a:r>
              <a:rPr lang="pt-BR" dirty="0"/>
              <a:t>(x = 30, y = 90)</a:t>
            </a:r>
          </a:p>
          <a:p>
            <a:pPr marL="0" indent="0">
              <a:buNone/>
            </a:pPr>
            <a:r>
              <a:rPr lang="pt-BR" dirty="0" err="1"/>
              <a:t>password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Password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 y = 130)</a:t>
            </a:r>
          </a:p>
          <a:p>
            <a:pPr marL="0" indent="0">
              <a:buNone/>
            </a:pPr>
            <a:r>
              <a:rPr lang="pt-BR" dirty="0" err="1"/>
              <a:t>sbmitbtn</a:t>
            </a:r>
            <a:r>
              <a:rPr lang="pt-BR" dirty="0"/>
              <a:t> = Button(top,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",</a:t>
            </a:r>
            <a:r>
              <a:rPr lang="pt-BR" dirty="0" err="1"/>
              <a:t>activebackground</a:t>
            </a:r>
            <a:r>
              <a:rPr lang="pt-BR" dirty="0"/>
              <a:t> = "</a:t>
            </a:r>
            <a:r>
              <a:rPr lang="pt-BR" dirty="0" err="1"/>
              <a:t>pink</a:t>
            </a:r>
            <a:r>
              <a:rPr lang="pt-BR" dirty="0"/>
              <a:t>", </a:t>
            </a:r>
            <a:r>
              <a:rPr lang="pt-BR" dirty="0" err="1"/>
              <a:t>activeforeground</a:t>
            </a:r>
            <a:r>
              <a:rPr lang="pt-BR" dirty="0"/>
              <a:t>= "blue").</a:t>
            </a:r>
            <a:r>
              <a:rPr lang="pt-BR" dirty="0" err="1"/>
              <a:t>place</a:t>
            </a:r>
            <a:r>
              <a:rPr lang="pt-BR" dirty="0"/>
              <a:t>(x = 30, y = 170)</a:t>
            </a:r>
          </a:p>
          <a:p>
            <a:pPr marL="0" indent="0">
              <a:buNone/>
            </a:pPr>
            <a:r>
              <a:rPr lang="pt-BR" dirty="0"/>
              <a:t>e1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80, y = 50)</a:t>
            </a:r>
          </a:p>
          <a:p>
            <a:pPr marL="0" indent="0">
              <a:buNone/>
            </a:pPr>
            <a:r>
              <a:rPr lang="pt-BR" dirty="0"/>
              <a:t>e2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80, y = 90)</a:t>
            </a:r>
          </a:p>
          <a:p>
            <a:pPr marL="0" indent="0">
              <a:buNone/>
            </a:pPr>
            <a:r>
              <a:rPr lang="pt-BR" dirty="0"/>
              <a:t>e3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95, y = 130)</a:t>
            </a:r>
          </a:p>
          <a:p>
            <a:pPr marL="0" indent="0">
              <a:buNone/>
            </a:pPr>
            <a:r>
              <a:rPr lang="pt-BR" dirty="0" err="1"/>
              <a:t>top.mainloop</a:t>
            </a:r>
            <a:r>
              <a:rPr lang="pt-BR" dirty="0"/>
              <a:t>()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043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85CE-4C35-CB5A-88CD-9DBDDF3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2B1E4-8C44-106C-AD0A-66FF6DD6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7E188A-CBE0-7C53-076B-74028D02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1436" r="27283" b="50000"/>
          <a:stretch/>
        </p:blipFill>
        <p:spPr>
          <a:xfrm>
            <a:off x="364434" y="365125"/>
            <a:ext cx="11602536" cy="31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2B35C-7C07-1D9A-17D8-B166CCD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a janela: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AC2C0-879A-7BDB-B869-8DF828AF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/>
              <a:t>janela=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janela.title</a:t>
            </a:r>
            <a:r>
              <a:rPr lang="pt-BR" dirty="0"/>
              <a:t>("Minha Janela </a:t>
            </a:r>
            <a:r>
              <a:rPr lang="pt-BR" dirty="0" err="1"/>
              <a:t>Tkinter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 err="1"/>
              <a:t>janela.geometry</a:t>
            </a:r>
            <a:r>
              <a:rPr lang="pt-BR" dirty="0"/>
              <a:t>('350x200')</a:t>
            </a:r>
          </a:p>
          <a:p>
            <a:pPr marL="0" indent="0">
              <a:buNone/>
            </a:pPr>
            <a:r>
              <a:rPr lang="pt-BR" dirty="0"/>
              <a:t>mensagem = </a:t>
            </a:r>
            <a:r>
              <a:rPr lang="pt-BR" dirty="0" err="1"/>
              <a:t>Label</a:t>
            </a:r>
            <a:r>
              <a:rPr lang="pt-BR" dirty="0"/>
              <a:t>(janela, </a:t>
            </a:r>
            <a:r>
              <a:rPr lang="pt-BR" dirty="0" err="1"/>
              <a:t>text</a:t>
            </a:r>
            <a:r>
              <a:rPr lang="pt-BR" dirty="0"/>
              <a:t> = "Aprendendo </a:t>
            </a:r>
            <a:r>
              <a:rPr lang="pt-BR" dirty="0" err="1"/>
              <a:t>Tkinter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 err="1"/>
              <a:t>mensagem.pack</a:t>
            </a:r>
            <a:r>
              <a:rPr lang="pt-BR" dirty="0"/>
              <a:t>(</a:t>
            </a:r>
            <a:r>
              <a:rPr lang="pt-BR" dirty="0" err="1"/>
              <a:t>side</a:t>
            </a:r>
            <a:r>
              <a:rPr lang="pt-BR" dirty="0"/>
              <a:t> = TOP)</a:t>
            </a:r>
          </a:p>
          <a:p>
            <a:pPr marL="0" indent="0">
              <a:buNone/>
            </a:pPr>
            <a:r>
              <a:rPr lang="pt-BR" dirty="0" err="1"/>
              <a:t>janela.mainloop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896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7E2E-E8EA-EB9D-DE03-0A779EDB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FBE77-4802-6AE1-B11D-03B069C7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0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DF49-1077-AD0D-37BB-58B71845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a janela: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D77EE-B5BA-8D0F-79A1-4C40EA73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5662C1-4049-10EF-16FE-C82A65A0B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2" t="31875" r="28261" b="31392"/>
          <a:stretch/>
        </p:blipFill>
        <p:spPr>
          <a:xfrm>
            <a:off x="838200" y="1690688"/>
            <a:ext cx="10904307" cy="39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2B4F-5D6F-36B5-3A48-223DF5B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VENDO A JANELA COMO UMA CLASSE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9FC45-7A0E-A06D-3AD4-79972E66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5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BCD0-84D3-DF17-48AA-B24200A8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 A classe TK: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2A076-0367-1BDC-D77F-080FFD02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Janela: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def</a:t>
            </a:r>
            <a:r>
              <a:rPr lang="pt-BR" dirty="0"/>
              <a:t> __</a:t>
            </a:r>
            <a:r>
              <a:rPr lang="pt-BR" dirty="0" err="1"/>
              <a:t>init</a:t>
            </a:r>
            <a:r>
              <a:rPr lang="pt-BR" dirty="0"/>
              <a:t>__(self, </a:t>
            </a:r>
            <a:r>
              <a:rPr lang="pt-BR" dirty="0" err="1"/>
              <a:t>instancia_de_Tk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pass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root=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Janela(root)</a:t>
            </a:r>
          </a:p>
          <a:p>
            <a:pPr marL="0" indent="0">
              <a:buNone/>
            </a:pPr>
            <a:r>
              <a:rPr lang="pt-BR" dirty="0" err="1"/>
              <a:t>root.mainloop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0281DE-2A9F-E05C-F237-096C58084542}"/>
              </a:ext>
            </a:extLst>
          </p:cNvPr>
          <p:cNvSpPr txBox="1"/>
          <p:nvPr/>
        </p:nvSpPr>
        <p:spPr>
          <a:xfrm>
            <a:off x="7142922" y="544652"/>
            <a:ext cx="43467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1) Primeiro importamos todos os componentes do módulo </a:t>
            </a:r>
            <a:r>
              <a:rPr lang="pt-BR" sz="2000" b="1" dirty="0" err="1"/>
              <a:t>Tkinter</a:t>
            </a:r>
            <a:r>
              <a:rPr lang="pt-BR" sz="2000" b="1" dirty="0"/>
              <a:t>.</a:t>
            </a:r>
          </a:p>
          <a:p>
            <a:r>
              <a:rPr lang="pt-BR" sz="2000" b="1" dirty="0"/>
              <a:t>2) Criamos uma classe chamada Janela, que no momento ainda não possui nenhuma informação.</a:t>
            </a:r>
          </a:p>
          <a:p>
            <a:r>
              <a:rPr lang="pt-BR" sz="2000" b="1" dirty="0"/>
              <a:t>3) Instanciamos a classe </a:t>
            </a:r>
            <a:r>
              <a:rPr lang="pt-BR" sz="2000" b="1" dirty="0" err="1"/>
              <a:t>Tk</a:t>
            </a:r>
            <a:r>
              <a:rPr lang="pt-BR" sz="2000" b="1" dirty="0"/>
              <a:t>() através da variável root, que foi criada no final do código. Essa classe permite que os widgets possam ser utilizados na aplicação.</a:t>
            </a:r>
          </a:p>
          <a:p>
            <a:r>
              <a:rPr lang="pt-BR" sz="2000" b="1" dirty="0"/>
              <a:t>3) Em </a:t>
            </a:r>
            <a:r>
              <a:rPr lang="pt-BR" sz="2000" b="1" dirty="0" err="1"/>
              <a:t>Jnaela</a:t>
            </a:r>
            <a:r>
              <a:rPr lang="pt-BR" sz="2000" b="1" dirty="0"/>
              <a:t>(root) passamos a variável root como parâmetro do método construtor da classe Janela. </a:t>
            </a:r>
          </a:p>
          <a:p>
            <a:r>
              <a:rPr lang="pt-BR" sz="2000" b="1" dirty="0"/>
              <a:t>4) Chamamos o método </a:t>
            </a:r>
            <a:r>
              <a:rPr lang="pt-BR" sz="2000" b="1" dirty="0" err="1"/>
              <a:t>root.mainloop</a:t>
            </a:r>
            <a:r>
              <a:rPr lang="pt-BR" sz="2000" b="1" dirty="0"/>
              <a:t>() para exibirmos a tela.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4958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A3A40-1D0C-AE07-2236-726DC2E6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construir classes </a:t>
            </a:r>
            <a:r>
              <a:rPr lang="pt-BR" dirty="0" err="1"/>
              <a:t>python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AECCF-EF9C-FF88-87FF-E875F0C1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064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2185</Words>
  <Application>Microsoft Office PowerPoint</Application>
  <PresentationFormat>Widescreen</PresentationFormat>
  <Paragraphs>237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erdana</vt:lpstr>
      <vt:lpstr>inter-bold</vt:lpstr>
      <vt:lpstr>inter-regular</vt:lpstr>
      <vt:lpstr>Tema do Office</vt:lpstr>
      <vt:lpstr>Curso Dev Full Stack</vt:lpstr>
      <vt:lpstr>TKINTER</vt:lpstr>
      <vt:lpstr>Construindo a 1ª janela em tkinter</vt:lpstr>
      <vt:lpstr>Outra maneira:</vt:lpstr>
      <vt:lpstr>Ampliando a janela:</vt:lpstr>
      <vt:lpstr>Ampliando a janela:</vt:lpstr>
      <vt:lpstr>VENDO A JANELA COMO UMA CLASSE PYTHON:</vt:lpstr>
      <vt:lpstr>  A classe TK:</vt:lpstr>
      <vt:lpstr>Vamos construir classes python?</vt:lpstr>
      <vt:lpstr>A classe Tk para janela já está pronta.</vt:lpstr>
      <vt:lpstr>Vamos ampliar nossos conhecimentos:</vt:lpstr>
      <vt:lpstr>Adicionando elementos a janela</vt:lpstr>
      <vt:lpstr>Adicionando elementos a janela:</vt:lpstr>
      <vt:lpstr>Adicionando elementos a janela:</vt:lpstr>
      <vt:lpstr>Para não ficar nenhuma dúvida que estamos trabalhando com classes.</vt:lpstr>
      <vt:lpstr>Apresentação do PowerPoint</vt:lpstr>
      <vt:lpstr>Elementos da Janela:</vt:lpstr>
      <vt:lpstr>Widget</vt:lpstr>
      <vt:lpstr>Métodos em Tkinter:</vt:lpstr>
      <vt:lpstr>Python Tkinter Geometry </vt:lpstr>
      <vt:lpstr>Python Tkinter pack() method </vt:lpstr>
      <vt:lpstr>Exemplo:</vt:lpstr>
      <vt:lpstr>Apresentação do PowerPoint</vt:lpstr>
      <vt:lpstr>Método Python Tkinter grid() </vt:lpstr>
      <vt:lpstr>Opções do método</vt:lpstr>
      <vt:lpstr>Exemplo do método grid:</vt:lpstr>
      <vt:lpstr>Apresentação do PowerPoint</vt:lpstr>
      <vt:lpstr>Python Tkinter place() method </vt:lpstr>
      <vt:lpstr>Opções:</vt:lpstr>
      <vt:lpstr>Exemplo </vt:lpstr>
      <vt:lpstr>Apresentação do PowerPoint</vt:lpstr>
      <vt:lpstr>Apresentação do PowerPoint</vt:lpstr>
      <vt:lpstr>Botão Python Tkinter </vt:lpstr>
      <vt:lpstr>Apresentação do PowerPoint</vt:lpstr>
      <vt:lpstr>Exemplo de botão:</vt:lpstr>
      <vt:lpstr>O módulo messagebox</vt:lpstr>
      <vt:lpstr>Parâmetros do módulo showbox:</vt:lpstr>
      <vt:lpstr>messagebox.showinfo():</vt:lpstr>
      <vt:lpstr>Exemplo simples:</vt:lpstr>
      <vt:lpstr>Exemplo mais complexo:</vt:lpstr>
      <vt:lpstr>Apresentação do PowerPoint</vt:lpstr>
      <vt:lpstr>messagebox.showwarning():</vt:lpstr>
      <vt:lpstr>Exemplo:</vt:lpstr>
      <vt:lpstr>Outros:</vt:lpstr>
      <vt:lpstr>Python Tkinter Entry()</vt:lpstr>
      <vt:lpstr>Apresentação do PowerPoint</vt:lpstr>
      <vt:lpstr>Apresentação do PowerPoint</vt:lpstr>
      <vt:lpstr>Exemplo:</vt:lpstr>
      <vt:lpstr>Apresentação do PowerPoint</vt:lpstr>
      <vt:lpstr>Continua...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15</cp:revision>
  <dcterms:created xsi:type="dcterms:W3CDTF">2023-01-16T11:32:08Z</dcterms:created>
  <dcterms:modified xsi:type="dcterms:W3CDTF">2023-01-16T13:59:10Z</dcterms:modified>
</cp:coreProperties>
</file>