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300" r:id="rId4"/>
    <p:sldId id="277" r:id="rId5"/>
    <p:sldId id="301" r:id="rId6"/>
    <p:sldId id="302" r:id="rId7"/>
    <p:sldId id="303" r:id="rId8"/>
    <p:sldId id="304" r:id="rId9"/>
    <p:sldId id="305" r:id="rId10"/>
    <p:sldId id="306" r:id="rId11"/>
    <p:sldId id="291" r:id="rId12"/>
    <p:sldId id="278" r:id="rId13"/>
    <p:sldId id="279" r:id="rId14"/>
    <p:sldId id="280" r:id="rId15"/>
    <p:sldId id="292" r:id="rId16"/>
    <p:sldId id="258" r:id="rId17"/>
    <p:sldId id="259" r:id="rId18"/>
    <p:sldId id="260" r:id="rId19"/>
    <p:sldId id="261" r:id="rId20"/>
    <p:sldId id="307" r:id="rId21"/>
    <p:sldId id="282" r:id="rId22"/>
    <p:sldId id="283" r:id="rId23"/>
    <p:sldId id="284" r:id="rId24"/>
    <p:sldId id="285" r:id="rId25"/>
    <p:sldId id="308" r:id="rId26"/>
    <p:sldId id="286" r:id="rId27"/>
    <p:sldId id="293" r:id="rId28"/>
    <p:sldId id="309" r:id="rId2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961931-2428-7DEC-1CE7-BE2DAFB249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D633624-4CAD-088A-602D-C36E2C2860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49138BD-04F4-A3F9-8670-4B5617579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0242C-9C04-406F-A461-D360C88D4EAB}" type="datetimeFigureOut">
              <a:rPr lang="pt-BR" smtClean="0"/>
              <a:t>30/01/2023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70330C5-604B-51B2-541B-EE74FB0DA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3C11FB9-BA6A-FB01-B7BD-BB44AE766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10D97-6BB9-41E6-8CE1-A921FA793D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7307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9E2688-9450-B724-F0EE-21AC8AE4A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3466659-E4A8-0C09-9420-FB5C5AC9A2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A5C08F9-04FC-6217-0D18-783183BD5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0242C-9C04-406F-A461-D360C88D4EAB}" type="datetimeFigureOut">
              <a:rPr lang="pt-BR" smtClean="0"/>
              <a:t>30/01/2023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236653F-AA36-1B6A-D24E-642A5F997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BCD7FB4-5DE3-DB60-1C8B-2FCEE56D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10D97-6BB9-41E6-8CE1-A921FA793D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5478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3FC1BEA-3C5F-C0C8-D1F8-8E49BDC4B3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4D73859-8276-E44C-A270-1B232AED97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238CEA3-1A34-EFDA-C09A-06922A69A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0242C-9C04-406F-A461-D360C88D4EAB}" type="datetimeFigureOut">
              <a:rPr lang="pt-BR" smtClean="0"/>
              <a:t>30/01/2023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1524988-8136-8E20-991E-3DCB3E699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0B42451-69D7-A497-16F4-AC6F038E8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10D97-6BB9-41E6-8CE1-A921FA793D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0312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069E9A-AC3B-A1C7-DC87-2CD67FB05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04D10E6-1584-DD93-52DA-12E9CC9BAA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F473C87-DAE1-590C-3945-21475807C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0242C-9C04-406F-A461-D360C88D4EAB}" type="datetimeFigureOut">
              <a:rPr lang="pt-BR" smtClean="0"/>
              <a:t>30/01/2023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9DC2ECE-833E-BCF8-C6CB-119C85C8C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B05A567-C571-B089-1ECA-FAACB5849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10D97-6BB9-41E6-8CE1-A921FA793D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4010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BC26F7-6959-FA22-E71B-07E308F66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08536AC-3A32-5CBC-A9FD-F6FBF774BF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158F269-68B2-550E-6A93-EA9C9372B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0242C-9C04-406F-A461-D360C88D4EAB}" type="datetimeFigureOut">
              <a:rPr lang="pt-BR" smtClean="0"/>
              <a:t>30/01/2023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02BDF1E-72F3-7489-E3ED-3A069EEF6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1E1AAD6-2D3B-40A6-F8CC-EE5D99ABD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10D97-6BB9-41E6-8CE1-A921FA793D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6443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DBE1CE-D293-195F-258C-FD3E1BAEB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FFB9668-1F05-BDC9-2689-C5F8829544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D5F438F-2850-5270-08C5-A0F6991F50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E190FFB-28AF-2D8F-80BB-87BC37FE2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0242C-9C04-406F-A461-D360C88D4EAB}" type="datetimeFigureOut">
              <a:rPr lang="pt-BR" smtClean="0"/>
              <a:t>30/01/2023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0D0DBEF-9A03-2F47-A05B-7C10EC580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592610F-B412-1A78-B5E8-E43AA7C5A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10D97-6BB9-41E6-8CE1-A921FA793D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1824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E157F6-2184-2C2F-8054-F67607F93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C5CFF79-E775-027A-4FAC-B54692F968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C7C12AD-B6B8-F19A-9351-99407799FF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2003DC6-BC0E-64A9-20E0-1231F9008F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1CBA2AD-BA4B-43FD-2003-26908DC05F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6D03DF9-B51A-5B77-B15A-524D5DFEB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0242C-9C04-406F-A461-D360C88D4EAB}" type="datetimeFigureOut">
              <a:rPr lang="pt-BR" smtClean="0"/>
              <a:t>30/01/2023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A25BC29-9BE3-83E5-C87D-6AE052FE9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69F5978-F4A4-795A-4F80-843F4CFD9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10D97-6BB9-41E6-8CE1-A921FA793D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7896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DF1104-EC66-B963-4F74-BF45DF4C2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F4DE274-4CAE-F1DD-5FA3-C69B89F8F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0242C-9C04-406F-A461-D360C88D4EAB}" type="datetimeFigureOut">
              <a:rPr lang="pt-BR" smtClean="0"/>
              <a:t>30/01/2023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985C0EE-EC54-3B3F-80DF-BE45B6841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9EA9EEE-77DA-F6FD-0364-D563D75DA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10D97-6BB9-41E6-8CE1-A921FA793D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489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BE63C96-501F-9E28-F722-C2DE974A2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0242C-9C04-406F-A461-D360C88D4EAB}" type="datetimeFigureOut">
              <a:rPr lang="pt-BR" smtClean="0"/>
              <a:t>30/01/2023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AF0E3A8-ADD2-D9D8-E9CD-A9FB12B9D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C4997C3-DA6A-F913-95EA-FF26441F2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10D97-6BB9-41E6-8CE1-A921FA793D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3407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EB8BAB-2B7E-0B90-1C51-6B9147520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C990101-21B0-A992-34FD-3D00398C9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59E6D13-B6A6-2EB2-C50A-6010625D56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A3FFF3B-CC61-0973-FB29-BA12EC3EC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0242C-9C04-406F-A461-D360C88D4EAB}" type="datetimeFigureOut">
              <a:rPr lang="pt-BR" smtClean="0"/>
              <a:t>30/01/2023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0A47DE9-0F80-6109-B171-69B685168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D5B1046-CD54-25F3-5759-23761E5EB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10D97-6BB9-41E6-8CE1-A921FA793D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9194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51934A-DCA2-5397-E5DA-5CA44D5EC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70C159F-25F8-5499-6751-4F48A6DB1F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02EE8E1-17D6-4FC5-D6DE-53A02BD12C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48B95A6-DDC1-6DB2-7DA5-C6FDBA758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0242C-9C04-406F-A461-D360C88D4EAB}" type="datetimeFigureOut">
              <a:rPr lang="pt-BR" smtClean="0"/>
              <a:t>30/01/2023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B922813-95FE-4780-F854-F0E987C70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95806AE-19A3-6D7C-7607-0AA7D89E9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10D97-6BB9-41E6-8CE1-A921FA793D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0864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31B65CF-0B3A-72D4-49D6-DB9DA285D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DA28715-D790-E5D8-336C-781A17E1DF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E5E6A24-A883-7624-A04D-F12E13954A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0242C-9C04-406F-A461-D360C88D4EAB}" type="datetimeFigureOut">
              <a:rPr lang="pt-BR" smtClean="0"/>
              <a:t>30/01/2023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93C010D-CAF4-F3FF-433C-66DEC34AA8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D2FBCFF-B159-CC21-DFD0-1FEF842438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710D97-6BB9-41E6-8CE1-A921FA793D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9689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5B0AA5-91A2-5181-876F-4DBE0B2410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solidFill>
            <a:srgbClr val="FFFF00"/>
          </a:solidFill>
        </p:spPr>
        <p:txBody>
          <a:bodyPr/>
          <a:lstStyle/>
          <a:p>
            <a:r>
              <a:rPr lang="pt-BR" dirty="0"/>
              <a:t>Curso Data Science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26CB795-4716-27FA-B9D4-0725DF94B8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Aula 03 </a:t>
            </a:r>
          </a:p>
          <a:p>
            <a:r>
              <a:rPr lang="pt-BR" dirty="0" err="1"/>
              <a:t>Matplotlib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88907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998F4C-E152-57BC-C632-CDA795B37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Gráficos: </a:t>
            </a:r>
            <a:r>
              <a:rPr lang="pt-BR" dirty="0" err="1"/>
              <a:t>Scatter</a:t>
            </a:r>
            <a:r>
              <a:rPr lang="pt-BR" dirty="0"/>
              <a:t> (pontos)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9E2EFDD-ABA9-5792-E567-D3923839B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3074" name="Picture 2" descr="Matplotlib Scatter">
            <a:extLst>
              <a:ext uri="{FF2B5EF4-FFF2-40B4-BE49-F238E27FC236}">
                <a16:creationId xmlns:a16="http://schemas.microsoft.com/office/drawing/2014/main" id="{C78944E7-4C0C-F646-1388-FB0BB3A00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25625"/>
            <a:ext cx="5854148" cy="4384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6798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70065A-5974-D186-FCF7-FB88A783E2FE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FF00"/>
          </a:solidFill>
        </p:spPr>
        <p:txBody>
          <a:bodyPr/>
          <a:lstStyle/>
          <a:p>
            <a:r>
              <a:rPr lang="pt-BR" dirty="0"/>
              <a:t>Elementos de um gráfico: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EBBE4F4-E742-ACCA-5402-056DFDA567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283" t="21435" r="16521" b="19792"/>
          <a:stretch/>
        </p:blipFill>
        <p:spPr>
          <a:xfrm>
            <a:off x="1590260" y="1713879"/>
            <a:ext cx="7421217" cy="4958206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236F53BB-2C13-F052-62CD-E8DEDB011C65}"/>
              </a:ext>
            </a:extLst>
          </p:cNvPr>
          <p:cNvSpPr/>
          <p:nvPr/>
        </p:nvSpPr>
        <p:spPr>
          <a:xfrm>
            <a:off x="6705600" y="2279374"/>
            <a:ext cx="1643270" cy="11496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30133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C74DD2-9B09-52C3-B0C4-590C2762C255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FF00"/>
          </a:solidFill>
        </p:spPr>
        <p:txBody>
          <a:bodyPr/>
          <a:lstStyle/>
          <a:p>
            <a:r>
              <a:rPr lang="pt-BR" dirty="0"/>
              <a:t>Elementos do gráfico: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C653A2C-140F-69DC-904B-8EAB3B47CB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b="1" i="0" dirty="0" err="1">
                <a:solidFill>
                  <a:srgbClr val="000000"/>
                </a:solidFill>
                <a:effectLst/>
                <a:latin typeface="Nunito" pitchFamily="2" charset="0"/>
              </a:rPr>
              <a:t>Xlabel</a:t>
            </a:r>
            <a:r>
              <a:rPr lang="pt-BR" i="0" dirty="0">
                <a:solidFill>
                  <a:srgbClr val="000000"/>
                </a:solidFill>
                <a:effectLst/>
                <a:latin typeface="Nunito" pitchFamily="2" charset="0"/>
              </a:rPr>
              <a:t>-</a:t>
            </a:r>
            <a:r>
              <a:rPr lang="pt-BR" b="0" i="0" dirty="0">
                <a:solidFill>
                  <a:srgbClr val="000000"/>
                </a:solidFill>
                <a:effectLst/>
                <a:latin typeface="Nunito" pitchFamily="2" charset="0"/>
              </a:rPr>
              <a:t>Define o rótulo do eixo x do eixo atual.</a:t>
            </a:r>
          </a:p>
          <a:p>
            <a:pPr algn="just"/>
            <a:r>
              <a:rPr lang="pt-BR" b="1" dirty="0" err="1">
                <a:solidFill>
                  <a:srgbClr val="000000"/>
                </a:solidFill>
                <a:latin typeface="Nunito" pitchFamily="2" charset="0"/>
              </a:rPr>
              <a:t>Y</a:t>
            </a:r>
            <a:r>
              <a:rPr lang="pt-BR" b="1" i="0" dirty="0" err="1">
                <a:solidFill>
                  <a:srgbClr val="000000"/>
                </a:solidFill>
                <a:effectLst/>
                <a:latin typeface="Nunito" pitchFamily="2" charset="0"/>
              </a:rPr>
              <a:t>label</a:t>
            </a:r>
            <a:r>
              <a:rPr lang="pt-BR" i="0" dirty="0">
                <a:solidFill>
                  <a:srgbClr val="000000"/>
                </a:solidFill>
                <a:effectLst/>
                <a:latin typeface="Nunito" pitchFamily="2" charset="0"/>
              </a:rPr>
              <a:t>-</a:t>
            </a:r>
            <a:r>
              <a:rPr lang="pt-BR" b="0" i="0" dirty="0">
                <a:solidFill>
                  <a:srgbClr val="000000"/>
                </a:solidFill>
                <a:effectLst/>
                <a:latin typeface="Nunito" pitchFamily="2" charset="0"/>
              </a:rPr>
              <a:t>Define o rótulo do eixo y do eixo atual.</a:t>
            </a:r>
          </a:p>
          <a:p>
            <a:pPr algn="just"/>
            <a:r>
              <a:rPr lang="pt-BR" b="1" dirty="0" err="1">
                <a:solidFill>
                  <a:srgbClr val="000000"/>
                </a:solidFill>
                <a:latin typeface="Nunito" pitchFamily="2" charset="0"/>
              </a:rPr>
              <a:t>Title</a:t>
            </a:r>
            <a:r>
              <a:rPr lang="pt-BR" dirty="0">
                <a:solidFill>
                  <a:srgbClr val="000000"/>
                </a:solidFill>
                <a:latin typeface="Nunito" pitchFamily="2" charset="0"/>
              </a:rPr>
              <a:t>-Define um título para o gráfico.</a:t>
            </a:r>
          </a:p>
          <a:p>
            <a:pPr algn="just"/>
            <a:r>
              <a:rPr lang="en-US" b="1" i="0" dirty="0" err="1">
                <a:solidFill>
                  <a:srgbClr val="000000"/>
                </a:solidFill>
                <a:effectLst/>
                <a:latin typeface="Nunito" pitchFamily="2" charset="0"/>
              </a:rPr>
              <a:t>Xticks</a:t>
            </a:r>
            <a:r>
              <a:rPr lang="en-US" i="0" dirty="0">
                <a:solidFill>
                  <a:srgbClr val="000000"/>
                </a:solidFill>
                <a:effectLst/>
                <a:latin typeface="Nunito" pitchFamily="2" charset="0"/>
              </a:rPr>
              <a:t>-Define </a:t>
            </a:r>
            <a:r>
              <a:rPr lang="en-US" i="0" dirty="0" err="1">
                <a:solidFill>
                  <a:srgbClr val="000000"/>
                </a:solidFill>
                <a:effectLst/>
                <a:latin typeface="Nunito" pitchFamily="2" charset="0"/>
              </a:rPr>
              <a:t>os</a:t>
            </a: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Nunito" pitchFamily="2" charset="0"/>
              </a:rPr>
              <a:t>limites</a:t>
            </a: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 da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Nunito" pitchFamily="2" charset="0"/>
              </a:rPr>
              <a:t>escala</a:t>
            </a: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Nunito" pitchFamily="2" charset="0"/>
              </a:rPr>
              <a:t>em</a:t>
            </a: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 x.</a:t>
            </a:r>
          </a:p>
          <a:p>
            <a:pPr algn="just"/>
            <a:r>
              <a:rPr lang="en-US" b="1" dirty="0" err="1">
                <a:solidFill>
                  <a:srgbClr val="000000"/>
                </a:solidFill>
                <a:latin typeface="Nunito" pitchFamily="2" charset="0"/>
              </a:rPr>
              <a:t>Y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Nunito" pitchFamily="2" charset="0"/>
              </a:rPr>
              <a:t>ticks</a:t>
            </a:r>
            <a:r>
              <a:rPr lang="en-US" i="0" dirty="0">
                <a:solidFill>
                  <a:srgbClr val="000000"/>
                </a:solidFill>
                <a:effectLst/>
                <a:latin typeface="Nunito" pitchFamily="2" charset="0"/>
              </a:rPr>
              <a:t>-Define </a:t>
            </a:r>
            <a:r>
              <a:rPr lang="en-US" i="0" dirty="0" err="1">
                <a:solidFill>
                  <a:srgbClr val="000000"/>
                </a:solidFill>
                <a:effectLst/>
                <a:latin typeface="Nunito" pitchFamily="2" charset="0"/>
              </a:rPr>
              <a:t>os</a:t>
            </a: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Nunito" pitchFamily="2" charset="0"/>
              </a:rPr>
              <a:t>limites</a:t>
            </a: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 da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Nunito" pitchFamily="2" charset="0"/>
              </a:rPr>
              <a:t>escala</a:t>
            </a: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Nunito" pitchFamily="2" charset="0"/>
              </a:rPr>
              <a:t>em</a:t>
            </a: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 y.</a:t>
            </a:r>
          </a:p>
          <a:p>
            <a:pPr algn="just"/>
            <a:r>
              <a:rPr lang="en-US" b="1" dirty="0">
                <a:solidFill>
                  <a:srgbClr val="000000"/>
                </a:solidFill>
                <a:latin typeface="Nunito" pitchFamily="2" charset="0"/>
              </a:rPr>
              <a:t>Legend</a:t>
            </a:r>
            <a:r>
              <a:rPr lang="en-US" dirty="0">
                <a:solidFill>
                  <a:srgbClr val="000000"/>
                </a:solidFill>
                <a:latin typeface="Nunito" pitchFamily="2" charset="0"/>
              </a:rPr>
              <a:t>-Define </a:t>
            </a:r>
            <a:r>
              <a:rPr lang="en-US" dirty="0" err="1">
                <a:solidFill>
                  <a:srgbClr val="000000"/>
                </a:solidFill>
                <a:latin typeface="Nunito" pitchFamily="2" charset="0"/>
              </a:rPr>
              <a:t>uma</a:t>
            </a:r>
            <a:r>
              <a:rPr lang="en-US" dirty="0">
                <a:solidFill>
                  <a:srgbClr val="000000"/>
                </a:solidFill>
                <a:latin typeface="Nunito" pitchFamily="2" charset="0"/>
              </a:rPr>
              <a:t> legenda para o </a:t>
            </a:r>
            <a:r>
              <a:rPr lang="en-US" dirty="0" err="1">
                <a:solidFill>
                  <a:srgbClr val="000000"/>
                </a:solidFill>
                <a:latin typeface="Nunito" pitchFamily="2" charset="0"/>
              </a:rPr>
              <a:t>gráfico</a:t>
            </a:r>
            <a:r>
              <a:rPr lang="en-US" dirty="0">
                <a:solidFill>
                  <a:srgbClr val="000000"/>
                </a:solidFill>
                <a:latin typeface="Nunito" pitchFamily="2" charset="0"/>
              </a:rPr>
              <a:t>.</a:t>
            </a:r>
            <a:endParaRPr lang="en-US" b="0" i="0" dirty="0">
              <a:solidFill>
                <a:srgbClr val="000000"/>
              </a:solidFill>
              <a:effectLst/>
              <a:latin typeface="Nunito" pitchFamily="2" charset="0"/>
            </a:endParaRPr>
          </a:p>
          <a:p>
            <a:pPr algn="just"/>
            <a:endParaRPr lang="en-US" b="0" i="0" dirty="0">
              <a:solidFill>
                <a:srgbClr val="000000"/>
              </a:solidFill>
              <a:effectLst/>
              <a:latin typeface="Nunito" pitchFamily="2" charset="0"/>
            </a:endParaRPr>
          </a:p>
          <a:p>
            <a:pPr algn="just"/>
            <a:endParaRPr lang="en-US" b="0" i="0" dirty="0">
              <a:solidFill>
                <a:srgbClr val="000000"/>
              </a:solidFill>
              <a:effectLst/>
              <a:latin typeface="Nunito" pitchFamily="2" charset="0"/>
            </a:endParaRPr>
          </a:p>
          <a:p>
            <a:pPr algn="just"/>
            <a:endParaRPr lang="pt-BR" b="0" i="0" dirty="0">
              <a:solidFill>
                <a:srgbClr val="000000"/>
              </a:solidFill>
              <a:effectLst/>
              <a:latin typeface="Nunito" pitchFamily="2" charset="0"/>
            </a:endParaRPr>
          </a:p>
          <a:p>
            <a:pPr algn="just"/>
            <a:endParaRPr lang="pt-BR" b="0" i="0" dirty="0">
              <a:solidFill>
                <a:srgbClr val="000000"/>
              </a:solidFill>
              <a:effectLst/>
              <a:latin typeface="Nunito" pitchFamily="2" charset="0"/>
            </a:endParaRPr>
          </a:p>
          <a:p>
            <a:pPr algn="just"/>
            <a:endParaRPr lang="pt-BR" b="0" i="0" dirty="0">
              <a:solidFill>
                <a:srgbClr val="000000"/>
              </a:solidFill>
              <a:effectLst/>
              <a:latin typeface="Nunito" pitchFamily="2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739090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A8E69A-6C5D-944C-389D-60457D180F5E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FF00"/>
          </a:solidFill>
        </p:spPr>
        <p:txBody>
          <a:bodyPr/>
          <a:lstStyle/>
          <a:p>
            <a:r>
              <a:rPr lang="pt-BR" dirty="0"/>
              <a:t>Comandos: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B7BE35D-3B71-25F0-2F5C-E652F597BB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Figure-Cria uma figura.</a:t>
            </a:r>
          </a:p>
          <a:p>
            <a:r>
              <a:rPr lang="pt-BR" dirty="0"/>
              <a:t>Show- Mostra a figura.</a:t>
            </a:r>
          </a:p>
          <a:p>
            <a:r>
              <a:rPr lang="pt-BR" dirty="0" err="1"/>
              <a:t>Savefig</a:t>
            </a:r>
            <a:r>
              <a:rPr lang="pt-BR" dirty="0"/>
              <a:t>- Salva a figura.</a:t>
            </a:r>
          </a:p>
          <a:p>
            <a:r>
              <a:rPr lang="pt-BR" dirty="0"/>
              <a:t>Close- Fecha a janela.</a:t>
            </a:r>
          </a:p>
        </p:txBody>
      </p:sp>
    </p:spTree>
    <p:extLst>
      <p:ext uri="{BB962C8B-B14F-4D97-AF65-F5344CB8AC3E}">
        <p14:creationId xmlns:p14="http://schemas.microsoft.com/office/powerpoint/2010/main" val="7397826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7AF990-40E5-4B7D-8680-D2559D16E855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FF00"/>
          </a:solidFill>
        </p:spPr>
        <p:txBody>
          <a:bodyPr/>
          <a:lstStyle/>
          <a:p>
            <a:r>
              <a:rPr lang="pt-BR" dirty="0"/>
              <a:t>Exemplo: Um único gráfico (linha).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37D4DCD-FECA-4C5D-ACAB-ADBAECAC3E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63" t="26027" r="61487" b="8623"/>
          <a:stretch/>
        </p:blipFill>
        <p:spPr>
          <a:xfrm>
            <a:off x="2080588" y="1952258"/>
            <a:ext cx="6798367" cy="4540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11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359318-E638-C039-BDFA-6B6B60B89470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FF00"/>
          </a:solidFill>
        </p:spPr>
        <p:txBody>
          <a:bodyPr/>
          <a:lstStyle/>
          <a:p>
            <a:r>
              <a:rPr lang="pt-BR" dirty="0"/>
              <a:t>Exemplo: Um único gráfico (pontos).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21103EAB-AC35-A9DB-5417-B5139BBB0D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22" t="39608" r="56196" b="8192"/>
          <a:stretch/>
        </p:blipFill>
        <p:spPr>
          <a:xfrm>
            <a:off x="2292625" y="1827765"/>
            <a:ext cx="6427305" cy="4741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2931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FF25B9-90DB-CC98-E056-C78948A19A9D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FF00"/>
          </a:solidFill>
        </p:spPr>
        <p:txBody>
          <a:bodyPr/>
          <a:lstStyle/>
          <a:p>
            <a:r>
              <a:rPr lang="pt-BR" dirty="0"/>
              <a:t>Duas funções em um único </a:t>
            </a:r>
            <a:r>
              <a:rPr lang="pt-BR" dirty="0" err="1"/>
              <a:t>plot</a:t>
            </a:r>
            <a:r>
              <a:rPr lang="pt-BR" dirty="0"/>
              <a:t>: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3B77E38-42F5-7B7B-127A-FF4603DBE3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66" t="27481" r="64855" b="10658"/>
          <a:stretch/>
        </p:blipFill>
        <p:spPr>
          <a:xfrm>
            <a:off x="1908311" y="1934817"/>
            <a:ext cx="6917637" cy="4704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922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2AC930-9ADC-4633-A334-EB2C9D0D98E9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FF00"/>
          </a:solidFill>
        </p:spPr>
        <p:txBody>
          <a:bodyPr/>
          <a:lstStyle/>
          <a:p>
            <a:r>
              <a:rPr lang="pt-BR" dirty="0"/>
              <a:t>Gráfico de barras: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6575713-544A-AAB3-06BD-059A6DBEBC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48" t="25445" r="65367" b="17488"/>
          <a:stretch/>
        </p:blipFill>
        <p:spPr>
          <a:xfrm>
            <a:off x="1563756" y="1851991"/>
            <a:ext cx="7898296" cy="4851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0455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71BC91-E383-5440-A436-35988016FB44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FF00"/>
          </a:solidFill>
        </p:spPr>
        <p:txBody>
          <a:bodyPr/>
          <a:lstStyle/>
          <a:p>
            <a:r>
              <a:rPr lang="pt-BR" dirty="0"/>
              <a:t>Gráfico de pizza: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A78EF5A-DEAA-89F3-875C-21B42F8984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13" t="38863" r="57701" b="21669"/>
          <a:stretch/>
        </p:blipFill>
        <p:spPr>
          <a:xfrm>
            <a:off x="1921564" y="2054087"/>
            <a:ext cx="7947819" cy="4558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3195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50D40F-A2EA-A7BD-F466-F87F7E5FF19B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FF00"/>
          </a:solidFill>
        </p:spPr>
        <p:txBody>
          <a:bodyPr/>
          <a:lstStyle/>
          <a:p>
            <a:r>
              <a:rPr lang="pt-BR" dirty="0"/>
              <a:t>Histograma: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A1D44ED4-6FBF-657B-A5A6-67D173A99A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13" t="37998" r="50976" b="10366"/>
          <a:stretch/>
        </p:blipFill>
        <p:spPr>
          <a:xfrm>
            <a:off x="1593574" y="1931503"/>
            <a:ext cx="7272130" cy="4700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540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AEE78B-FE10-1832-CE34-2EDA7AEBE15E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FF00"/>
          </a:solidFill>
        </p:spPr>
        <p:txBody>
          <a:bodyPr/>
          <a:lstStyle/>
          <a:p>
            <a:r>
              <a:rPr lang="pt-BR" dirty="0" err="1"/>
              <a:t>Matplotlib</a:t>
            </a:r>
            <a:r>
              <a:rPr lang="pt-BR" dirty="0"/>
              <a:t>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2261A87-1181-3982-AE38-1A6C1B192F40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r>
              <a:rPr lang="pt-BR" b="0" i="0" dirty="0" err="1">
                <a:solidFill>
                  <a:srgbClr val="000000"/>
                </a:solidFill>
                <a:effectLst/>
                <a:latin typeface="Nunito" pitchFamily="2" charset="0"/>
              </a:rPr>
              <a:t>Matplotlib</a:t>
            </a:r>
            <a:r>
              <a:rPr lang="pt-BR" b="0" i="0" dirty="0">
                <a:solidFill>
                  <a:srgbClr val="000000"/>
                </a:solidFill>
                <a:effectLst/>
                <a:latin typeface="Nunito" pitchFamily="2" charset="0"/>
              </a:rPr>
              <a:t> é um do módulos Python mais usados ​​para visualização de dados.</a:t>
            </a:r>
          </a:p>
          <a:p>
            <a:r>
              <a:rPr lang="pt-BR" dirty="0">
                <a:solidFill>
                  <a:srgbClr val="000000"/>
                </a:solidFill>
                <a:latin typeface="Nunito" pitchFamily="2" charset="0"/>
              </a:rPr>
              <a:t>Várias funções estão definidas no pacote </a:t>
            </a:r>
            <a:r>
              <a:rPr lang="pt-BR" dirty="0" err="1">
                <a:solidFill>
                  <a:srgbClr val="000000"/>
                </a:solidFill>
                <a:latin typeface="Nunito" pitchFamily="2" charset="0"/>
              </a:rPr>
              <a:t>pyplot</a:t>
            </a:r>
            <a:r>
              <a:rPr lang="pt-BR" dirty="0">
                <a:solidFill>
                  <a:srgbClr val="000000"/>
                </a:solidFill>
                <a:latin typeface="Nunito" pitchFamily="2" charset="0"/>
              </a:rPr>
              <a:t>.</a:t>
            </a:r>
          </a:p>
          <a:p>
            <a:pPr marL="0" indent="0">
              <a:buNone/>
            </a:pP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t-BR" altLang="pt-B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729206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C26CAB-815E-AACE-EE3E-EB1C817CBE9A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FF00"/>
          </a:solidFill>
        </p:spPr>
        <p:txBody>
          <a:bodyPr/>
          <a:lstStyle/>
          <a:p>
            <a:r>
              <a:rPr lang="pt-BR" dirty="0"/>
              <a:t>Exercícios: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3A04FF2-E36F-3A08-DBD4-13B90853B5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Nos exercícios a seguir rode o código que está pronto e depois faça as alterações solicitadas.</a:t>
            </a:r>
          </a:p>
        </p:txBody>
      </p:sp>
    </p:spTree>
    <p:extLst>
      <p:ext uri="{BB962C8B-B14F-4D97-AF65-F5344CB8AC3E}">
        <p14:creationId xmlns:p14="http://schemas.microsoft.com/office/powerpoint/2010/main" val="12269446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267F06-3D1B-CDA5-B44D-622411568959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FF00"/>
          </a:solidFill>
        </p:spPr>
        <p:txBody>
          <a:bodyPr>
            <a:normAutofit fontScale="90000"/>
          </a:bodyPr>
          <a:lstStyle/>
          <a:p>
            <a:r>
              <a:rPr lang="pt-BR" dirty="0"/>
              <a:t>Exercício: Colocar as barras em verde, a legenda dos eixos e o título ‘linguagens de programação’.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F16BC2C-13AC-C9D3-E742-B0B7698545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44893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pt-B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langs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[</a:t>
            </a:r>
            <a:r>
              <a:rPr lang="pt-BR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'C'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pt-BR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'C++'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pt-BR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pt-BR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Java'</a:t>
            </a:r>
            <a:r>
              <a:rPr lang="pt-B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pt-BR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'Python'</a:t>
            </a:r>
            <a:r>
              <a:rPr lang="pt-B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pt-BR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'PHP</a:t>
            </a:r>
            <a:r>
              <a:rPr lang="pt-BR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</a:t>
            </a:r>
          </a:p>
          <a:p>
            <a:pPr marL="0" indent="0">
              <a:buNone/>
            </a:pPr>
            <a:r>
              <a:rPr lang="pt-B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students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[</a:t>
            </a:r>
            <a:r>
              <a:rPr lang="pt-BR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23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pt-BR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17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pt-BR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35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pt-BR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29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pt-BR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12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</a:t>
            </a:r>
          </a:p>
          <a:p>
            <a:pPr marL="0" indent="0">
              <a:buNone/>
            </a:pPr>
            <a:r>
              <a:rPr lang="pt-BR" dirty="0" err="1">
                <a:solidFill>
                  <a:srgbClr val="000000"/>
                </a:solidFill>
                <a:latin typeface="Courier New" panose="02070309020205020404" pitchFamily="49" charset="0"/>
              </a:rPr>
              <a:t>plt</a:t>
            </a:r>
            <a:r>
              <a:rPr lang="pt-B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.bar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pt-B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langs,students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pt-B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plt.show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004524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B29787-AE6C-6277-DDF9-8E3804544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1755223"/>
          </a:xfrm>
          <a:solidFill>
            <a:srgbClr val="FFFF00"/>
          </a:solidFill>
        </p:spPr>
        <p:txBody>
          <a:bodyPr>
            <a:normAutofit fontScale="90000"/>
          </a:bodyPr>
          <a:lstStyle/>
          <a:p>
            <a:r>
              <a:rPr lang="pt-BR" dirty="0"/>
              <a:t>Exercício: mudar a quantidade de intervalos do histograma para 3 intervalos com espaçamento de 30.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A593A94-A0E9-73A1-9AEA-499C5C12CF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55706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 = </a:t>
            </a:r>
            <a:r>
              <a:rPr lang="pt-B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np.array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([</a:t>
            </a:r>
            <a:r>
              <a:rPr lang="pt-BR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22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pt-BR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87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pt-BR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pt-BR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43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pt-BR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56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pt-BR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73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pt-BR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55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pt-BR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54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pt-BR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11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pt-BR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20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pt-BR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51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pt-BR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pt-BR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79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pt-BR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31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pt-BR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27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])</a:t>
            </a:r>
          </a:p>
          <a:p>
            <a:pPr marL="0" indent="0">
              <a:buNone/>
            </a:pPr>
            <a:r>
              <a:rPr lang="pt-BR" dirty="0" err="1">
                <a:solidFill>
                  <a:srgbClr val="000000"/>
                </a:solidFill>
                <a:latin typeface="Courier New" panose="02070309020205020404" pitchFamily="49" charset="0"/>
              </a:rPr>
              <a:t>plt</a:t>
            </a:r>
            <a:r>
              <a:rPr lang="pt-B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.hist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(a, </a:t>
            </a:r>
            <a:r>
              <a:rPr lang="pt-B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bins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[</a:t>
            </a:r>
            <a:r>
              <a:rPr lang="pt-BR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pt-BR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25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pt-BR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50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pt-BR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75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pt-BR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100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])</a:t>
            </a:r>
          </a:p>
          <a:p>
            <a:pPr marL="0" indent="0">
              <a:buNone/>
            </a:pPr>
            <a:r>
              <a:rPr lang="pt-BR" dirty="0" err="1">
                <a:solidFill>
                  <a:srgbClr val="000000"/>
                </a:solidFill>
                <a:latin typeface="Courier New" panose="02070309020205020404" pitchFamily="49" charset="0"/>
              </a:rPr>
              <a:t>plt</a:t>
            </a:r>
            <a:r>
              <a:rPr lang="pt-B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.set_title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pt-BR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pt-BR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histogram</a:t>
            </a:r>
            <a:r>
              <a:rPr lang="pt-BR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pt-BR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of</a:t>
            </a:r>
            <a:r>
              <a:rPr lang="pt-BR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pt-BR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result</a:t>
            </a:r>
            <a:r>
              <a:rPr lang="pt-BR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pt-BR" dirty="0" err="1">
                <a:solidFill>
                  <a:srgbClr val="000000"/>
                </a:solidFill>
                <a:latin typeface="Courier New" panose="02070309020205020404" pitchFamily="49" charset="0"/>
              </a:rPr>
              <a:t>plt</a:t>
            </a:r>
            <a:r>
              <a:rPr lang="pt-B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.set_xticks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([</a:t>
            </a:r>
            <a:r>
              <a:rPr lang="pt-BR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pt-BR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25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pt-BR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50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pt-BR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75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pt-BR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100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])</a:t>
            </a:r>
          </a:p>
          <a:p>
            <a:pPr marL="0" indent="0">
              <a:buNone/>
            </a:pPr>
            <a:r>
              <a:rPr lang="pt-BR" dirty="0" err="1">
                <a:solidFill>
                  <a:srgbClr val="000000"/>
                </a:solidFill>
                <a:latin typeface="Courier New" panose="02070309020205020404" pitchFamily="49" charset="0"/>
              </a:rPr>
              <a:t>plt</a:t>
            </a:r>
            <a:r>
              <a:rPr lang="pt-B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.set_xlabel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pt-BR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pt-BR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marks</a:t>
            </a:r>
            <a:r>
              <a:rPr lang="pt-BR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’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pt-BR" dirty="0" err="1">
                <a:solidFill>
                  <a:srgbClr val="000000"/>
                </a:solidFill>
                <a:latin typeface="Courier New" panose="02070309020205020404" pitchFamily="49" charset="0"/>
              </a:rPr>
              <a:t>plt</a:t>
            </a:r>
            <a:r>
              <a:rPr lang="pt-B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.set_ylabel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pt-BR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'no. </a:t>
            </a:r>
            <a:r>
              <a:rPr lang="pt-BR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of</a:t>
            </a:r>
            <a:r>
              <a:rPr lang="pt-BR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pt-BR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students</a:t>
            </a:r>
            <a:r>
              <a:rPr lang="pt-BR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pt-B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plt.show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950966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8FECD3-6E70-D8D9-2773-14949B2ECE22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FF00"/>
          </a:solidFill>
        </p:spPr>
        <p:txBody>
          <a:bodyPr/>
          <a:lstStyle/>
          <a:p>
            <a:r>
              <a:rPr lang="pt-BR" dirty="0"/>
              <a:t>Exercício: gerar o gráfico de pizza sem decimais no percentual da fatia.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2983355-DA82-78ED-524E-DEB692533D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langs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[</a:t>
            </a:r>
            <a:r>
              <a:rPr lang="pt-BR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'C'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pt-BR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'C++'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pt-BR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pt-BR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Java'</a:t>
            </a:r>
            <a:r>
              <a:rPr lang="pt-B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pt-BR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'Python'</a:t>
            </a:r>
            <a:r>
              <a:rPr lang="pt-B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pt-BR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'PHP</a:t>
            </a:r>
            <a:r>
              <a:rPr lang="pt-BR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</a:t>
            </a:r>
          </a:p>
          <a:p>
            <a:pPr marL="0" indent="0">
              <a:buNone/>
            </a:pPr>
            <a:r>
              <a:rPr lang="pt-B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students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[</a:t>
            </a:r>
            <a:r>
              <a:rPr lang="pt-BR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23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pt-BR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17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pt-BR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35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pt-BR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29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pt-BR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12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</a:t>
            </a:r>
          </a:p>
          <a:p>
            <a:pPr marL="0" indent="0">
              <a:buNone/>
            </a:pPr>
            <a:r>
              <a:rPr lang="pt-B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plt.pie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pt-B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students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pt-B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labels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pt-B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langs,autopct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pt-BR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‘%0.2f%%'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pt-B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plt.show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64560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A1B22E-0054-8B2E-2F9B-DC4444D0BEB4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FF00"/>
          </a:solidFill>
        </p:spPr>
        <p:txBody>
          <a:bodyPr/>
          <a:lstStyle/>
          <a:p>
            <a:r>
              <a:rPr lang="pt-BR" dirty="0"/>
              <a:t>Exercício: Gerar o gráfico de dispersão com legenda boys(amarelo) e girls(verde)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E325AFA-7DEB-6374-6C51-2487C95ECA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pt-B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girls_grades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[</a:t>
            </a:r>
            <a:r>
              <a:rPr lang="pt-BR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89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pt-BR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90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pt-BR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70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pt-BR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89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pt-BR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100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pt-BR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80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pt-BR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90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pt-BR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100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pt-BR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80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pt-BR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34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</a:t>
            </a:r>
          </a:p>
          <a:p>
            <a:pPr marL="0" indent="0">
              <a:buNone/>
            </a:pPr>
            <a:r>
              <a:rPr lang="pt-B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boys_grades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[</a:t>
            </a:r>
            <a:r>
              <a:rPr lang="pt-BR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30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pt-BR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29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pt-BR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49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pt-BR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48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pt-BR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100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pt-BR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48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pt-BR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38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pt-BR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45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pt-BR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20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pt-BR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30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</a:t>
            </a:r>
          </a:p>
          <a:p>
            <a:pPr marL="0" indent="0">
              <a:buNone/>
            </a:pPr>
            <a:r>
              <a:rPr lang="pt-B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grades_range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[</a:t>
            </a:r>
            <a:r>
              <a:rPr lang="pt-BR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10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pt-BR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20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pt-BR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30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pt-BR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40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pt-BR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50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pt-BR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60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pt-BR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70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pt-BR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80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pt-BR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90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pt-BR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100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</a:t>
            </a:r>
          </a:p>
          <a:p>
            <a:pPr marL="0" indent="0">
              <a:buNone/>
            </a:pPr>
            <a:r>
              <a:rPr lang="pt-B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plt.scatter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pt-B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grades_range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pt-B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girls_grades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color=</a:t>
            </a:r>
            <a:r>
              <a:rPr lang="pt-BR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'r’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pt-B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plt.scatter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pt-B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grades_range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pt-B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boys_grades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color=</a:t>
            </a:r>
            <a:r>
              <a:rPr lang="pt-BR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'b’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pt-B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plt.xlabel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pt-BR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'Grades Range’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pt-B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plt.ylabel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pt-BR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'Grades </a:t>
            </a:r>
            <a:r>
              <a:rPr lang="pt-BR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Scored</a:t>
            </a:r>
            <a:r>
              <a:rPr lang="pt-BR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’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pt-B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plt.title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pt-BR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pt-BR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scatter</a:t>
            </a:r>
            <a:r>
              <a:rPr lang="pt-BR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pt-BR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plot</a:t>
            </a:r>
            <a:r>
              <a:rPr lang="pt-BR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’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pt-B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plt.legend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pt-B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labels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(</a:t>
            </a:r>
            <a:r>
              <a:rPr lang="pt-BR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'girls'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pt-BR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'boys'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), </a:t>
            </a:r>
            <a:r>
              <a:rPr lang="pt-B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loc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pt-BR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pt-BR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upper</a:t>
            </a:r>
            <a:r>
              <a:rPr lang="pt-BR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pt-BR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right</a:t>
            </a:r>
            <a:r>
              <a:rPr lang="pt-BR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pt-B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plt.show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066548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94005F-8804-3729-18B4-EAC3599CE71A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60000"/>
              <a:lumOff val="40000"/>
            </a:schemeClr>
          </a:solidFill>
        </p:spPr>
        <p:txBody>
          <a:bodyPr/>
          <a:lstStyle/>
          <a:p>
            <a:r>
              <a:rPr lang="pt-BR" dirty="0" err="1"/>
              <a:t>Boxplot</a:t>
            </a:r>
            <a:r>
              <a:rPr lang="pt-BR" dirty="0"/>
              <a:t>. Gráfico estatístico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54F9DF9-A50E-C784-2B1C-DA80B3A34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Vamos determinar a mediana do conjunto de dados.</a:t>
            </a:r>
          </a:p>
          <a:p>
            <a:pPr marL="0" indent="0">
              <a:buNone/>
            </a:pPr>
            <a:r>
              <a:rPr lang="pt-BR" dirty="0"/>
              <a:t>2,2,3,4,6,6,6,7,8,9.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A mediana do conjunto de dados é o valor que está no meio.</a:t>
            </a:r>
          </a:p>
          <a:p>
            <a:pPr marL="0" indent="0">
              <a:buNone/>
            </a:pPr>
            <a:r>
              <a:rPr lang="pt-BR" b="1" dirty="0"/>
              <a:t>2,2,3,4</a:t>
            </a:r>
            <a:r>
              <a:rPr lang="pt-BR" dirty="0"/>
              <a:t>, 6,6, </a:t>
            </a:r>
            <a:r>
              <a:rPr lang="pt-BR" b="1" dirty="0"/>
              <a:t>6,7,8,9</a:t>
            </a:r>
            <a:r>
              <a:rPr lang="pt-BR" dirty="0"/>
              <a:t>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Logo a mediana é o valor 6.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166050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D92414-07AF-EC23-7273-43C8194C3E48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FF00"/>
          </a:solidFill>
        </p:spPr>
        <p:txBody>
          <a:bodyPr/>
          <a:lstStyle/>
          <a:p>
            <a:r>
              <a:rPr lang="pt-BR" dirty="0" err="1"/>
              <a:t>Matplotlib</a:t>
            </a:r>
            <a:r>
              <a:rPr lang="pt-BR" dirty="0"/>
              <a:t> - Gráfico de caixa (</a:t>
            </a:r>
            <a:r>
              <a:rPr lang="pt-BR" dirty="0" err="1"/>
              <a:t>boxplot</a:t>
            </a:r>
            <a:r>
              <a:rPr lang="pt-BR" dirty="0"/>
              <a:t>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3B13968-451F-F160-B37C-476E50EAC4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 gráfico de caixa, também conhecido como </a:t>
            </a:r>
            <a:r>
              <a:rPr lang="pt-BR" dirty="0" err="1"/>
              <a:t>boxplot</a:t>
            </a:r>
            <a:r>
              <a:rPr lang="pt-BR" dirty="0"/>
              <a:t>, exibe um resumo de um conjunto de dados contendo o mínimo, o primeiro quartil, a mediana, o terceiro quartil e o máximo.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64144A8-C615-631B-762C-2458FDDA66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511" t="59743" r="40217" b="28657"/>
          <a:stretch/>
        </p:blipFill>
        <p:spPr>
          <a:xfrm>
            <a:off x="1590259" y="3548269"/>
            <a:ext cx="8280515" cy="2136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3603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59ACC8-17C8-2FD3-6BFD-8D9F0E08F36C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FF00"/>
          </a:solidFill>
        </p:spPr>
        <p:txBody>
          <a:bodyPr/>
          <a:lstStyle/>
          <a:p>
            <a:r>
              <a:rPr lang="pt-BR" dirty="0"/>
              <a:t>Exemplo: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950989B-272C-3EF4-BC9B-AED0D4A35A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21" t="50000" r="66413" b="9159"/>
          <a:stretch/>
        </p:blipFill>
        <p:spPr>
          <a:xfrm>
            <a:off x="2464903" y="1849714"/>
            <a:ext cx="6321288" cy="4909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1901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314474-0BBD-B895-DBEA-A54DD7329E78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FF00"/>
          </a:solidFill>
        </p:spPr>
        <p:txBody>
          <a:bodyPr/>
          <a:lstStyle/>
          <a:p>
            <a:r>
              <a:rPr lang="pt-BR" dirty="0"/>
              <a:t>Múltiplos </a:t>
            </a:r>
            <a:r>
              <a:rPr lang="pt-BR" dirty="0" err="1"/>
              <a:t>plots</a:t>
            </a:r>
            <a:r>
              <a:rPr lang="pt-BR" dirty="0"/>
              <a:t>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99DA21-B866-F79D-4495-95E68D63CE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pt-BR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#plot 1:</a:t>
            </a:r>
            <a:endParaRPr lang="pt-BR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 = [</a:t>
            </a:r>
            <a:r>
              <a:rPr lang="pt-BR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pt-BR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pt-BR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pt-BR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</a:t>
            </a:r>
          </a:p>
          <a:p>
            <a:pPr marL="0" indent="0">
              <a:buNone/>
            </a:pP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 = [</a:t>
            </a:r>
            <a:r>
              <a:rPr lang="pt-BR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pt-BR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8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pt-BR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10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pt-BR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15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</a:t>
            </a:r>
          </a:p>
          <a:p>
            <a:pPr marL="0" indent="0">
              <a:buNone/>
            </a:pPr>
            <a:b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pt-B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plt.subplot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pt-BR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pt-BR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pt-BR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pt-B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plt.plot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pt-B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x,y,color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pt-BR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'r'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pt-B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plt.grid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pt-B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plt.title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pt-BR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"plot1"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pt-BR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#plot 2:</a:t>
            </a:r>
            <a:endParaRPr lang="pt-BR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 = [</a:t>
            </a:r>
            <a:r>
              <a:rPr lang="pt-BR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pt-BR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pt-BR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pt-BR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</a:t>
            </a:r>
          </a:p>
          <a:p>
            <a:pPr marL="0" indent="0">
              <a:buNone/>
            </a:pP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 = [</a:t>
            </a:r>
            <a:r>
              <a:rPr lang="pt-BR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4</a:t>
            </a:r>
            <a:r>
              <a:rPr lang="pt-BR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pt-BR" b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25</a:t>
            </a:r>
            <a:r>
              <a:rPr lang="pt-BR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pt-BR" b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30</a:t>
            </a:r>
            <a:r>
              <a:rPr lang="pt-BR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pt-BR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44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</a:t>
            </a:r>
          </a:p>
          <a:p>
            <a:pPr marL="0" indent="0">
              <a:buNone/>
            </a:pPr>
            <a:b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pt-B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plt.subplot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pt-BR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pt-BR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pt-BR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pt-B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plt.plot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pt-B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x,y,color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pt-BR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'g'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pt-B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plt.grid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pt-B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plt.title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pt-BR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"plot2"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pt-B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plt.show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43239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D1C805-A0B8-F86D-F3CC-023C76ED3F4D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FF00"/>
          </a:solidFill>
        </p:spPr>
        <p:txBody>
          <a:bodyPr/>
          <a:lstStyle/>
          <a:p>
            <a:r>
              <a:rPr lang="pt-BR" dirty="0" err="1"/>
              <a:t>Matplotlib</a:t>
            </a:r>
            <a:r>
              <a:rPr lang="pt-BR" dirty="0"/>
              <a:t>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928128F-CBA1-1B50-99D7-C8EC3692D5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solidFill>
                  <a:srgbClr val="000000"/>
                </a:solidFill>
                <a:latin typeface="Nunito" pitchFamily="2" charset="0"/>
              </a:rPr>
              <a:t>Instalação e Importação:</a:t>
            </a:r>
          </a:p>
          <a:p>
            <a:pPr marL="0" indent="0">
              <a:buNone/>
            </a:pP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No terminal digite: </a:t>
            </a:r>
          </a:p>
          <a:p>
            <a:pPr marL="0" indent="0">
              <a:buNone/>
            </a:pP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pip3 </a:t>
            </a:r>
            <a:r>
              <a:rPr kumimoji="0" lang="pt-BR" altLang="pt-BR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install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  <a:r>
              <a:rPr kumimoji="0" lang="pt-BR" altLang="pt-BR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matplotlib</a:t>
            </a:r>
            <a:endParaRPr kumimoji="0" lang="pt-BR" altLang="pt-BR" sz="2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ar(--bs-font-monospace)"/>
            </a:endParaRPr>
          </a:p>
          <a:p>
            <a:pPr marL="0" indent="0">
              <a:buNone/>
            </a:pPr>
            <a:r>
              <a:rPr lang="pt-BR" altLang="pt-BR" dirty="0">
                <a:solidFill>
                  <a:srgbClr val="000000"/>
                </a:solidFill>
                <a:latin typeface="var(--bs-font-monospace)"/>
              </a:rPr>
              <a:t>Abra um arquivo chamado plot.py e digite:</a:t>
            </a:r>
          </a:p>
          <a:p>
            <a:pPr marL="0" indent="0">
              <a:buNone/>
            </a:pPr>
            <a:r>
              <a:rPr kumimoji="0" lang="pt-BR" altLang="pt-BR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import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  <a:r>
              <a:rPr kumimoji="0" lang="pt-BR" altLang="pt-BR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matplotlib.pyplot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as </a:t>
            </a:r>
            <a:r>
              <a:rPr kumimoji="0" lang="pt-BR" altLang="pt-BR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plt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t-BR" altLang="pt-B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71026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3DA1AE-F8FA-299D-2135-D5E67F3ADBE5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FF00"/>
          </a:solidFill>
        </p:spPr>
        <p:txBody>
          <a:bodyPr/>
          <a:lstStyle/>
          <a:p>
            <a:r>
              <a:rPr lang="pt-BR" dirty="0"/>
              <a:t>Gráficos: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723F2EB-7098-447B-5FF0-DA6EF9408660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pPr algn="just"/>
            <a:r>
              <a:rPr lang="pt-BR" dirty="0"/>
              <a:t>Bar- Faz um gráfico de barras.</a:t>
            </a:r>
          </a:p>
          <a:p>
            <a:pPr algn="just" fontAlgn="t"/>
            <a:r>
              <a:rPr lang="pt-BR" dirty="0" err="1"/>
              <a:t>Boxplot</a:t>
            </a:r>
            <a:r>
              <a:rPr lang="pt-BR" dirty="0"/>
              <a:t>- Faz um gráfico de caixa e bigodes.</a:t>
            </a:r>
          </a:p>
          <a:p>
            <a:pPr algn="just"/>
            <a:r>
              <a:rPr lang="pt-BR" dirty="0" err="1"/>
              <a:t>Hist</a:t>
            </a:r>
            <a:r>
              <a:rPr lang="pt-BR" dirty="0"/>
              <a:t>- </a:t>
            </a:r>
            <a:r>
              <a:rPr lang="pt-BR" dirty="0" err="1"/>
              <a:t>Plot</a:t>
            </a:r>
            <a:r>
              <a:rPr lang="pt-BR" dirty="0"/>
              <a:t> de um histograma.</a:t>
            </a:r>
          </a:p>
          <a:p>
            <a:pPr algn="just" fontAlgn="t"/>
            <a:r>
              <a:rPr lang="pt-BR" dirty="0"/>
              <a:t>Pie- </a:t>
            </a:r>
            <a:r>
              <a:rPr lang="pt-BR" dirty="0" err="1"/>
              <a:t>Plot</a:t>
            </a:r>
            <a:r>
              <a:rPr lang="pt-BR" dirty="0"/>
              <a:t> um gráfico de pizza.</a:t>
            </a:r>
          </a:p>
          <a:p>
            <a:pPr algn="just" fontAlgn="t"/>
            <a:r>
              <a:rPr lang="pt-BR" dirty="0" err="1"/>
              <a:t>Plot</a:t>
            </a:r>
            <a:r>
              <a:rPr lang="pt-BR" dirty="0"/>
              <a:t>- Gráfico de linhas.</a:t>
            </a:r>
          </a:p>
          <a:p>
            <a:pPr algn="just"/>
            <a:r>
              <a:rPr lang="pt-BR" dirty="0" err="1"/>
              <a:t>Scatter</a:t>
            </a:r>
            <a:r>
              <a:rPr lang="pt-BR" dirty="0"/>
              <a:t>-Faz um gráfico de dispersão de pontos de x contra y.</a:t>
            </a:r>
          </a:p>
          <a:p>
            <a:pPr algn="just"/>
            <a:endParaRPr lang="pt-BR" b="0" i="0" dirty="0">
              <a:solidFill>
                <a:srgbClr val="000000"/>
              </a:solidFill>
              <a:effectLst/>
              <a:latin typeface="Nunito" pitchFamily="2" charset="0"/>
            </a:endParaRPr>
          </a:p>
          <a:p>
            <a:pPr algn="just" fontAlgn="t"/>
            <a:endParaRPr lang="pt-BR" dirty="0">
              <a:solidFill>
                <a:srgbClr val="000000"/>
              </a:solidFill>
              <a:effectLst/>
            </a:endParaRPr>
          </a:p>
          <a:p>
            <a:pPr algn="just" fontAlgn="t"/>
            <a:endParaRPr lang="pt-BR" dirty="0">
              <a:solidFill>
                <a:srgbClr val="000000"/>
              </a:solidFill>
              <a:effectLst/>
            </a:endParaRPr>
          </a:p>
          <a:p>
            <a:pPr algn="just"/>
            <a:endParaRPr lang="pt-BR" b="0" i="0" dirty="0">
              <a:solidFill>
                <a:srgbClr val="000000"/>
              </a:solidFill>
              <a:effectLst/>
              <a:latin typeface="Nunito" pitchFamily="2" charset="0"/>
            </a:endParaRPr>
          </a:p>
          <a:p>
            <a:pPr algn="just" fontAlgn="t"/>
            <a:endParaRPr lang="pt-BR" dirty="0">
              <a:solidFill>
                <a:srgbClr val="000000"/>
              </a:solidFill>
              <a:effectLst/>
            </a:endParaRPr>
          </a:p>
          <a:p>
            <a:pPr algn="just"/>
            <a:endParaRPr lang="pt-BR" b="0" i="0" dirty="0">
              <a:solidFill>
                <a:srgbClr val="000000"/>
              </a:solidFill>
              <a:effectLst/>
              <a:latin typeface="Nunito" pitchFamily="2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74303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6BFFB5-90E6-83AA-608A-2BF673B3C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Gráficos: Bar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5D9ADFA-17EB-A23A-4B41-422D8AE5B2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026" name="Picture 2" descr="How fast do you want to go today?">
            <a:extLst>
              <a:ext uri="{FF2B5EF4-FFF2-40B4-BE49-F238E27FC236}">
                <a16:creationId xmlns:a16="http://schemas.microsoft.com/office/drawing/2014/main" id="{7684F90A-38D4-91AA-9032-D6F9669B80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753636"/>
            <a:ext cx="6096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4243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BC9AD1-2750-5CB2-5CD7-CDF76FC26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Gráficos: </a:t>
            </a:r>
            <a:r>
              <a:rPr lang="pt-BR" dirty="0" err="1"/>
              <a:t>Boxplot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15DCE5C-0544-48ED-6359-CD206BA92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6146" name="Picture 2" descr="Matplotlib: How to Create Boxplots by Group">
            <a:extLst>
              <a:ext uri="{FF2B5EF4-FFF2-40B4-BE49-F238E27FC236}">
                <a16:creationId xmlns:a16="http://schemas.microsoft.com/office/drawing/2014/main" id="{89EA7800-2F25-52E9-9D46-680FABFB37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25625"/>
            <a:ext cx="6397487" cy="4504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4452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2195AA-A671-0E2F-A03A-C34C0F283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/>
              <a:t>Gráficos: </a:t>
            </a:r>
            <a:r>
              <a:rPr lang="pt-BR" dirty="0" err="1"/>
              <a:t>Hist</a:t>
            </a:r>
            <a:r>
              <a:rPr lang="pt-BR" dirty="0"/>
              <a:t> (histograma)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BF465DF-5684-8B43-2B3E-BE99F84CED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122" name="Picture 2" descr="How to plot a histogram using Matplotlib in Python with a list of data? -  Stack Overflow">
            <a:extLst>
              <a:ext uri="{FF2B5EF4-FFF2-40B4-BE49-F238E27FC236}">
                <a16:creationId xmlns:a16="http://schemas.microsoft.com/office/drawing/2014/main" id="{C12CE064-4E15-2B25-0E97-E252563292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1" b="6174"/>
          <a:stretch/>
        </p:blipFill>
        <p:spPr bwMode="auto">
          <a:xfrm>
            <a:off x="838200" y="1825625"/>
            <a:ext cx="6477000" cy="4350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97371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F38B27-C08B-8717-3410-40CBEF1A0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Gráficos: Pie (Pizza)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591C1E7-C262-F40F-8A3D-EFA9B47396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098" name="Picture 2" descr="Basic pie chart — Matplotlib 3.1.2 documentation">
            <a:extLst>
              <a:ext uri="{FF2B5EF4-FFF2-40B4-BE49-F238E27FC236}">
                <a16:creationId xmlns:a16="http://schemas.microsoft.com/office/drawing/2014/main" id="{4B641FDF-176F-F47A-58C0-CCD56EC415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25625"/>
            <a:ext cx="5809261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53782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6F4952-A12D-D4DD-1A7B-C42C176BE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Gráficos: </a:t>
            </a:r>
            <a:r>
              <a:rPr lang="pt-BR" dirty="0" err="1"/>
              <a:t>Plot</a:t>
            </a:r>
            <a:r>
              <a:rPr lang="pt-BR" dirty="0"/>
              <a:t> (linha)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43346DB-CC9E-6D54-C321-CCCD308D5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2050" name="Picture 2" descr="line plot with data points">
            <a:extLst>
              <a:ext uri="{FF2B5EF4-FFF2-40B4-BE49-F238E27FC236}">
                <a16:creationId xmlns:a16="http://schemas.microsoft.com/office/drawing/2014/main" id="{5B15AB0E-EB46-F072-CBEE-59E2FE4B8E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25625"/>
            <a:ext cx="6096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523304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</TotalTime>
  <Words>828</Words>
  <Application>Microsoft Office PowerPoint</Application>
  <PresentationFormat>Widescreen</PresentationFormat>
  <Paragraphs>112</Paragraphs>
  <Slides>28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28</vt:i4>
      </vt:variant>
    </vt:vector>
  </HeadingPairs>
  <TitlesOfParts>
    <vt:vector size="35" baseType="lpstr">
      <vt:lpstr>Arial</vt:lpstr>
      <vt:lpstr>Calibri</vt:lpstr>
      <vt:lpstr>Calibri Light</vt:lpstr>
      <vt:lpstr>Courier New</vt:lpstr>
      <vt:lpstr>Nunito</vt:lpstr>
      <vt:lpstr>var(--bs-font-monospace)</vt:lpstr>
      <vt:lpstr>Tema do Office</vt:lpstr>
      <vt:lpstr>Curso Data Science</vt:lpstr>
      <vt:lpstr>Matplotlib:</vt:lpstr>
      <vt:lpstr>Matplotlib:</vt:lpstr>
      <vt:lpstr>Gráficos:</vt:lpstr>
      <vt:lpstr>Gráficos: Bar</vt:lpstr>
      <vt:lpstr>Gráficos: Boxplot</vt:lpstr>
      <vt:lpstr>Gráficos: Hist (histograma)</vt:lpstr>
      <vt:lpstr>Gráficos: Pie (Pizza) </vt:lpstr>
      <vt:lpstr>Gráficos: Plot (linha)</vt:lpstr>
      <vt:lpstr>Gráficos: Scatter (pontos)</vt:lpstr>
      <vt:lpstr>Elementos de um gráfico:</vt:lpstr>
      <vt:lpstr>Elementos do gráfico:</vt:lpstr>
      <vt:lpstr>Comandos:</vt:lpstr>
      <vt:lpstr>Exemplo: Um único gráfico (linha).</vt:lpstr>
      <vt:lpstr>Exemplo: Um único gráfico (pontos).</vt:lpstr>
      <vt:lpstr>Duas funções em um único plot:</vt:lpstr>
      <vt:lpstr>Gráfico de barras:</vt:lpstr>
      <vt:lpstr>Gráfico de pizza:</vt:lpstr>
      <vt:lpstr>Histograma:</vt:lpstr>
      <vt:lpstr>Exercícios:</vt:lpstr>
      <vt:lpstr>Exercício: Colocar as barras em verde, a legenda dos eixos e o título ‘linguagens de programação’.</vt:lpstr>
      <vt:lpstr>Exercício: mudar a quantidade de intervalos do histograma para 3 intervalos com espaçamento de 30. </vt:lpstr>
      <vt:lpstr>Exercício: gerar o gráfico de pizza sem decimais no percentual da fatia.</vt:lpstr>
      <vt:lpstr>Exercício: Gerar o gráfico de dispersão com legenda boys(amarelo) e girls(verde)</vt:lpstr>
      <vt:lpstr>Boxplot. Gráfico estatístico</vt:lpstr>
      <vt:lpstr>Matplotlib - Gráfico de caixa (boxplot)</vt:lpstr>
      <vt:lpstr>Exemplo:</vt:lpstr>
      <vt:lpstr>Múltiplos plots: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Data Science</dc:title>
  <dc:creator>Dourival Júnior</dc:creator>
  <cp:lastModifiedBy>Dourival Júnior</cp:lastModifiedBy>
  <cp:revision>28</cp:revision>
  <dcterms:created xsi:type="dcterms:W3CDTF">2022-11-18T18:20:32Z</dcterms:created>
  <dcterms:modified xsi:type="dcterms:W3CDTF">2023-01-30T13:28:03Z</dcterms:modified>
</cp:coreProperties>
</file>