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83" r:id="rId10"/>
    <p:sldId id="263" r:id="rId11"/>
    <p:sldId id="264" r:id="rId12"/>
    <p:sldId id="265" r:id="rId13"/>
    <p:sldId id="266" r:id="rId14"/>
    <p:sldId id="284" r:id="rId15"/>
    <p:sldId id="267" r:id="rId16"/>
    <p:sldId id="294" r:id="rId17"/>
    <p:sldId id="268" r:id="rId18"/>
    <p:sldId id="295" r:id="rId19"/>
    <p:sldId id="269" r:id="rId20"/>
    <p:sldId id="285" r:id="rId21"/>
    <p:sldId id="296" r:id="rId22"/>
    <p:sldId id="287" r:id="rId23"/>
    <p:sldId id="270" r:id="rId24"/>
    <p:sldId id="271" r:id="rId25"/>
    <p:sldId id="288" r:id="rId26"/>
    <p:sldId id="286" r:id="rId27"/>
    <p:sldId id="272" r:id="rId28"/>
    <p:sldId id="290" r:id="rId29"/>
    <p:sldId id="273" r:id="rId30"/>
    <p:sldId id="291" r:id="rId31"/>
    <p:sldId id="274" r:id="rId32"/>
    <p:sldId id="292" r:id="rId33"/>
    <p:sldId id="275" r:id="rId34"/>
    <p:sldId id="276" r:id="rId35"/>
    <p:sldId id="277" r:id="rId36"/>
    <p:sldId id="297" r:id="rId37"/>
    <p:sldId id="278" r:id="rId38"/>
    <p:sldId id="279" r:id="rId39"/>
    <p:sldId id="280" r:id="rId40"/>
    <p:sldId id="293" r:id="rId41"/>
    <p:sldId id="281" r:id="rId42"/>
    <p:sldId id="298" r:id="rId43"/>
    <p:sldId id="282" r:id="rId44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6059F3-1201-494B-9FCD-7CF161C28C21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A13BB4-ED01-4697-BF5F-1474C64C740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A9E269D-4F4A-482F-A050-5AE444249A5D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640F48-9ECA-4DC4-9533-EACDF42CD8B2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057365D-7713-4E5C-A56C-FD12755939E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A6B1B5F-9FCF-4012-9267-5A5C4168225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A81DD7F-7AD2-4443-A277-54F8B039D2A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4C47654-56A0-4D82-9176-8748CC751AF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4A051B-0177-43AF-84D0-629E8B60F02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C2B480-7F84-4B4F-ACB7-D67D8F5E3CB1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4DAF0F5-BA0F-4B80-801D-6EB9C243558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C5DAC0-F6BA-417A-9DA3-E093BF79BE52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D248395-FA20-4340-9782-04EDCDEBFCB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B4CFBFF-53DB-455F-B979-015F3FFEC95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51C42F-ACF6-40A3-B5B9-464E5272D75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808DFD1-3ADD-496A-9744-6A4A34C2F3AA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26B9B9-9E41-4AE2-9182-602BE11BE02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C0FC1D-C07C-443C-85E3-162B633F234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E22769-5667-4390-B5E8-38A7CF0BA12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2E0B2C-8C70-4869-A4C1-DD5B9EACCCB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54B6BF-6411-40FE-AB93-09646143886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4D9249-05B7-4D70-8AB9-E5F5CD4AE95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DFFC770-27E7-4CEA-AC56-DF56E54BB1D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8E649D2-07CE-443F-94D6-044C9243A8D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BR" sz="60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B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8B8B8B"/>
                </a:solidFill>
                <a:latin typeface="Calibri"/>
              </a:rPr>
              <a:t>&lt;data/hora&gt;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430914-3DAF-48AF-8A32-FE2FCE03A7DB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os estilos de texto Mestres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B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8B8B8B"/>
                </a:solidFill>
                <a:latin typeface="Calibri"/>
              </a:rPr>
              <a:t>&lt;data/hora&gt;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81A3E3-B795-44B3-8663-8E31D07FB62A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BR" sz="6000" b="0" strike="noStrike" spc="-1" dirty="0">
                <a:solidFill>
                  <a:srgbClr val="000000"/>
                </a:solidFill>
                <a:latin typeface="Calibri Light"/>
              </a:rPr>
              <a:t>Ciência de Dados</a:t>
            </a:r>
            <a:endParaRPr lang="pt-BR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Prof. Dourival Júnior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400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Aula 01 - pandas</a:t>
            </a:r>
            <a:endParaRPr lang="pt-BR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</a:rPr>
              <a:t>Exemplo de Pandas Data Frame:</a:t>
            </a:r>
            <a:endParaRPr lang="pt-B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Imagem 4"/>
          <p:cNvPicPr/>
          <p:nvPr/>
        </p:nvPicPr>
        <p:blipFill>
          <a:blip r:embed="rId2"/>
          <a:srcRect l="12932" t="38637" r="40322" b="13219"/>
          <a:stretch/>
        </p:blipFill>
        <p:spPr>
          <a:xfrm>
            <a:off x="2155320" y="1953720"/>
            <a:ext cx="7292880" cy="4223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</a:rPr>
              <a:t>Outro Exemplo Criação de um </a:t>
            </a:r>
            <a:r>
              <a:rPr lang="pt-BR" sz="4400" b="0" strike="noStrike" spc="-1" dirty="0" err="1">
                <a:solidFill>
                  <a:srgbClr val="000000"/>
                </a:solidFill>
                <a:latin typeface="Calibri Light"/>
              </a:rPr>
              <a:t>DataFrame</a:t>
            </a: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</a:rPr>
              <a:t> a partir de um Dicionário:</a:t>
            </a:r>
            <a:endParaRPr lang="pt-B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Imagem 4"/>
          <p:cNvPicPr/>
          <p:nvPr/>
        </p:nvPicPr>
        <p:blipFill>
          <a:blip r:embed="rId2"/>
          <a:srcRect l="2283" t="40059" r="48907" b="20561"/>
          <a:stretch/>
        </p:blipFill>
        <p:spPr>
          <a:xfrm>
            <a:off x="1523880" y="1982880"/>
            <a:ext cx="8980200" cy="4072320"/>
          </a:xfrm>
          <a:prstGeom prst="rect">
            <a:avLst/>
          </a:prstGeom>
          <a:ln w="0">
            <a:solidFill>
              <a:srgbClr val="4472C4"/>
            </a:solidFill>
          </a:ln>
        </p:spPr>
      </p:pic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</a:rPr>
              <a:t>Exercício Pandas Data Frame:</a:t>
            </a:r>
            <a:endParaRPr lang="pt-B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Construa o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DataFrame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) a partir de um dicionário contendo: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'Cars':['Honda', '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Toyota','Ford','Tesla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'] 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'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Type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':['A', ’B', 'E', 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'F']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9689B-1D8A-44EC-4855-30DDCBE0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02926-DE39-EF99-8EAE-FE7A8A1F736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9514E96-F9C5-62A1-763D-3B631D5A8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0" r="38846" b="77886"/>
          <a:stretch/>
        </p:blipFill>
        <p:spPr>
          <a:xfrm>
            <a:off x="689318" y="319437"/>
            <a:ext cx="11122898" cy="28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6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Comandos para se obter informações iniciais de um DataFrame: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- Ler o cabeçalho do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DataFrame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: 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df.head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Ver o número de linhas e colunas: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df.shape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en-US" sz="2800" b="1" strike="noStrike" spc="-1" dirty="0" err="1">
                <a:solidFill>
                  <a:srgbClr val="000000"/>
                </a:solidFill>
                <a:latin typeface="Calibri"/>
              </a:rPr>
              <a:t>Obter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 as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alibri"/>
              </a:rPr>
              <a:t>informações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df.info()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Ver o nome das colunas: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pc="-1" dirty="0" err="1">
                <a:solidFill>
                  <a:srgbClr val="000000"/>
                </a:solidFill>
                <a:latin typeface="Calibri"/>
              </a:rPr>
              <a:t>df.columns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21550-B711-4F27-23DF-F50ADC5D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Aplique os comando iniciais ao </a:t>
            </a:r>
            <a:r>
              <a:rPr lang="pt-BR" dirty="0" err="1"/>
              <a:t>dataFrame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4CEF04-26B2-54C6-8C4E-00AE931F7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0" t="8104" r="38846" b="60005"/>
          <a:stretch/>
        </p:blipFill>
        <p:spPr>
          <a:xfrm>
            <a:off x="534251" y="1918600"/>
            <a:ext cx="11122898" cy="416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23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Operações em linhas e colunas do DataFrame: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- Selecionando uma coluna ou várias colunas de um 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DataFrame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Uma só coluna: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[‘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nome_coluna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’] </a:t>
            </a:r>
            <a:endParaRPr lang="pt-BR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ou se forem várias colunas: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 [‘col1’,’col2] 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Calibri"/>
              </a:rPr>
              <a:t>- Selecione a coluna Cars.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49594-B970-984A-2BBD-1712F15905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/>
              <a:t>Inserção de uma coluna: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1983A1-DBA8-417D-E479-A418E1CCAF6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7064" y="1885071"/>
            <a:ext cx="10515240" cy="4375052"/>
          </a:xfr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Inserindo uma Coluna: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[‘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nome_coluna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’]=[valor1,valor2,valor3,...]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Insira a coluna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price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com os valores 120, 200, 90, 400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Depois dê um print no data frame.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Inserindo uma coluna com valores nulos: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[‘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nome_col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'] = 0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pc="-1" dirty="0">
                <a:solidFill>
                  <a:srgbClr val="000000"/>
                </a:solidFill>
                <a:latin typeface="Calibri"/>
              </a:rPr>
              <a:t>- Insira a coluna </a:t>
            </a:r>
            <a:r>
              <a:rPr lang="pt-BR" spc="-1" dirty="0" err="1">
                <a:solidFill>
                  <a:srgbClr val="000000"/>
                </a:solidFill>
                <a:latin typeface="Calibri"/>
              </a:rPr>
              <a:t>sales</a:t>
            </a:r>
            <a:r>
              <a:rPr lang="pt-BR" spc="-1" dirty="0">
                <a:solidFill>
                  <a:srgbClr val="000000"/>
                </a:solidFill>
                <a:latin typeface="Calibri"/>
              </a:rPr>
              <a:t> com valores nulos.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095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Continuação: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Inserindo uma coluna de outra maneira: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df.insert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no_coluna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, ’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nome_coluna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’, [valor1,valor2,valor3,...])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 - Insira mais uma coluna no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dataframe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chamada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power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com os valores 200, 250, 150,300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7FBE77-4567-26D8-BE87-143BE0BBB1A9}"/>
              </a:ext>
            </a:extLst>
          </p:cNvPr>
          <p:cNvSpPr txBox="1"/>
          <p:nvPr/>
        </p:nvSpPr>
        <p:spPr>
          <a:xfrm>
            <a:off x="9172135" y="2174178"/>
            <a:ext cx="970671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, </a:t>
            </a:r>
            <a:r>
              <a:rPr lang="pt-BR" dirty="0" err="1"/>
              <a:t>string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7B77356-0FB1-FD3B-3C81-19707B0E9208}"/>
              </a:ext>
            </a:extLst>
          </p:cNvPr>
          <p:cNvCxnSpPr>
            <a:cxnSpLocks/>
          </p:cNvCxnSpPr>
          <p:nvPr/>
        </p:nvCxnSpPr>
        <p:spPr>
          <a:xfrm flipH="1">
            <a:off x="8102991" y="2633274"/>
            <a:ext cx="1069144" cy="795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FA3E0-043E-2F92-E5A6-7C4167F8CA1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pt-BR" dirty="0"/>
              <a:t>DROP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36BEF2-151C-2FD7-6136-DA18F4D6C75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14523" y="1800665"/>
            <a:ext cx="10515240" cy="457199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- Removendo uma coluna e criando um novo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DataFrame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df1=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df.drop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([‘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nome_coluna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’],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axis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=1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Observação: 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df.drop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([‘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nome_coluna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’],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axis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=1,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inplace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=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True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) muda o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dataFrame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original.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dirty="0"/>
              <a:t>O parâmetro </a:t>
            </a:r>
            <a:r>
              <a:rPr lang="pt-BR" sz="2800" b="1" dirty="0" err="1"/>
              <a:t>axis</a:t>
            </a:r>
            <a:r>
              <a:rPr lang="pt-BR" sz="2800" b="1" dirty="0"/>
              <a:t>=1 é obrigatório e se refere a deletar uma coluna.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37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Cronograma: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Aula 01: Pandas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Aula 02: Pandas/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Matplotlib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Aula 03: Pandas/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Matplotlib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/Estatística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Aula 04: Aplicação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8784F-70C9-A29C-1173-349DE43083D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pt-BR" dirty="0"/>
              <a:t>DROP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0B2766-6763-0E6C-7891-8A51DD07AD6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2766420"/>
            <a:ext cx="10515240" cy="3726540"/>
          </a:xfrm>
        </p:spPr>
        <p:txBody>
          <a:bodyPr/>
          <a:lstStyle/>
          <a:p>
            <a:r>
              <a:rPr lang="pt-BR" sz="2800" dirty="0"/>
              <a:t>Remova a coluna </a:t>
            </a:r>
            <a:r>
              <a:rPr lang="pt-BR" sz="2800" dirty="0" err="1"/>
              <a:t>sales</a:t>
            </a:r>
            <a:r>
              <a:rPr lang="pt-BR" sz="2800" dirty="0"/>
              <a:t> do </a:t>
            </a:r>
            <a:r>
              <a:rPr lang="pt-BR" sz="2800" dirty="0" err="1"/>
              <a:t>DataFrame</a:t>
            </a:r>
            <a:r>
              <a:rPr lang="pt-BR" sz="2800" dirty="0"/>
              <a:t> no </a:t>
            </a:r>
            <a:r>
              <a:rPr lang="pt-BR" sz="2800" dirty="0" err="1"/>
              <a:t>dataframe</a:t>
            </a:r>
            <a:r>
              <a:rPr lang="pt-BR" sz="2800" dirty="0"/>
              <a:t> original.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25138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798E1-1A33-9098-344B-B7E613832A6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1987AF-77B6-F052-96D6-04A4A739BAD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56727" y="2644006"/>
            <a:ext cx="10515240" cy="4038148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Insira a coluna </a:t>
            </a:r>
            <a:r>
              <a:rPr lang="pt-BR" sz="2800" dirty="0" err="1"/>
              <a:t>engine</a:t>
            </a:r>
            <a:r>
              <a:rPr lang="pt-BR" sz="2800" dirty="0"/>
              <a:t> como a 5ª coluna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 err="1"/>
              <a:t>df.insert</a:t>
            </a:r>
            <a:r>
              <a:rPr lang="pt-BR" sz="2800" dirty="0"/>
              <a:t>(4,'engine',['</a:t>
            </a:r>
            <a:r>
              <a:rPr lang="pt-BR" sz="2800" dirty="0" err="1"/>
              <a:t>hybrid</a:t>
            </a:r>
            <a:r>
              <a:rPr lang="pt-BR" sz="2800" dirty="0"/>
              <a:t>','</a:t>
            </a:r>
            <a:r>
              <a:rPr lang="pt-BR" sz="2800" dirty="0" err="1"/>
              <a:t>hybrid</a:t>
            </a:r>
            <a:r>
              <a:rPr lang="pt-BR" sz="2800" dirty="0"/>
              <a:t>','</a:t>
            </a:r>
            <a:r>
              <a:rPr lang="pt-BR" sz="2800" dirty="0" err="1"/>
              <a:t>gas</a:t>
            </a:r>
            <a:r>
              <a:rPr lang="pt-BR" sz="2800" dirty="0"/>
              <a:t>','</a:t>
            </a:r>
            <a:r>
              <a:rPr lang="pt-BR" sz="2800" dirty="0" err="1"/>
              <a:t>electric</a:t>
            </a:r>
            <a:r>
              <a:rPr lang="pt-BR" sz="2800" dirty="0"/>
              <a:t>’])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0686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Filtros loc e iloc: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São filtros indexadores para se trabalhar com linhas e colunas do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DataFrame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loc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: O método funciona desta maneira: 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 [1ª_linha,...,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última_linha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],[‘col1’,’col2’] 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iloc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: O método funciona desta maneira: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df.iloc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 [1ª_linha,...,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última_linha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],[‘n0_col1’,’n0_col2’] 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Filtro loc: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rmAutofit fontScale="95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- Selecionando uma linha e uma coluna: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[n0_linha,’nome_coluna’]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pt-BR" spc="-1" dirty="0">
                <a:solidFill>
                  <a:srgbClr val="000000"/>
                </a:solidFill>
                <a:latin typeface="Calibri"/>
              </a:rPr>
              <a:t>Imprima o preço do carro da marca Toyota.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- Selecionando uma linha e várias colunas: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[1a_linha:última_linha,[‘col_1’,’col_2’,...]]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pc="-1" dirty="0">
                <a:solidFill>
                  <a:srgbClr val="000000"/>
                </a:solidFill>
                <a:latin typeface="Calibri"/>
              </a:rPr>
              <a:t>- Imprima todos os dados do carro Ford.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AACF-CD17-E47B-D02F-087FE873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105DD4-4506-0513-B51C-BA07882A791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95928" y="4318061"/>
            <a:ext cx="10515240" cy="1702912"/>
          </a:xfrm>
        </p:spPr>
        <p:txBody>
          <a:bodyPr/>
          <a:lstStyle/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print(</a:t>
            </a:r>
            <a:r>
              <a:rPr lang="pt-BR" sz="2800" dirty="0" err="1"/>
              <a:t>df.loc</a:t>
            </a:r>
            <a:r>
              <a:rPr lang="pt-BR" sz="2800" dirty="0"/>
              <a:t>[1,'price’])</a:t>
            </a:r>
          </a:p>
          <a:p>
            <a:pPr marL="0" indent="0">
              <a:buNone/>
            </a:pPr>
            <a:r>
              <a:rPr lang="en-US" sz="2800" dirty="0"/>
              <a:t>print( </a:t>
            </a:r>
            <a:r>
              <a:rPr lang="en-US" sz="2800" dirty="0" err="1"/>
              <a:t>df.loc</a:t>
            </a:r>
            <a:r>
              <a:rPr lang="en-US" sz="2800" dirty="0"/>
              <a:t>[2, ['Cars', 'Type',  'price',  'power'] ])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4D1A21-FC01-EC8E-1C89-0B81303CC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3" t="78783" r="70462" b="11776"/>
          <a:stretch/>
        </p:blipFill>
        <p:spPr>
          <a:xfrm>
            <a:off x="312194" y="333388"/>
            <a:ext cx="11282709" cy="379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29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D166C-04B2-06FD-B35A-3A2A3C0831E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/>
              <a:t>Filtro </a:t>
            </a:r>
            <a:r>
              <a:rPr lang="pt-BR" dirty="0" err="1"/>
              <a:t>Loc</a:t>
            </a:r>
            <a:r>
              <a:rPr lang="pt-BR" dirty="0"/>
              <a:t>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23F092-21A0-16A1-D90D-E43CFCE5B19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97403" y="2124222"/>
            <a:ext cx="10515240" cy="473377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1" strike="noStrike" spc="-1" dirty="0">
                <a:solidFill>
                  <a:srgbClr val="000000"/>
                </a:solidFill>
                <a:latin typeface="Calibri"/>
              </a:rPr>
              <a:t>- Selecionando várias linhas e uma coluna:</a:t>
            </a:r>
            <a:endParaRPr lang="pt-BR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0" strike="noStrike" spc="-1" dirty="0" err="1">
                <a:solidFill>
                  <a:srgbClr val="000000"/>
                </a:solidFill>
                <a:latin typeface="Calibri"/>
              </a:rPr>
              <a:t>df.loc</a:t>
            </a: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[1a_linha:última_linha,’nome_coluna’]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pt-BR" sz="2400" spc="-1" dirty="0">
                <a:solidFill>
                  <a:srgbClr val="000000"/>
                </a:solidFill>
                <a:latin typeface="Calibri"/>
              </a:rPr>
              <a:t>Selecione o preço dos carros da 1ª e 2ª linhas.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endParaRPr lang="pt-BR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1" strike="noStrike" spc="-1" dirty="0">
                <a:solidFill>
                  <a:srgbClr val="000000"/>
                </a:solidFill>
                <a:latin typeface="Calibri"/>
              </a:rPr>
              <a:t>- Selecionando várias linhas e várias colunas:</a:t>
            </a:r>
            <a:endParaRPr lang="pt-BR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0" strike="noStrike" spc="-1" dirty="0" err="1">
                <a:solidFill>
                  <a:srgbClr val="000000"/>
                </a:solidFill>
                <a:latin typeface="Calibri"/>
              </a:rPr>
              <a:t>df.loc</a:t>
            </a: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[1a_linha:última_linha,[‘col_1’,’col_2’,...]]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spc="-1" dirty="0">
                <a:solidFill>
                  <a:srgbClr val="000000"/>
                </a:solidFill>
                <a:latin typeface="Calibri"/>
              </a:rPr>
              <a:t>- Selecione o preço e a potência dos carros da 1ª e 2ª linhas.</a:t>
            </a:r>
            <a:endParaRPr lang="pt-BR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71362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Filtros iloc: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- Localizar um dado no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DataFrame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 com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iloc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df.iloc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[n0_linha,n0_coluna]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- Imprima o preço do carro Toyota.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Selecionando linhas e colunas: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df.iloc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[1ª_linha: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última_linha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,1ª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coluna: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última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 coluna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] 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pc="-1" dirty="0">
                <a:solidFill>
                  <a:srgbClr val="000000"/>
                </a:solidFill>
                <a:latin typeface="Calibri"/>
              </a:rPr>
              <a:t>- Imprima os dados dos carros Ford e Tesla.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Observação: O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iloc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é exclusivo na última linha e coluna.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AACF-CD17-E47B-D02F-087FE873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105DD4-4506-0513-B51C-BA07882A791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df.loc</a:t>
            </a:r>
            <a:r>
              <a:rPr lang="pt-BR" dirty="0"/>
              <a:t>[1,'price’])</a:t>
            </a:r>
          </a:p>
          <a:p>
            <a:pPr marL="0" indent="0">
              <a:buNone/>
            </a:pPr>
            <a:r>
              <a:rPr lang="en-US" dirty="0"/>
              <a:t>print( </a:t>
            </a:r>
            <a:r>
              <a:rPr lang="en-US" dirty="0" err="1"/>
              <a:t>df.loc</a:t>
            </a:r>
            <a:r>
              <a:rPr lang="en-US" dirty="0"/>
              <a:t>[2, ['Cars', 'Type',  'price',  'power'] ])</a:t>
            </a:r>
          </a:p>
          <a:p>
            <a:pPr marL="0" indent="0">
              <a:buNone/>
            </a:pPr>
            <a:endParaRPr lang="pt-BR" dirty="0"/>
          </a:p>
          <a:p>
            <a:endParaRPr lang="pt-BR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pt-BR" sz="3200" dirty="0"/>
              <a:t>print(</a:t>
            </a:r>
            <a:r>
              <a:rPr lang="pt-BR" sz="3200" dirty="0" err="1"/>
              <a:t>df.iloc</a:t>
            </a:r>
            <a:r>
              <a:rPr lang="pt-BR" sz="3200" dirty="0"/>
              <a:t>[1,2])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4D1A21-FC01-EC8E-1C89-0B81303CC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3" t="78783" r="70462" b="11776"/>
          <a:stretch/>
        </p:blipFill>
        <p:spPr>
          <a:xfrm>
            <a:off x="284059" y="207360"/>
            <a:ext cx="11282709" cy="379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31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rmAutofit fontScale="96000"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Alterar um valor de uma dado do DataFrame:</a:t>
            </a:r>
            <a:br>
              <a:rPr sz="4400"/>
            </a:b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Se o novo dado for um valor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integer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 ou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float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df.iloc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[n0_linha,n0_coluna] = 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novo_dado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 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Tx/>
              <a:buChar char="-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Altere o preço do carro Ford para 100.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pt-BR" b="1" spc="-1" dirty="0">
                <a:solidFill>
                  <a:srgbClr val="000000"/>
                </a:solidFill>
                <a:latin typeface="Calibri"/>
              </a:rPr>
              <a:t>Se o novo dado for uma </a:t>
            </a:r>
            <a:r>
              <a:rPr lang="pt-BR" b="1" spc="-1" dirty="0" err="1">
                <a:solidFill>
                  <a:srgbClr val="000000"/>
                </a:solidFill>
                <a:latin typeface="Calibri"/>
              </a:rPr>
              <a:t>string</a:t>
            </a:r>
            <a:r>
              <a:rPr lang="pt-BR" b="1" spc="-1" dirty="0">
                <a:solidFill>
                  <a:srgbClr val="000000"/>
                </a:solidFill>
                <a:latin typeface="Calibri"/>
              </a:rPr>
              <a:t> (objeto tem que ter as aspas).</a:t>
            </a:r>
            <a:endParaRPr lang="pt-BR" sz="2800" b="1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df.iloc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[n0_linha,n0_coluna] = ’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novo_dado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’ 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141D2-1839-7F07-4328-0AFF7638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CC897C-8F73-EA7F-AC30-D67C03D06263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df.iloc[2,2]=100  </a:t>
            </a:r>
          </a:p>
          <a:p>
            <a:r>
              <a:rPr lang="fr-FR" dirty="0"/>
              <a:t>print(df)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CCE13B-90DC-5C8D-B985-7A61BCB96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00" t="80668" r="65500" b="8931"/>
          <a:stretch/>
        </p:blipFill>
        <p:spPr>
          <a:xfrm>
            <a:off x="450166" y="291123"/>
            <a:ext cx="11268222" cy="31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Pandas: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Principal biblioteca do python.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Biblioteca de manipulação de dados.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Trabalha com Séries e DataFrames.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Diversos filtros.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Diversas funções.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Ordenar valores em uma Coluna: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292929"/>
                </a:solidFill>
                <a:latin typeface="Menlo"/>
              </a:rPr>
              <a:t>Ordenando em ordem crescente: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=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df.sort_values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(‘nome_coluna',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ascending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=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True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) 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292929"/>
                </a:solidFill>
                <a:latin typeface="Menlo"/>
              </a:rPr>
              <a:t>Ordenando em ordem decrescente: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=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df.sort_values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(‘nome_coluna’,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ascending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=False) 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- Faça o ranking do preço dos veículos por ordem crescente.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6E0CB-96B3-9ADE-D6B4-AB56EF6A800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Inserir uma linha: Maneira rápida. </a:t>
            </a:r>
            <a:r>
              <a:rPr lang="pt-BR" dirty="0" err="1"/>
              <a:t>loc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26FE83-C7DC-ED49-EC00-C4487364037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3335" y="2391508"/>
            <a:ext cx="10515240" cy="4101452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sz="2800" dirty="0"/>
          </a:p>
          <a:p>
            <a:pPr marL="0" indent="0">
              <a:buNone/>
            </a:pPr>
            <a:r>
              <a:rPr lang="pt-BR" sz="2800" dirty="0" err="1"/>
              <a:t>df.loc</a:t>
            </a:r>
            <a:r>
              <a:rPr lang="pt-BR" sz="2800" dirty="0"/>
              <a:t>[4]=['Kia’, 'A', 120,  230]</a:t>
            </a:r>
          </a:p>
          <a:p>
            <a:pPr marL="0" indent="0">
              <a:buNone/>
            </a:pPr>
            <a:r>
              <a:rPr lang="pt-BR" sz="2800" dirty="0"/>
              <a:t>print(</a:t>
            </a:r>
            <a:r>
              <a:rPr lang="pt-BR" sz="2800" dirty="0" err="1"/>
              <a:t>df</a:t>
            </a:r>
            <a:r>
              <a:rPr lang="pt-BR" sz="2800" dirty="0"/>
              <a:t>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9555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Excluir uma linha: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df_new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=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df_old.drop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(n0_linha,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axis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 = 0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) 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ou </a:t>
            </a:r>
            <a:r>
              <a:rPr lang="pt-BR" dirty="0" err="1"/>
              <a:t>df</a:t>
            </a:r>
            <a:r>
              <a:rPr lang="pt-BR" dirty="0"/>
              <a:t>=</a:t>
            </a:r>
            <a:r>
              <a:rPr lang="pt-BR" dirty="0" err="1"/>
              <a:t>df.drop</a:t>
            </a:r>
            <a:r>
              <a:rPr lang="pt-BR" dirty="0"/>
              <a:t>(n0_linha, </a:t>
            </a:r>
            <a:r>
              <a:rPr lang="pt-BR" dirty="0" err="1"/>
              <a:t>axis</a:t>
            </a:r>
            <a:r>
              <a:rPr lang="pt-BR" dirty="0"/>
              <a:t> = 0)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Deletando a linha 4 que foi criada anteriormente.</a:t>
            </a:r>
          </a:p>
          <a:p>
            <a:r>
              <a:rPr lang="pt-BR" dirty="0"/>
              <a:t>Criou</a:t>
            </a:r>
          </a:p>
          <a:p>
            <a:pPr marL="0" indent="0">
              <a:buNone/>
            </a:pPr>
            <a:r>
              <a:rPr lang="pt-BR" dirty="0" err="1"/>
              <a:t>df.loc</a:t>
            </a:r>
            <a:r>
              <a:rPr lang="pt-BR" dirty="0"/>
              <a:t>[4]=['</a:t>
            </a:r>
            <a:r>
              <a:rPr lang="pt-BR" dirty="0" err="1"/>
              <a:t>Kia','A</a:t>
            </a:r>
            <a:r>
              <a:rPr lang="pt-BR" dirty="0"/>
              <a:t>', 120,  230]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</a:t>
            </a:r>
            <a:r>
              <a:rPr lang="pt-BR" dirty="0"/>
              <a:t>)</a:t>
            </a:r>
          </a:p>
          <a:p>
            <a:r>
              <a:rPr lang="pt-BR" dirty="0"/>
              <a:t>Deletou</a:t>
            </a:r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=</a:t>
            </a:r>
            <a:r>
              <a:rPr lang="pt-BR" dirty="0" err="1"/>
              <a:t>df.drop</a:t>
            </a:r>
            <a:r>
              <a:rPr lang="pt-BR" dirty="0"/>
              <a:t>(4, </a:t>
            </a:r>
            <a:r>
              <a:rPr lang="pt-BR" dirty="0" err="1"/>
              <a:t>axis</a:t>
            </a:r>
            <a:r>
              <a:rPr lang="pt-BR" dirty="0"/>
              <a:t> = 0)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</a:t>
            </a:r>
            <a:r>
              <a:rPr lang="pt-BR" dirty="0"/>
              <a:t>)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Adicionar linhas: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rmAutofit fontScale="95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- Usando o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len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len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)]=[valor1, valor2,...]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endParaRPr lang="pt-BR" sz="2800" b="1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Usando o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append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lista={‘col1’:’obj1’,’col2’:’obj2’,’col3’:valor, ’col4’:valor...}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=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df.append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(lista,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ignore_index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=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True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Renomear uma coluna: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Criando um novo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dataFrame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df_new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=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df_old.rename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columns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={‘old_col1': ’New_col1’,’old_col2’: 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’New_col2’} )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Renomeando colunas de um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DataFrame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Renomeando colunas de um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DataFrame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df.columns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 = [‘new_col1', ’new_col2’,...]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5469F-58BC-EAF2-3A76-D01B4710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9A1BF-9841-F9BE-80EF-770198B7386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2897224"/>
            <a:ext cx="10515240" cy="1325160"/>
          </a:xfrm>
        </p:spPr>
        <p:txBody>
          <a:bodyPr/>
          <a:lstStyle/>
          <a:p>
            <a:r>
              <a:rPr lang="pt-BR" sz="2800" dirty="0" err="1"/>
              <a:t>Renomei</a:t>
            </a:r>
            <a:r>
              <a:rPr lang="pt-BR" sz="2800" dirty="0"/>
              <a:t> as colunas para a 1ª letra ser Maiúscula. </a:t>
            </a:r>
          </a:p>
        </p:txBody>
      </p:sp>
    </p:spTree>
    <p:extLst>
      <p:ext uri="{BB962C8B-B14F-4D97-AF65-F5344CB8AC3E}">
        <p14:creationId xmlns:p14="http://schemas.microsoft.com/office/powerpoint/2010/main" val="1743178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Mudar o tipo de dado com o método astype: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 err="1">
                <a:solidFill>
                  <a:srgbClr val="000000"/>
                </a:solidFill>
                <a:latin typeface="Calibri"/>
              </a:rPr>
              <a:t>Inteiro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 para float: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[“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col_name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"]=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[“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col_name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"].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astype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("float")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Mude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o type da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coluna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price de int para float.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Selecionado valores com operadores lógicos: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df2= df1[ (df1[‘col'] &gt; valor)]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df2= df1[ (df1[‘col’] == valor)]   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cuidado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! São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dois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sinais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==)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Selecione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os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carros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que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tem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preço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maior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que 100.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Selecionado valores com operadores lógicos: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df2 = 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[ 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[‘col'] &gt;= valor1) &amp; 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[‘col’] &lt;valor2) ] (e)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df2 = 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[ 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[‘col’] &lt; valor1)|(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[‘col’] &gt;valor2) ] 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ou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Selecione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os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carros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que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tem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preço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maior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que 100 e que o motor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tem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potência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menor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que 250.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404D5-5E6E-D1F4-2420-019AFFEA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490A57-8F5C-705F-7711-FDD4364C5414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0D2163-A8AD-0E11-B8DD-066490D93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5" t="52924" r="56846" b="31273"/>
          <a:stretch/>
        </p:blipFill>
        <p:spPr>
          <a:xfrm>
            <a:off x="464233" y="229680"/>
            <a:ext cx="11202947" cy="334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5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Importando a biblioteca pandas: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Imagem 6"/>
          <p:cNvPicPr/>
          <p:nvPr/>
        </p:nvPicPr>
        <p:blipFill>
          <a:blip r:embed="rId2"/>
          <a:srcRect l="11740" t="30906" r="64122" b="60768"/>
          <a:stretch/>
        </p:blipFill>
        <p:spPr>
          <a:xfrm>
            <a:off x="811800" y="2014200"/>
            <a:ext cx="8825760" cy="170928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</a:rPr>
              <a:t>Resumo de Dados:</a:t>
            </a:r>
            <a:endParaRPr lang="pt-B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92929"/>
              </a:buClr>
              <a:buFont typeface="Arial"/>
              <a:buChar char="•"/>
            </a:pPr>
            <a:r>
              <a:rPr lang="pt-BR" sz="2800" b="1" strike="noStrike" spc="-1" dirty="0">
                <a:solidFill>
                  <a:srgbClr val="292929"/>
                </a:solidFill>
                <a:latin typeface="Menlo"/>
              </a:rPr>
              <a:t>Soma dos valores de um </a:t>
            </a:r>
            <a:r>
              <a:rPr lang="pt-BR" sz="2800" b="1" strike="noStrike" spc="-1" dirty="0" err="1">
                <a:solidFill>
                  <a:srgbClr val="292929"/>
                </a:solidFill>
                <a:latin typeface="Menlo"/>
              </a:rPr>
              <a:t>DataFrame</a:t>
            </a:r>
            <a:r>
              <a:rPr lang="pt-BR" sz="2800" b="1" strike="noStrike" spc="-1" dirty="0">
                <a:solidFill>
                  <a:srgbClr val="292929"/>
                </a:solidFill>
                <a:latin typeface="Menlo"/>
              </a:rPr>
              <a:t>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292929"/>
                </a:solidFill>
                <a:latin typeface="Menlo"/>
              </a:rPr>
              <a:t>df</a:t>
            </a:r>
            <a:r>
              <a:rPr lang="pt-BR" sz="2800" b="0" strike="noStrike" spc="-1" dirty="0">
                <a:solidFill>
                  <a:srgbClr val="292929"/>
                </a:solidFill>
                <a:latin typeface="Menlo"/>
              </a:rPr>
              <a:t>[‘col1’].sum()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92929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292929"/>
                </a:solidFill>
                <a:latin typeface="Menlo"/>
              </a:rPr>
              <a:t>Menor valor de um </a:t>
            </a:r>
            <a:r>
              <a:rPr lang="pt-BR" sz="2800" b="1" strike="noStrike" spc="-1" dirty="0" err="1">
                <a:solidFill>
                  <a:srgbClr val="292929"/>
                </a:solidFill>
                <a:latin typeface="Menlo"/>
              </a:rPr>
              <a:t>DataFrame</a:t>
            </a:r>
            <a:r>
              <a:rPr lang="pt-BR" sz="2800" b="0" strike="noStrike" spc="-1" dirty="0">
                <a:solidFill>
                  <a:srgbClr val="292929"/>
                </a:solidFill>
                <a:latin typeface="Menlo"/>
              </a:rPr>
              <a:t>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292929"/>
                </a:solidFill>
                <a:latin typeface="Menlo"/>
              </a:rPr>
              <a:t>df</a:t>
            </a:r>
            <a:r>
              <a:rPr lang="pt-BR" sz="2800" b="0" strike="noStrike" spc="-1" dirty="0">
                <a:solidFill>
                  <a:srgbClr val="292929"/>
                </a:solidFill>
                <a:latin typeface="Menlo"/>
              </a:rPr>
              <a:t>[‘col1’].min()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92929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292929"/>
                </a:solidFill>
                <a:latin typeface="Menlo"/>
              </a:rPr>
              <a:t>Maior valor de um </a:t>
            </a:r>
            <a:r>
              <a:rPr lang="pt-BR" sz="2800" b="1" strike="noStrike" spc="-1" dirty="0" err="1">
                <a:solidFill>
                  <a:srgbClr val="292929"/>
                </a:solidFill>
                <a:latin typeface="Menlo"/>
              </a:rPr>
              <a:t>DataFrame</a:t>
            </a:r>
            <a:r>
              <a:rPr lang="pt-BR" sz="2800" b="1" strike="noStrike" spc="-1" dirty="0">
                <a:solidFill>
                  <a:srgbClr val="292929"/>
                </a:solidFill>
                <a:latin typeface="Menlo"/>
              </a:rPr>
              <a:t> </a:t>
            </a:r>
            <a:r>
              <a:rPr lang="pt-BR" sz="2800" b="0" strike="noStrike" spc="-1" dirty="0">
                <a:solidFill>
                  <a:srgbClr val="292929"/>
                </a:solidFill>
                <a:latin typeface="Menlo"/>
              </a:rPr>
              <a:t>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292929"/>
                </a:solidFill>
                <a:latin typeface="Menlo"/>
              </a:rPr>
              <a:t>df</a:t>
            </a:r>
            <a:r>
              <a:rPr lang="pt-BR" sz="2800" b="0" strike="noStrike" spc="-1" dirty="0">
                <a:solidFill>
                  <a:srgbClr val="292929"/>
                </a:solidFill>
                <a:latin typeface="Menlo"/>
              </a:rPr>
              <a:t>[‘col1’].</a:t>
            </a:r>
            <a:r>
              <a:rPr lang="pt-BR" sz="2800" b="0" strike="noStrike" spc="-1" dirty="0" err="1">
                <a:solidFill>
                  <a:srgbClr val="292929"/>
                </a:solidFill>
                <a:latin typeface="Menlo"/>
              </a:rPr>
              <a:t>max</a:t>
            </a:r>
            <a:r>
              <a:rPr lang="pt-BR" sz="2800" b="0" strike="noStrike" spc="-1" dirty="0">
                <a:solidFill>
                  <a:srgbClr val="292929"/>
                </a:solidFill>
                <a:latin typeface="Menlo"/>
              </a:rPr>
              <a:t>()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92929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292929"/>
                </a:solidFill>
                <a:latin typeface="Menlo"/>
              </a:rPr>
              <a:t>Média dos valores de um </a:t>
            </a:r>
            <a:r>
              <a:rPr lang="pt-BR" sz="2800" b="1" strike="noStrike" spc="-1" dirty="0" err="1">
                <a:solidFill>
                  <a:srgbClr val="292929"/>
                </a:solidFill>
                <a:latin typeface="Menlo"/>
              </a:rPr>
              <a:t>DataFrame</a:t>
            </a:r>
            <a:r>
              <a:rPr lang="pt-BR" sz="2800" b="1" strike="noStrike" spc="-1" dirty="0">
                <a:solidFill>
                  <a:srgbClr val="292929"/>
                </a:solidFill>
                <a:latin typeface="Menlo"/>
              </a:rPr>
              <a:t> 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292929"/>
                </a:solidFill>
                <a:latin typeface="Menlo"/>
              </a:rPr>
              <a:t>df</a:t>
            </a:r>
            <a:r>
              <a:rPr lang="pt-BR" sz="2800" b="0" strike="noStrike" spc="-1" dirty="0">
                <a:solidFill>
                  <a:srgbClr val="292929"/>
                </a:solidFill>
                <a:latin typeface="Menlo"/>
              </a:rPr>
              <a:t> [‘col1’].</a:t>
            </a:r>
            <a:r>
              <a:rPr lang="pt-BR" sz="2800" b="0" strike="noStrike" spc="-1" dirty="0" err="1">
                <a:solidFill>
                  <a:srgbClr val="292929"/>
                </a:solidFill>
                <a:latin typeface="Menlo"/>
              </a:rPr>
              <a:t>mean</a:t>
            </a:r>
            <a:r>
              <a:rPr lang="pt-BR" sz="2800" b="0" strike="noStrike" spc="-1" dirty="0">
                <a:solidFill>
                  <a:srgbClr val="292929"/>
                </a:solidFill>
                <a:latin typeface="Menlo"/>
              </a:rPr>
              <a:t>()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38333-B866-CDB1-4865-FF0761E529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pt-BR" dirty="0"/>
              <a:t>Outra maneira: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BE75B7-DEBF-9E77-46DD-F180D947AD6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36554" y="1690199"/>
            <a:ext cx="10515240" cy="5020089"/>
          </a:xfrm>
        </p:spPr>
        <p:txBody>
          <a:bodyPr/>
          <a:lstStyle/>
          <a:p>
            <a:r>
              <a:rPr lang="pt-BR" sz="3200" dirty="0"/>
              <a:t>A função do pandas </a:t>
            </a:r>
            <a:r>
              <a:rPr lang="pt-BR" sz="3200" dirty="0" err="1"/>
              <a:t>describe</a:t>
            </a:r>
            <a:r>
              <a:rPr lang="pt-BR" sz="3200" dirty="0"/>
              <a:t> fornece informações estatísticas básicas a respeito do </a:t>
            </a:r>
            <a:r>
              <a:rPr lang="pt-BR" sz="3200" dirty="0" err="1"/>
              <a:t>DataFrame</a:t>
            </a:r>
            <a:r>
              <a:rPr lang="pt-BR" sz="3200" dirty="0"/>
              <a:t>.</a:t>
            </a:r>
          </a:p>
          <a:p>
            <a:pPr marL="0" indent="0">
              <a:buNone/>
            </a:pPr>
            <a:r>
              <a:rPr lang="pt-BR" sz="3200" dirty="0" err="1"/>
              <a:t>df.describe</a:t>
            </a:r>
            <a:r>
              <a:rPr lang="pt-BR" sz="3200" dirty="0"/>
              <a:t>()</a:t>
            </a:r>
          </a:p>
          <a:p>
            <a:pPr marL="0" indent="0">
              <a:buNone/>
            </a:pPr>
            <a:r>
              <a:rPr lang="pt-BR" sz="3200" dirty="0"/>
              <a:t>Execute o comando:</a:t>
            </a:r>
          </a:p>
          <a:p>
            <a:pPr marL="0" indent="0">
              <a:buNone/>
            </a:pPr>
            <a:r>
              <a:rPr lang="pt-BR" sz="3200" dirty="0"/>
              <a:t>print(</a:t>
            </a:r>
            <a:r>
              <a:rPr lang="pt-BR" sz="3200" dirty="0" err="1"/>
              <a:t>df.describe</a:t>
            </a:r>
            <a:r>
              <a:rPr lang="pt-BR" sz="3200" dirty="0"/>
              <a:t>())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96991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					FIM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</a:rPr>
              <a:t>Pandas Series lista:</a:t>
            </a:r>
            <a:endParaRPr lang="pt-B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92929"/>
              </a:buClr>
              <a:buFont typeface="Arial"/>
              <a:buChar char="•"/>
            </a:pPr>
            <a:r>
              <a:rPr lang="pt-BR" sz="2800" b="1" strike="noStrike" spc="-1">
                <a:solidFill>
                  <a:srgbClr val="292929"/>
                </a:solidFill>
                <a:latin typeface="source-serif-pro"/>
              </a:rPr>
              <a:t>Pandas Series</a:t>
            </a:r>
            <a:r>
              <a:rPr lang="pt-BR" sz="2800" b="0" strike="noStrike" spc="-1">
                <a:solidFill>
                  <a:srgbClr val="292929"/>
                </a:solidFill>
                <a:latin typeface="source-serif-pro"/>
              </a:rPr>
              <a:t> em pandas nada mais é que um array de 1 dimensão, ou seja, um pandas Series é uma única coluna de uma tabela.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Imagem 4"/>
          <p:cNvPicPr/>
          <p:nvPr/>
        </p:nvPicPr>
        <p:blipFill>
          <a:blip r:embed="rId2"/>
          <a:srcRect l="17498" t="40182" r="43907" b="33898"/>
          <a:stretch/>
        </p:blipFill>
        <p:spPr>
          <a:xfrm>
            <a:off x="1669680" y="2994840"/>
            <a:ext cx="7884720" cy="297612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</a:rPr>
              <a:t>Pandas Series dicionário:</a:t>
            </a:r>
            <a:endParaRPr lang="pt-B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Como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construir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uma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‘Pandas-Series’ a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partir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de um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dicionário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com index.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dic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= {'a': 1, 'b': 2, 'c': 3}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pd_ser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pd.Series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(data=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dic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, index=['a', 'b', 'c'])</a:t>
            </a:r>
          </a:p>
        </p:txBody>
      </p:sp>
      <p:pic>
        <p:nvPicPr>
          <p:cNvPr id="2" name="Imagem 7">
            <a:extLst>
              <a:ext uri="{FF2B5EF4-FFF2-40B4-BE49-F238E27FC236}">
                <a16:creationId xmlns:a16="http://schemas.microsoft.com/office/drawing/2014/main" id="{D3C489CF-4142-8210-0194-8EEB4B32F8C1}"/>
              </a:ext>
            </a:extLst>
          </p:cNvPr>
          <p:cNvPicPr/>
          <p:nvPr/>
        </p:nvPicPr>
        <p:blipFill rotWithShape="1">
          <a:blip r:embed="rId2"/>
          <a:srcRect l="6722" t="58099" r="64233" b="23656"/>
          <a:stretch/>
        </p:blipFill>
        <p:spPr>
          <a:xfrm>
            <a:off x="3823768" y="4001040"/>
            <a:ext cx="4543864" cy="1984348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</a:rPr>
              <a:t>Exercício. Pandas Series dicionário:</a:t>
            </a:r>
            <a:endParaRPr lang="pt-B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dic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 = {1: 'Laptop', 2: 'Smartfone', 3: '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Smart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 tv'}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pd_ser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 = 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pd.Series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(data=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dic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, index=[1,2,3])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print(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pd_ser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2C737-C5EF-531E-11A6-D03D8C6B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DD5E5F-4BC6-1554-0ACD-DE3A4BD4FC71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B4DD15F-F846-A480-0762-221F7EC25F13}"/>
              </a:ext>
            </a:extLst>
          </p:cNvPr>
          <p:cNvPicPr/>
          <p:nvPr/>
        </p:nvPicPr>
        <p:blipFill>
          <a:blip r:embed="rId2"/>
          <a:srcRect l="2936" t="53907" r="65428" b="24813"/>
          <a:stretch/>
        </p:blipFill>
        <p:spPr>
          <a:xfrm>
            <a:off x="297359" y="151226"/>
            <a:ext cx="11533569" cy="5081955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100319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DataFrame (df):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Estrutura de dados de 2 dimensões — colunas e linhas.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Estrutura similar a uma tabela.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Imagem 4"/>
          <p:cNvPicPr/>
          <p:nvPr/>
        </p:nvPicPr>
        <p:blipFill>
          <a:blip r:embed="rId2"/>
          <a:srcRect l="15107" t="23169" r="43692" b="26363"/>
          <a:stretch/>
        </p:blipFill>
        <p:spPr>
          <a:xfrm>
            <a:off x="6095880" y="2428920"/>
            <a:ext cx="5022360" cy="3458520"/>
          </a:xfrm>
          <a:prstGeom prst="rect">
            <a:avLst/>
          </a:prstGeom>
          <a:ln w="0"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63905F0-543D-B504-EBA8-8066E6CA65BF}"/>
              </a:ext>
            </a:extLst>
          </p:cNvPr>
          <p:cNvSpPr txBox="1"/>
          <p:nvPr/>
        </p:nvSpPr>
        <p:spPr>
          <a:xfrm>
            <a:off x="9158067" y="4470009"/>
            <a:ext cx="69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</TotalTime>
  <Words>1607</Words>
  <Application>Microsoft Office PowerPoint</Application>
  <PresentationFormat>Widescreen</PresentationFormat>
  <Paragraphs>224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42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Courier New</vt:lpstr>
      <vt:lpstr>Menlo</vt:lpstr>
      <vt:lpstr>source-serif-pro</vt:lpstr>
      <vt:lpstr>Symbol</vt:lpstr>
      <vt:lpstr>Times New Roman</vt:lpstr>
      <vt:lpstr>Wingdings</vt:lpstr>
      <vt:lpstr>Office Theme</vt:lpstr>
      <vt:lpstr>Office Theme</vt:lpstr>
      <vt:lpstr>Ciência de Dados</vt:lpstr>
      <vt:lpstr>Cronograma:</vt:lpstr>
      <vt:lpstr>Pandas:</vt:lpstr>
      <vt:lpstr>Importando a biblioteca pandas:</vt:lpstr>
      <vt:lpstr>Pandas Series lista:</vt:lpstr>
      <vt:lpstr>Pandas Series dicionário:</vt:lpstr>
      <vt:lpstr>Exercício. Pandas Series dicionário:</vt:lpstr>
      <vt:lpstr>Apresentação do PowerPoint</vt:lpstr>
      <vt:lpstr>DataFrame (df):</vt:lpstr>
      <vt:lpstr>Exemplo de Pandas Data Frame:</vt:lpstr>
      <vt:lpstr>Outro Exemplo Criação de um DataFrame a partir de um Dicionário:</vt:lpstr>
      <vt:lpstr>Exercício Pandas Data Frame:</vt:lpstr>
      <vt:lpstr>Apresentação do PowerPoint</vt:lpstr>
      <vt:lpstr>Comandos para se obter informações iniciais de um DataFrame:</vt:lpstr>
      <vt:lpstr>Aplique os comando iniciais ao dataFrame</vt:lpstr>
      <vt:lpstr>Operações em linhas e colunas do DataFrame:</vt:lpstr>
      <vt:lpstr>Inserção de uma coluna:</vt:lpstr>
      <vt:lpstr>Continuação:</vt:lpstr>
      <vt:lpstr>DROP</vt:lpstr>
      <vt:lpstr>DROP</vt:lpstr>
      <vt:lpstr>Insert:</vt:lpstr>
      <vt:lpstr>Filtros loc e iloc:</vt:lpstr>
      <vt:lpstr>Filtro loc:</vt:lpstr>
      <vt:lpstr>Apresentação do PowerPoint</vt:lpstr>
      <vt:lpstr>Filtro Loc:</vt:lpstr>
      <vt:lpstr>Filtros iloc:</vt:lpstr>
      <vt:lpstr>Apresentação do PowerPoint</vt:lpstr>
      <vt:lpstr>Alterar um valor de uma dado do DataFrame: </vt:lpstr>
      <vt:lpstr>Apresentação do PowerPoint</vt:lpstr>
      <vt:lpstr>Ordenar valores em uma Coluna:</vt:lpstr>
      <vt:lpstr>Inserir uma linha: Maneira rápida. loc</vt:lpstr>
      <vt:lpstr>Excluir uma linha:</vt:lpstr>
      <vt:lpstr>Adicionar linhas:</vt:lpstr>
      <vt:lpstr>Renomear uma coluna:</vt:lpstr>
      <vt:lpstr>Exemplo:</vt:lpstr>
      <vt:lpstr>Mudar o tipo de dado com o método astype:</vt:lpstr>
      <vt:lpstr>Selecionado valores com operadores lógicos:</vt:lpstr>
      <vt:lpstr>Selecionado valores com operadores lógicos:</vt:lpstr>
      <vt:lpstr>Apresentação do PowerPoint</vt:lpstr>
      <vt:lpstr>Resumo de Dados:</vt:lpstr>
      <vt:lpstr>Outra maneira:</vt:lpstr>
      <vt:lpstr>     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de Dados</dc:title>
  <dc:subject/>
  <dc:creator>Dourival Júnior</dc:creator>
  <dc:description/>
  <cp:lastModifiedBy>Dourival Júnior</cp:lastModifiedBy>
  <cp:revision>89</cp:revision>
  <dcterms:created xsi:type="dcterms:W3CDTF">2022-11-04T20:54:08Z</dcterms:created>
  <dcterms:modified xsi:type="dcterms:W3CDTF">2023-01-30T13:20:31Z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27</vt:i4>
  </property>
</Properties>
</file>