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0" r:id="rId5"/>
    <p:sldId id="260" r:id="rId6"/>
    <p:sldId id="258" r:id="rId7"/>
    <p:sldId id="302" r:id="rId8"/>
    <p:sldId id="266" r:id="rId9"/>
    <p:sldId id="261" r:id="rId10"/>
    <p:sldId id="262" r:id="rId11"/>
    <p:sldId id="263" r:id="rId12"/>
    <p:sldId id="267" r:id="rId13"/>
    <p:sldId id="301" r:id="rId14"/>
    <p:sldId id="330" r:id="rId15"/>
    <p:sldId id="268" r:id="rId16"/>
    <p:sldId id="270" r:id="rId17"/>
    <p:sldId id="315" r:id="rId18"/>
    <p:sldId id="271" r:id="rId19"/>
    <p:sldId id="303" r:id="rId20"/>
    <p:sldId id="269" r:id="rId21"/>
    <p:sldId id="316" r:id="rId22"/>
    <p:sldId id="272" r:id="rId23"/>
    <p:sldId id="332" r:id="rId24"/>
    <p:sldId id="276" r:id="rId25"/>
    <p:sldId id="273" r:id="rId26"/>
    <p:sldId id="274" r:id="rId27"/>
    <p:sldId id="317" r:id="rId28"/>
    <p:sldId id="304" r:id="rId29"/>
    <p:sldId id="318" r:id="rId30"/>
    <p:sldId id="331" r:id="rId31"/>
    <p:sldId id="333" r:id="rId32"/>
    <p:sldId id="334" r:id="rId33"/>
    <p:sldId id="277" r:id="rId34"/>
    <p:sldId id="306" r:id="rId35"/>
    <p:sldId id="305" r:id="rId36"/>
    <p:sldId id="320" r:id="rId37"/>
    <p:sldId id="319" r:id="rId38"/>
    <p:sldId id="278" r:id="rId39"/>
    <p:sldId id="321" r:id="rId40"/>
    <p:sldId id="288" r:id="rId41"/>
    <p:sldId id="286" r:id="rId42"/>
    <p:sldId id="279" r:id="rId43"/>
    <p:sldId id="287" r:id="rId44"/>
    <p:sldId id="322" r:id="rId45"/>
    <p:sldId id="307" r:id="rId46"/>
    <p:sldId id="323" r:id="rId47"/>
    <p:sldId id="280" r:id="rId48"/>
    <p:sldId id="289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24" r:id="rId59"/>
    <p:sldId id="298" r:id="rId60"/>
    <p:sldId id="308" r:id="rId61"/>
    <p:sldId id="325" r:id="rId62"/>
    <p:sldId id="281" r:id="rId63"/>
    <p:sldId id="290" r:id="rId64"/>
    <p:sldId id="326" r:id="rId65"/>
    <p:sldId id="327" r:id="rId66"/>
    <p:sldId id="282" r:id="rId67"/>
    <p:sldId id="291" r:id="rId68"/>
    <p:sldId id="328" r:id="rId69"/>
    <p:sldId id="283" r:id="rId70"/>
    <p:sldId id="292" r:id="rId71"/>
    <p:sldId id="297" r:id="rId72"/>
    <p:sldId id="284" r:id="rId73"/>
    <p:sldId id="294" r:id="rId74"/>
    <p:sldId id="293" r:id="rId75"/>
    <p:sldId id="285" r:id="rId76"/>
    <p:sldId id="296" r:id="rId77"/>
    <p:sldId id="299" r:id="rId78"/>
    <p:sldId id="311" r:id="rId79"/>
    <p:sldId id="329" r:id="rId80"/>
    <p:sldId id="312" r:id="rId81"/>
    <p:sldId id="309" r:id="rId82"/>
    <p:sldId id="310" r:id="rId83"/>
    <p:sldId id="313" r:id="rId84"/>
    <p:sldId id="314" r:id="rId85"/>
    <p:sldId id="335" r:id="rId86"/>
    <p:sldId id="345" r:id="rId87"/>
    <p:sldId id="346" r:id="rId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1990-C95B-9245-D88F-31C467BB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6B3B9-A76B-C907-F14E-3B46BC490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055A6-3517-4FFA-8E43-1CBDF780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128D-03F5-7515-25CD-8D98EEF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ACFE9-3E76-A568-16CE-C094F99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CE28-2233-0D34-176F-2A410E19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5E0609-6352-6B4C-716C-CD7B970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1C05A-4DF6-D93F-A803-45C1527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E735C-1C26-22A1-E699-B241430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0CE52-BFC6-840B-47A1-271B179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1A879B-BEA5-098B-9AEB-03A38429F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06EBF5-0A0B-1ED6-34A3-62CD75CE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3FDD3-8DCA-09A4-63AF-9CD946B2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9961E-859C-4865-59DF-A411ACD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63CE7-6417-8519-DABF-3B2DCE3D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AC15-0589-928E-A542-7D21808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9FB4-F679-B746-F151-B201521D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A057B-3B68-9C2B-652A-85D04E75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ED478-9CFF-F875-4AFE-29057D6C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B8B58-BEB4-C3CC-5321-18F89E60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5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1EA00-0ED3-0E8D-CC49-E503234C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E85F7-B28F-C1D8-6184-5156D49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A5A09-9CC6-9B0A-B712-BEA4C25B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CF968-B06B-FD49-3E29-80BC5998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C398B-6487-B713-24FE-0586A482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ED5F-C193-0010-CA53-BAC1E3A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2C8E3-BFF6-E3E8-571C-45801A6C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A798C-E7A8-F157-86CE-18EFEF65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E4C9B-8E3E-0FA2-910F-C589257B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F5725-3AB9-461C-ECCC-84EDE580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6B484-0C20-539C-FA5C-AA3A0F54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6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E1D8-E076-E994-AFC8-E7A5928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38D6B-D0D6-98A6-0779-8627C265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9BCAEF-FB79-6C6A-0C26-06FDBC2C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90FE3-2646-DC22-99A5-139AAAA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BC1643-2BEB-3219-5149-95FEB9D7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67EA10-1776-29F5-DA17-6F7F92F1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13D654-809C-29C2-FAB3-A88D51D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2B177-DC09-0D77-09E8-118C9A13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CC5E-EB4A-48EB-8A91-9CE4804E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750B67-F355-6971-8C27-F7D334C1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889D9A-DC86-7D85-4825-A510BE6E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354FD5-364A-3BA4-8001-46F1982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F7B97E-6B1D-7438-5705-E59FB235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5D5ED0-224F-1069-5047-BFBDAA4D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99BC19-5C8A-00F8-39FF-80CD643C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DB09-90AE-D253-C54A-2AB22094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1C73D-5ED1-167B-0E1A-D156D5DA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D0A63-4A3A-75FD-1F67-AE78C73B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250F5-83DD-AC83-FAE9-2306BC76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C72C7-7D47-C88F-6327-BB08211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619F7-497B-5063-F9F6-0776719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A0BC7-219B-BB52-E00C-378BF40B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12356-2BDA-868F-A90A-9B19DDC6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66ABA-D06B-16B0-6FB5-2639E2A19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479B0D-5619-D5CA-93D4-F4775D4B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01E45-E32B-6171-65E8-A17E79C8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EB326-B083-092C-D03E-9E8BDA9C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CE572A-D305-5D3E-0C37-7D427802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88513-D417-4FEE-A512-B9782F13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9F89E-3BD6-2B9D-D2F3-7AE2F01D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98DD-2215-494D-ABED-6BDD0A4D335F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F05729-31D9-18F1-F119-60803820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082DB-6D40-454B-64C8-DD3A585B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0910-B351-8D7F-3A83-629BB4020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E95497-729B-C08F-8B43-241704712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Aula 03</a:t>
            </a:r>
          </a:p>
        </p:txBody>
      </p:sp>
    </p:spTree>
    <p:extLst>
      <p:ext uri="{BB962C8B-B14F-4D97-AF65-F5344CB8AC3E}">
        <p14:creationId xmlns:p14="http://schemas.microsoft.com/office/powerpoint/2010/main" val="69718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1AFB7-C897-B102-BE5C-1D04FCB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95F7-149A-1E0B-1846-D22FCAA7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departamento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0725E-8FE9-ACFC-19A8-7FEC6E34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20" b="32938"/>
          <a:stretch/>
        </p:blipFill>
        <p:spPr>
          <a:xfrm>
            <a:off x="7513983" y="162038"/>
            <a:ext cx="4187687" cy="66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36BD-D025-9F3F-75EE-2DFB6492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 </a:t>
            </a:r>
            <a:r>
              <a:rPr lang="pt-BR" dirty="0" err="1"/>
              <a:t>funcionario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4D660-60EA-D877-3641-8D4A21DF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funcionario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matricula decimal(5) not null primary key,  </a:t>
            </a:r>
          </a:p>
          <a:p>
            <a:pPr marL="0" indent="0">
              <a:buNone/>
            </a:pPr>
            <a:r>
              <a:rPr lang="en-US" dirty="0" err="1"/>
              <a:t>nome</a:t>
            </a:r>
            <a:r>
              <a:rPr lang="en-US" dirty="0"/>
              <a:t> varchar(30) not null,  </a:t>
            </a:r>
          </a:p>
          <a:p>
            <a:pPr marL="0" indent="0">
              <a:buNone/>
            </a:pPr>
            <a:r>
              <a:rPr lang="en-US" dirty="0" err="1"/>
              <a:t>rg</a:t>
            </a:r>
            <a:r>
              <a:rPr lang="en-US" dirty="0"/>
              <a:t> decimal(10) not null unique,  </a:t>
            </a:r>
          </a:p>
          <a:p>
            <a:pPr marL="0" indent="0">
              <a:buNone/>
            </a:pPr>
            <a:r>
              <a:rPr lang="en-US" dirty="0" err="1"/>
              <a:t>sexo</a:t>
            </a:r>
            <a:r>
              <a:rPr lang="en-US" dirty="0"/>
              <a:t> varchar(1) check (</a:t>
            </a:r>
            <a:r>
              <a:rPr lang="en-US" dirty="0" err="1"/>
              <a:t>sexo</a:t>
            </a:r>
            <a:r>
              <a:rPr lang="en-US" dirty="0"/>
              <a:t> in ('M', 'F')),  </a:t>
            </a:r>
          </a:p>
          <a:p>
            <a:pPr marL="0" indent="0">
              <a:buNone/>
            </a:pPr>
            <a:r>
              <a:rPr lang="en-US" dirty="0" err="1"/>
              <a:t>depto</a:t>
            </a:r>
            <a:r>
              <a:rPr lang="en-US" dirty="0"/>
              <a:t> int references </a:t>
            </a:r>
            <a:r>
              <a:rPr lang="en-US" dirty="0" err="1"/>
              <a:t>departmento</a:t>
            </a:r>
            <a:r>
              <a:rPr lang="en-US" dirty="0"/>
              <a:t>(</a:t>
            </a:r>
            <a:r>
              <a:rPr lang="en-US" dirty="0" err="1"/>
              <a:t>codigo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 err="1"/>
              <a:t>salario</a:t>
            </a:r>
            <a:r>
              <a:rPr lang="en-US" dirty="0"/>
              <a:t> decimal(10,2)) 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90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C450B-6BCE-D793-7467-328EB766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2C0E9-2F2E-7A6A-F513-231B31EC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2393FE-6169-A314-BC88-6F3948E72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5399"/>
          <a:stretch/>
        </p:blipFill>
        <p:spPr>
          <a:xfrm>
            <a:off x="5441624" y="200455"/>
            <a:ext cx="6538342" cy="54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8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F756-1A98-A6B1-ED41-F1F1B1FD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</a:t>
            </a:r>
            <a:r>
              <a:rPr lang="pt-BR" dirty="0"/>
              <a:t> das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3464E-825F-CEF7-A118-39E88E06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Realize o </a:t>
            </a:r>
            <a:r>
              <a:rPr lang="pt-BR" dirty="0" err="1"/>
              <a:t>check</a:t>
            </a:r>
            <a:r>
              <a:rPr lang="pt-BR" dirty="0"/>
              <a:t> das tabelas para se certificar que os dados foram inseridos da maneira correta, verificar se tudo está correto com os dados para ir adiante.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2C3047-86DE-6C4C-1534-29D768287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t="50000" r="50978" b="20372"/>
          <a:stretch/>
        </p:blipFill>
        <p:spPr>
          <a:xfrm>
            <a:off x="5367131" y="3157075"/>
            <a:ext cx="6361042" cy="36925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CEA6D4-1C41-E51D-96EA-BCB3789B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48" t="50000" r="60326" b="19019"/>
          <a:stretch/>
        </p:blipFill>
        <p:spPr>
          <a:xfrm>
            <a:off x="371059" y="3167144"/>
            <a:ext cx="4306957" cy="36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7231-FC3B-8BBA-047C-93D6B079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Usados: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42900-2B49-12F1-BF66-60A13327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ALTER TABLE.</a:t>
            </a:r>
          </a:p>
          <a:p>
            <a:r>
              <a:rPr lang="pt-BR" dirty="0"/>
              <a:t>ALTER TABLE nome da tabela </a:t>
            </a:r>
            <a:r>
              <a:rPr lang="pt-BR" dirty="0" err="1"/>
              <a:t>add</a:t>
            </a:r>
            <a:r>
              <a:rPr lang="pt-BR" dirty="0"/>
              <a:t> nome da coluna nova </a:t>
            </a:r>
            <a:r>
              <a:rPr lang="pt-BR" dirty="0" err="1"/>
              <a:t>varchar</a:t>
            </a:r>
            <a:r>
              <a:rPr lang="pt-BR" dirty="0"/>
              <a:t>(20);</a:t>
            </a:r>
          </a:p>
          <a:p>
            <a:r>
              <a:rPr lang="pt-BR" dirty="0"/>
              <a:t>UPDATE.</a:t>
            </a: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UPDATE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NOME_DA_TABELA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SET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campo1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= </a:t>
            </a:r>
            <a:r>
              <a:rPr lang="pt-BR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valor1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,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campo2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= </a:t>
            </a:r>
            <a:r>
              <a:rPr lang="pt-BR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valor2.</a:t>
            </a:r>
            <a:endParaRPr lang="pt-BR" dirty="0"/>
          </a:p>
          <a:p>
            <a:r>
              <a:rPr lang="pt-BR" dirty="0"/>
              <a:t>DELETE.</a:t>
            </a: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DELETE FROM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NOME_DA_TABELA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WHERE </a:t>
            </a:r>
            <a:r>
              <a:rPr lang="pt-BR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id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= </a:t>
            </a:r>
            <a:r>
              <a:rPr lang="pt-BR" b="0" i="0" dirty="0">
                <a:solidFill>
                  <a:srgbClr val="0000FF"/>
                </a:solidFill>
                <a:effectLst/>
                <a:latin typeface="tahoma" panose="020B0604030504040204" pitchFamily="34" charset="0"/>
              </a:rPr>
              <a:t>VALOR_DO_ID</a:t>
            </a:r>
            <a:r>
              <a:rPr lang="pt-BR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;</a:t>
            </a:r>
            <a:endParaRPr lang="pt-BR" dirty="0"/>
          </a:p>
          <a:p>
            <a:r>
              <a:rPr lang="pt-BR" dirty="0"/>
              <a:t>INSERT.</a:t>
            </a:r>
          </a:p>
          <a:p>
            <a:pPr algn="l"/>
            <a:r>
              <a:rPr lang="pt-BR" dirty="0"/>
              <a:t>O comando </a:t>
            </a:r>
            <a:r>
              <a:rPr lang="pt-BR" dirty="0" err="1"/>
              <a:t>insert</a:t>
            </a:r>
            <a:r>
              <a:rPr lang="pt-BR" dirty="0"/>
              <a:t> é bastante simples de ser utilizado. Sua sintaxe é composta da seguinte forma:</a:t>
            </a:r>
          </a:p>
          <a:p>
            <a:pPr algn="l"/>
            <a:r>
              <a:rPr lang="pt-BR" dirty="0"/>
              <a:t>INSERT INTO NOME_DA_TABELA (CAMPOS_QUE_DESEJA_INSERIR_DADOS) VALUES (VALORES_DOS_CAMPOS).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2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DE4F7-54B0-3448-9589-36E7B0C7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Dado a ser adicionado numa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937C6-862A-0EA9-F973-F14145EC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seu chefe pediu para você programador </a:t>
            </a:r>
            <a:r>
              <a:rPr lang="pt-BR" dirty="0" err="1"/>
              <a:t>FullStack</a:t>
            </a:r>
            <a:r>
              <a:rPr lang="pt-BR" dirty="0"/>
              <a:t> para adicionar mais um departamento chamado materiais esportivos na tabela departamento.</a:t>
            </a:r>
          </a:p>
          <a:p>
            <a:pPr marL="0" indent="0">
              <a:buNone/>
            </a:pPr>
            <a:r>
              <a:rPr lang="pt-BR" dirty="0"/>
              <a:t>Como proceder?</a:t>
            </a:r>
          </a:p>
        </p:txBody>
      </p:sp>
    </p:spTree>
    <p:extLst>
      <p:ext uri="{BB962C8B-B14F-4D97-AF65-F5344CB8AC3E}">
        <p14:creationId xmlns:p14="http://schemas.microsoft.com/office/powerpoint/2010/main" val="42374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89E4-8521-0CF1-098B-130A471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Insert</a:t>
            </a:r>
            <a:r>
              <a:rPr lang="pt-BR" dirty="0"/>
              <a:t>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11B11-DE2A-2B8A-A17C-EFEE6B41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  <a:r>
              <a:rPr lang="pt-BR" dirty="0" err="1"/>
              <a:t>values</a:t>
            </a:r>
            <a:r>
              <a:rPr lang="pt-BR" dirty="0"/>
              <a:t> (6,'materiais_esportivos');</a:t>
            </a:r>
          </a:p>
        </p:txBody>
      </p:sp>
    </p:spTree>
    <p:extLst>
      <p:ext uri="{BB962C8B-B14F-4D97-AF65-F5344CB8AC3E}">
        <p14:creationId xmlns:p14="http://schemas.microsoft.com/office/powerpoint/2010/main" val="280986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B6B15-A35F-34E1-F750-46A2F703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77148-AE49-B8BF-E0AD-0A251CDD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F86F7A-2D57-CE4B-6C2F-D7012B6DE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t="55075" r="48478" b="15345"/>
          <a:stretch/>
        </p:blipFill>
        <p:spPr>
          <a:xfrm>
            <a:off x="1166190" y="960711"/>
            <a:ext cx="9660836" cy="50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C834-F997-4083-D7C2-C53F3489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uma nova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26DCE-2CFE-FDE8-8619-9836C82A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chefe pede a você programador </a:t>
            </a:r>
            <a:r>
              <a:rPr lang="pt-BR" dirty="0" err="1"/>
              <a:t>Dev</a:t>
            </a:r>
            <a:r>
              <a:rPr lang="pt-BR" dirty="0"/>
              <a:t> Full Stack para adicionar a coluna </a:t>
            </a:r>
            <a:r>
              <a:rPr lang="pt-BR" dirty="0" err="1"/>
              <a:t>email</a:t>
            </a:r>
            <a:r>
              <a:rPr lang="pt-BR" dirty="0"/>
              <a:t> na tabela funcionários e preencher a coluna com os dados da tabela email.csv fornecida.</a:t>
            </a:r>
          </a:p>
        </p:txBody>
      </p:sp>
    </p:spTree>
    <p:extLst>
      <p:ext uri="{BB962C8B-B14F-4D97-AF65-F5344CB8AC3E}">
        <p14:creationId xmlns:p14="http://schemas.microsoft.com/office/powerpoint/2010/main" val="389018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EE68A-D5E3-E491-D68F-838A8EDC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7B6FF-DAA0-954D-F75F-F95558FA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 alterar a estrutura da tabela deve-se usar o comando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tabel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r>
              <a:rPr lang="pt-BR" dirty="0"/>
              <a:t> ADD </a:t>
            </a:r>
            <a:r>
              <a:rPr lang="pt-BR" dirty="0" err="1"/>
              <a:t>nome_da_coluna</a:t>
            </a:r>
            <a:r>
              <a:rPr lang="pt-BR" dirty="0"/>
              <a:t> </a:t>
            </a:r>
            <a:r>
              <a:rPr lang="pt-BR" dirty="0" err="1"/>
              <a:t>tipo_de_dado</a:t>
            </a:r>
            <a:r>
              <a:rPr lang="pt-BR" dirty="0"/>
              <a:t>;  </a:t>
            </a:r>
          </a:p>
          <a:p>
            <a:pPr marL="0" indent="0">
              <a:buNone/>
            </a:pPr>
            <a:r>
              <a:rPr lang="pt-BR" dirty="0"/>
              <a:t>Onde, </a:t>
            </a:r>
            <a:r>
              <a:rPr lang="pt-BR" dirty="0" err="1"/>
              <a:t>tipo_de_dado</a:t>
            </a:r>
            <a:r>
              <a:rPr lang="pt-BR" dirty="0"/>
              <a:t> é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varchar</a:t>
            </a:r>
            <a:r>
              <a:rPr lang="pt-BR" dirty="0"/>
              <a:t>(30).</a:t>
            </a:r>
          </a:p>
        </p:txBody>
      </p:sp>
    </p:spTree>
    <p:extLst>
      <p:ext uri="{BB962C8B-B14F-4D97-AF65-F5344CB8AC3E}">
        <p14:creationId xmlns:p14="http://schemas.microsoft.com/office/powerpoint/2010/main" val="31484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E917B-33FB-FCFA-F1BF-2597AC9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B345-5292-7EA2-A4D1-88C15F24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SGBD MySQL-Workbench podemos fazer o </a:t>
            </a:r>
            <a:r>
              <a:rPr lang="pt-BR" dirty="0" err="1"/>
              <a:t>import</a:t>
            </a:r>
            <a:r>
              <a:rPr lang="pt-BR" dirty="0"/>
              <a:t> de arquivos no formato .</a:t>
            </a:r>
            <a:r>
              <a:rPr lang="pt-BR" dirty="0" err="1"/>
              <a:t>csv</a:t>
            </a:r>
            <a:r>
              <a:rPr lang="pt-BR" dirty="0"/>
              <a:t> para as tabelas.</a:t>
            </a:r>
          </a:p>
          <a:p>
            <a:r>
              <a:rPr lang="pt-BR" dirty="0"/>
              <a:t>Os arquivos não podem ter cabeçalhos. </a:t>
            </a:r>
          </a:p>
          <a:p>
            <a:r>
              <a:rPr lang="pt-BR" dirty="0"/>
              <a:t>O Processo começa com a criação da tabela e depois a importação do arquivo (.</a:t>
            </a:r>
            <a:r>
              <a:rPr lang="pt-BR" dirty="0" err="1"/>
              <a:t>csv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270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8FF8C-D9DA-9AEC-7285-B570ED8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 </a:t>
            </a:r>
            <a:r>
              <a:rPr lang="pt-BR" dirty="0" err="1"/>
              <a:t>Table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COMANDO DDL (Data </a:t>
            </a:r>
            <a:r>
              <a:rPr lang="pt-BR" dirty="0" err="1"/>
              <a:t>Definitio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87AA-ACCB-ED11-CF61-2258E698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</a:t>
            </a:r>
            <a:r>
              <a:rPr lang="pt-BR" dirty="0"/>
              <a:t> ADD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Em alguns casos existe uma proteção no </a:t>
            </a:r>
            <a:r>
              <a:rPr lang="pt-BR" dirty="0" err="1"/>
              <a:t>mysql</a:t>
            </a:r>
            <a:r>
              <a:rPr lang="pt-BR" dirty="0"/>
              <a:t> então torna-se necessário se adicionar o código: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r>
              <a:rPr lang="pt-BR" dirty="0"/>
              <a:t>antes da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73E10-258F-31B7-FC64-7E6BFD3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9372A-F057-7744-E8FA-0C148935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BB5102-50CA-3165-8FDC-C7218A23D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53722" r="43152" b="13025"/>
          <a:stretch/>
        </p:blipFill>
        <p:spPr>
          <a:xfrm>
            <a:off x="251791" y="547500"/>
            <a:ext cx="11357113" cy="56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EC8F-D415-0ED3-7276-7C2D536A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seguir faça a inserção de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D8EBA-8D48-7C99-CEB5-C77FF91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 'Ana@meuemail.com' </a:t>
            </a:r>
            <a:r>
              <a:rPr lang="pt-BR" dirty="0" err="1"/>
              <a:t>where</a:t>
            </a:r>
            <a:r>
              <a:rPr lang="pt-BR" dirty="0"/>
              <a:t> matricula=1;UPDATE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= 'Maria@meuemail.com' </a:t>
            </a:r>
            <a:r>
              <a:rPr lang="pt-BR" dirty="0" err="1"/>
              <a:t>where</a:t>
            </a:r>
            <a:r>
              <a:rPr lang="pt-BR" dirty="0"/>
              <a:t> matricula=2;UPDATE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Marcos@meuemail.com' </a:t>
            </a:r>
            <a:r>
              <a:rPr lang="pt-BR" dirty="0" err="1"/>
              <a:t>where</a:t>
            </a:r>
            <a:r>
              <a:rPr lang="pt-BR" dirty="0"/>
              <a:t> matricula=3;UPDATE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='Joelsi@meuemail.com' </a:t>
            </a:r>
            <a:r>
              <a:rPr lang="pt-BR" dirty="0" err="1"/>
              <a:t>where</a:t>
            </a:r>
            <a:r>
              <a:rPr lang="pt-BR" dirty="0"/>
              <a:t> matricula=4;UPDATE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 Paula@meuemail.com' </a:t>
            </a:r>
            <a:r>
              <a:rPr lang="pt-BR" dirty="0" err="1"/>
              <a:t>where</a:t>
            </a:r>
            <a:r>
              <a:rPr lang="pt-BR" dirty="0"/>
              <a:t> matricula=5;UPDATE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 Joana@meuemail.com' </a:t>
            </a:r>
            <a:r>
              <a:rPr lang="pt-BR" dirty="0" err="1"/>
              <a:t>where</a:t>
            </a:r>
            <a:r>
              <a:rPr lang="pt-BR" dirty="0"/>
              <a:t> matricula=6;UPDATE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='Paulo@meuemail.com' </a:t>
            </a:r>
            <a:r>
              <a:rPr lang="pt-BR" dirty="0" err="1"/>
              <a:t>where</a:t>
            </a:r>
            <a:r>
              <a:rPr lang="pt-BR" dirty="0"/>
              <a:t> matricula=7;UPDATE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='Joelma@meuemail.com' </a:t>
            </a:r>
            <a:r>
              <a:rPr lang="pt-BR" dirty="0" err="1"/>
              <a:t>where</a:t>
            </a:r>
            <a:r>
              <a:rPr lang="pt-BR" dirty="0"/>
              <a:t> matricula=8;UPDATE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='Paula@meuemail.com' </a:t>
            </a:r>
            <a:r>
              <a:rPr lang="pt-BR" dirty="0" err="1"/>
              <a:t>where</a:t>
            </a:r>
            <a:r>
              <a:rPr lang="pt-BR" dirty="0"/>
              <a:t> matricula=9;UPDATE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='Joana@meuemail.com' </a:t>
            </a:r>
            <a:r>
              <a:rPr lang="pt-BR" dirty="0" err="1"/>
              <a:t>where</a:t>
            </a:r>
            <a:r>
              <a:rPr lang="pt-BR" dirty="0"/>
              <a:t> matricula=10;UPDATE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Sergio@meuemail.com' </a:t>
            </a:r>
            <a:r>
              <a:rPr lang="pt-BR" dirty="0" err="1"/>
              <a:t>where</a:t>
            </a:r>
            <a:r>
              <a:rPr lang="pt-BR" dirty="0"/>
              <a:t> matricula=11;UPDATE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='Joel@meuemail.com' </a:t>
            </a:r>
            <a:r>
              <a:rPr lang="pt-BR" dirty="0" err="1"/>
              <a:t>where</a:t>
            </a:r>
            <a:r>
              <a:rPr lang="pt-BR" dirty="0"/>
              <a:t> matricula=12;UPDATE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='Anaelize@meuemail.com' </a:t>
            </a:r>
            <a:r>
              <a:rPr lang="pt-BR" dirty="0" err="1"/>
              <a:t>where</a:t>
            </a:r>
            <a:r>
              <a:rPr lang="pt-BR" dirty="0"/>
              <a:t> matricula=13;UPDATE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='Mariana@meuemail.com' </a:t>
            </a:r>
            <a:r>
              <a:rPr lang="pt-BR" dirty="0" err="1"/>
              <a:t>where</a:t>
            </a:r>
            <a:r>
              <a:rPr lang="pt-BR" dirty="0"/>
              <a:t> matricula=14;UPDATE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Cesar@meuemail.com' </a:t>
            </a:r>
            <a:r>
              <a:rPr lang="pt-BR" dirty="0" err="1"/>
              <a:t>where</a:t>
            </a:r>
            <a:r>
              <a:rPr lang="pt-BR" dirty="0"/>
              <a:t> matricula=15;UPDATE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='Jo@meuemail.com' </a:t>
            </a:r>
            <a:r>
              <a:rPr lang="pt-BR" dirty="0" err="1"/>
              <a:t>where</a:t>
            </a:r>
            <a:r>
              <a:rPr lang="pt-BR" dirty="0"/>
              <a:t> matricula=16;UPDATE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 Maria@meuemail.com' </a:t>
            </a:r>
            <a:r>
              <a:rPr lang="pt-BR" dirty="0" err="1"/>
              <a:t>where</a:t>
            </a:r>
            <a:r>
              <a:rPr lang="pt-BR" dirty="0"/>
              <a:t> matricula=17;UPDATE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='Mariane@meuemail.com' </a:t>
            </a:r>
            <a:r>
              <a:rPr lang="pt-BR" dirty="0" err="1"/>
              <a:t>where</a:t>
            </a:r>
            <a:r>
              <a:rPr lang="pt-BR" dirty="0"/>
              <a:t> matricula=18;UPDATE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Ricardo@meuemail.com' </a:t>
            </a:r>
            <a:r>
              <a:rPr lang="pt-BR" dirty="0" err="1"/>
              <a:t>where</a:t>
            </a:r>
            <a:r>
              <a:rPr lang="pt-BR" dirty="0"/>
              <a:t> matricula=19;UPDATE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='Zoelma@meuemail.com' </a:t>
            </a:r>
            <a:r>
              <a:rPr lang="pt-BR" dirty="0" err="1"/>
              <a:t>where</a:t>
            </a:r>
            <a:r>
              <a:rPr lang="pt-BR" dirty="0"/>
              <a:t> matricula=20;UPDATE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</a:t>
            </a:r>
            <a:r>
              <a:rPr lang="pt-BR" dirty="0" err="1"/>
              <a:t>Beatriz@meuemail.com'where</a:t>
            </a:r>
            <a:r>
              <a:rPr lang="pt-BR" dirty="0"/>
              <a:t> matricula=21;UPDATE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='Carla@meuemail.com' </a:t>
            </a:r>
            <a:r>
              <a:rPr lang="pt-BR" dirty="0" err="1"/>
              <a:t>where</a:t>
            </a:r>
            <a:r>
              <a:rPr lang="pt-BR" dirty="0"/>
              <a:t> matricula=22;UPDATE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='Jose@meuemail.com' </a:t>
            </a:r>
            <a:r>
              <a:rPr lang="pt-BR" dirty="0" err="1"/>
              <a:t>where</a:t>
            </a:r>
            <a:r>
              <a:rPr lang="pt-BR" dirty="0"/>
              <a:t> matricula=23;UPDATE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='Debora@meuemail.com' </a:t>
            </a:r>
            <a:r>
              <a:rPr lang="pt-BR" dirty="0" err="1"/>
              <a:t>where</a:t>
            </a:r>
            <a:r>
              <a:rPr lang="pt-BR" dirty="0"/>
              <a:t> matricula=24;UPDATE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='Bea@meuemail.com' </a:t>
            </a:r>
            <a:r>
              <a:rPr lang="pt-BR" dirty="0" err="1"/>
              <a:t>where</a:t>
            </a:r>
            <a:r>
              <a:rPr lang="pt-BR" dirty="0"/>
              <a:t> matricula=25;UPDATE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='Carlota@meuemail.com' </a:t>
            </a:r>
            <a:r>
              <a:rPr lang="pt-BR" dirty="0" err="1"/>
              <a:t>where</a:t>
            </a:r>
            <a:r>
              <a:rPr lang="pt-BR" dirty="0"/>
              <a:t> matricula=26;UPDATE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 Pedro@meuemail.com' </a:t>
            </a:r>
            <a:r>
              <a:rPr lang="pt-BR" dirty="0" err="1"/>
              <a:t>where</a:t>
            </a:r>
            <a:r>
              <a:rPr lang="pt-BR" dirty="0"/>
              <a:t> matricula=27;UPDATE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='Deby@meuemail.com' </a:t>
            </a:r>
            <a:r>
              <a:rPr lang="pt-BR" dirty="0" err="1"/>
              <a:t>where</a:t>
            </a:r>
            <a:r>
              <a:rPr lang="pt-BR" dirty="0"/>
              <a:t> matricula=28;UPDATE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='Belatriz@meuemail.com' </a:t>
            </a:r>
            <a:r>
              <a:rPr lang="pt-BR" dirty="0" err="1"/>
              <a:t>where</a:t>
            </a:r>
            <a:r>
              <a:rPr lang="pt-BR" dirty="0"/>
              <a:t> matricula=29;UPDATE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='Carlina@meuemail.com' </a:t>
            </a:r>
            <a:r>
              <a:rPr lang="pt-BR" dirty="0" err="1"/>
              <a:t>where</a:t>
            </a:r>
            <a:r>
              <a:rPr lang="pt-BR" dirty="0"/>
              <a:t> matricula=30;UPDATE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 Lucas@meuemail.com' </a:t>
            </a:r>
            <a:r>
              <a:rPr lang="pt-BR" dirty="0" err="1"/>
              <a:t>where</a:t>
            </a:r>
            <a:r>
              <a:rPr lang="pt-BR" dirty="0"/>
              <a:t> matricula=31;UPDATE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='Deborah@meuemail.com' </a:t>
            </a:r>
            <a:r>
              <a:rPr lang="pt-BR" dirty="0" err="1"/>
              <a:t>where</a:t>
            </a:r>
            <a:r>
              <a:rPr lang="pt-BR" dirty="0"/>
              <a:t> matricula=32;UPDATE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='Bina@meuemail.com' </a:t>
            </a:r>
            <a:r>
              <a:rPr lang="pt-BR" dirty="0" err="1"/>
              <a:t>where</a:t>
            </a:r>
            <a:r>
              <a:rPr lang="pt-BR" dirty="0"/>
              <a:t> matricula=33;UPDATE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='Carly@meuemail.com' </a:t>
            </a:r>
            <a:r>
              <a:rPr lang="pt-BR" dirty="0" err="1"/>
              <a:t>where</a:t>
            </a:r>
            <a:r>
              <a:rPr lang="pt-BR" dirty="0"/>
              <a:t> matricula=34;UPDATE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='Jenoino@meuemail.com' </a:t>
            </a:r>
            <a:r>
              <a:rPr lang="pt-BR" dirty="0" err="1"/>
              <a:t>where</a:t>
            </a:r>
            <a:r>
              <a:rPr lang="pt-BR" dirty="0"/>
              <a:t> matricula=35;UPDATE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='Debi@meuemail.com' </a:t>
            </a:r>
            <a:r>
              <a:rPr lang="pt-BR" dirty="0" err="1"/>
              <a:t>where</a:t>
            </a:r>
            <a:r>
              <a:rPr lang="pt-BR" dirty="0"/>
              <a:t> matricula=36;UPDATE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='Bia@meuemail.com' </a:t>
            </a:r>
            <a:r>
              <a:rPr lang="pt-BR" dirty="0" err="1"/>
              <a:t>where</a:t>
            </a:r>
            <a:r>
              <a:rPr lang="pt-BR" dirty="0"/>
              <a:t> matricula=37;UPDATE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='Cida@meuemail.com' </a:t>
            </a:r>
            <a:r>
              <a:rPr lang="pt-BR" dirty="0" err="1"/>
              <a:t>where</a:t>
            </a:r>
            <a:r>
              <a:rPr lang="pt-BR" dirty="0"/>
              <a:t> matricula=38;UPDATE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='Jonas@meuemail.com' </a:t>
            </a:r>
            <a:r>
              <a:rPr lang="pt-BR" dirty="0" err="1"/>
              <a:t>where</a:t>
            </a:r>
            <a:r>
              <a:rPr lang="pt-BR" dirty="0"/>
              <a:t> matricula=39;UPDATE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='Evelyn@meuemail.com' </a:t>
            </a:r>
            <a:r>
              <a:rPr lang="pt-BR" dirty="0" err="1"/>
              <a:t>where</a:t>
            </a:r>
            <a:r>
              <a:rPr lang="pt-BR" dirty="0"/>
              <a:t> matricula=40;UPDATE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='Sandra@meuemail.com' </a:t>
            </a:r>
            <a:r>
              <a:rPr lang="pt-BR" dirty="0" err="1"/>
              <a:t>where</a:t>
            </a:r>
            <a:r>
              <a:rPr lang="pt-BR" dirty="0"/>
              <a:t> matricula=41;UPDATE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='Eve@meuemail.com' </a:t>
            </a:r>
            <a:r>
              <a:rPr lang="pt-BR" dirty="0" err="1"/>
              <a:t>where</a:t>
            </a:r>
            <a:r>
              <a:rPr lang="pt-BR" dirty="0"/>
              <a:t> matricula=42;UPDATE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='Jon@meuemail.com' </a:t>
            </a:r>
            <a:r>
              <a:rPr lang="pt-BR" dirty="0" err="1"/>
              <a:t>where</a:t>
            </a:r>
            <a:r>
              <a:rPr lang="pt-BR" dirty="0"/>
              <a:t> matricula=43;UPDATE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='Sandy@meuemail.com' </a:t>
            </a:r>
            <a:r>
              <a:rPr lang="pt-BR" dirty="0" err="1"/>
              <a:t>where</a:t>
            </a:r>
            <a:r>
              <a:rPr lang="pt-BR" dirty="0"/>
              <a:t> matricula=44;UPDATE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='Selly@meuemail.com' </a:t>
            </a:r>
            <a:r>
              <a:rPr lang="pt-BR" dirty="0" err="1"/>
              <a:t>where</a:t>
            </a:r>
            <a:r>
              <a:rPr lang="pt-BR" dirty="0"/>
              <a:t> matricula=45;UPDATE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='Samy@meuemail.com' </a:t>
            </a:r>
            <a:r>
              <a:rPr lang="pt-BR" dirty="0" err="1"/>
              <a:t>where</a:t>
            </a:r>
            <a:r>
              <a:rPr lang="pt-BR" dirty="0"/>
              <a:t> matricula=46;UPDATE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='John@meuemail.com' </a:t>
            </a:r>
            <a:r>
              <a:rPr lang="pt-BR" dirty="0" err="1"/>
              <a:t>where</a:t>
            </a:r>
            <a:r>
              <a:rPr lang="pt-BR" dirty="0"/>
              <a:t> matricula=47;UPDATE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='Kary@meuemail.com' </a:t>
            </a:r>
            <a:r>
              <a:rPr lang="pt-BR" dirty="0" err="1"/>
              <a:t>where</a:t>
            </a:r>
            <a:r>
              <a:rPr lang="pt-BR" dirty="0"/>
              <a:t> matricula=48;UPDATE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='Marcela@meuemail.com' </a:t>
            </a:r>
            <a:r>
              <a:rPr lang="pt-BR" dirty="0" err="1"/>
              <a:t>where</a:t>
            </a:r>
            <a:r>
              <a:rPr lang="pt-BR" dirty="0"/>
              <a:t> matricula=49;UPDATE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='Mary@meuemail.com' </a:t>
            </a:r>
            <a:r>
              <a:rPr lang="pt-BR" dirty="0" err="1"/>
              <a:t>where</a:t>
            </a:r>
            <a:r>
              <a:rPr lang="pt-BR" dirty="0"/>
              <a:t> matricula=50; </a:t>
            </a:r>
          </a:p>
        </p:txBody>
      </p:sp>
    </p:spTree>
    <p:extLst>
      <p:ext uri="{BB962C8B-B14F-4D97-AF65-F5344CB8AC3E}">
        <p14:creationId xmlns:p14="http://schemas.microsoft.com/office/powerpoint/2010/main" val="204880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CD612-7B78-2DAC-AE08-08EB230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Insano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10598-80BB-9178-B156-86A7CA70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que esse procedimento embora seja possível é muito trabalhoso.</a:t>
            </a:r>
          </a:p>
          <a:p>
            <a:r>
              <a:rPr lang="pt-BR" dirty="0"/>
              <a:t>O comando update deve ser usado para se alterar poucos dados na tabela. </a:t>
            </a:r>
          </a:p>
          <a:p>
            <a:r>
              <a:rPr lang="pt-BR" dirty="0"/>
              <a:t>Update é usado para alterar a tabela </a:t>
            </a:r>
            <a:r>
              <a:rPr lang="pt-BR" dirty="0" err="1"/>
              <a:t>dia-adia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45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9A16-80DC-72BF-D634-ED8F69F2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 que podem aparecer no </a:t>
            </a:r>
            <a:r>
              <a:rPr lang="pt-BR" dirty="0" err="1"/>
              <a:t>mysql</a:t>
            </a:r>
            <a:r>
              <a:rPr lang="pt-BR" dirty="0"/>
              <a:t> por falta de permissões para update: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7EE43-3A76-A8B4-8BD5-C3FFA7C8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ocorrer adicione o comando: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SET </a:t>
            </a:r>
            <a:r>
              <a:rPr lang="pt-BR" dirty="0" err="1"/>
              <a:t>sql_mode</a:t>
            </a:r>
            <a:r>
              <a:rPr lang="pt-BR" dirty="0"/>
              <a:t>="NO_ENGINE_SUBSTITUTION";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antes da query.</a:t>
            </a:r>
          </a:p>
        </p:txBody>
      </p:sp>
    </p:spTree>
    <p:extLst>
      <p:ext uri="{BB962C8B-B14F-4D97-AF65-F5344CB8AC3E}">
        <p14:creationId xmlns:p14="http://schemas.microsoft.com/office/powerpoint/2010/main" val="128742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D415-3A1F-4E62-163D-A59E4D91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atributo numa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510C7-A133-A2C2-C5E2-7A2114C6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tabela funcionário a pessoa Samy está com sexo feminino mas é masculino. Então faça a alteração.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30E3D-1594-B2B2-5225-D74BC168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43862" r="54403" b="31199"/>
          <a:stretch/>
        </p:blipFill>
        <p:spPr>
          <a:xfrm>
            <a:off x="1602075" y="3116675"/>
            <a:ext cx="6031177" cy="3195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52A998F-66E9-1C1F-0449-F307018E9BF6}"/>
              </a:ext>
            </a:extLst>
          </p:cNvPr>
          <p:cNvSpPr/>
          <p:nvPr/>
        </p:nvSpPr>
        <p:spPr>
          <a:xfrm>
            <a:off x="1895061" y="4714287"/>
            <a:ext cx="5738191" cy="480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7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246CB-7CDB-10E6-BB02-CEE163AA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update </a:t>
            </a:r>
            <a:br>
              <a:rPr lang="pt-BR" dirty="0"/>
            </a:br>
            <a:r>
              <a:rPr lang="pt-BR" dirty="0"/>
              <a:t>DML (Data </a:t>
            </a:r>
            <a:r>
              <a:rPr lang="pt-BR" dirty="0" err="1"/>
              <a:t>manipularion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B0884-B8BD-72D5-AD52-E47FBF1F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houver erro adicione antes o comando: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</a:t>
            </a:r>
            <a:r>
              <a:rPr lang="pt-BR" dirty="0"/>
              <a:t> set sexo='M' </a:t>
            </a:r>
            <a:r>
              <a:rPr lang="pt-BR" dirty="0" err="1"/>
              <a:t>where</a:t>
            </a:r>
            <a:r>
              <a:rPr lang="pt-BR" dirty="0"/>
              <a:t> nome='Samy’;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 você pode fazer: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</a:t>
            </a:r>
            <a:r>
              <a:rPr lang="pt-BR" dirty="0"/>
              <a:t> set sexo='M' </a:t>
            </a:r>
            <a:r>
              <a:rPr lang="pt-BR" dirty="0" err="1"/>
              <a:t>where</a:t>
            </a:r>
            <a:r>
              <a:rPr lang="pt-BR" dirty="0"/>
              <a:t> matricula=46;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07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CC5E9-D37E-B0EC-3AE1-B5F7E836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F0938-F934-DFB8-0B25-331E95F9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1EF1F1-1C6C-29F0-E5D8-8C444F023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4" t="43668" r="54890" b="28299"/>
          <a:stretch/>
        </p:blipFill>
        <p:spPr>
          <a:xfrm>
            <a:off x="993912" y="681037"/>
            <a:ext cx="7858540" cy="48693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78AFE0-5FD5-9BD7-805C-F64EAE20C78E}"/>
              </a:ext>
            </a:extLst>
          </p:cNvPr>
          <p:cNvSpPr txBox="1"/>
          <p:nvPr/>
        </p:nvSpPr>
        <p:spPr>
          <a:xfrm>
            <a:off x="1630016" y="3429000"/>
            <a:ext cx="7378148" cy="37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3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3F71B-D4C9-C0E1-36E2-0DB326D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rename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DBA8F-8FF1-DA1D-E939-00B6AAFE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alterar o nome da coluna </a:t>
            </a:r>
            <a:r>
              <a:rPr lang="pt-BR" dirty="0" err="1"/>
              <a:t>email</a:t>
            </a:r>
            <a:r>
              <a:rPr lang="pt-BR" dirty="0"/>
              <a:t> para </a:t>
            </a:r>
            <a:r>
              <a:rPr lang="pt-BR" dirty="0" err="1"/>
              <a:t>email_funcionário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email_funcionario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735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D96B-6B42-A278-B84E-EE32054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79988-E8C6-3EAE-7AD6-E6E1F285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1F2F30-1902-BC22-D59C-E8B63581F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5" t="45215" r="42065" b="31199"/>
          <a:stretch/>
        </p:blipFill>
        <p:spPr>
          <a:xfrm>
            <a:off x="715616" y="1690688"/>
            <a:ext cx="10893287" cy="37648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21D8EB-6A11-4FA2-CFB8-7F6B99856B5A}"/>
              </a:ext>
            </a:extLst>
          </p:cNvPr>
          <p:cNvSpPr txBox="1"/>
          <p:nvPr/>
        </p:nvSpPr>
        <p:spPr>
          <a:xfrm>
            <a:off x="980661" y="2676939"/>
            <a:ext cx="9833113" cy="7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FD77-92AB-532C-170B-72198C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Importação dos seus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BE24B-8756-DB95-8772-92171A21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 impostação dos seus arquivos sempre em formato .</a:t>
            </a:r>
            <a:r>
              <a:rPr lang="pt-BR" dirty="0" err="1"/>
              <a:t>csv</a:t>
            </a:r>
            <a:endParaRPr lang="pt-BR" dirty="0"/>
          </a:p>
          <a:p>
            <a:endParaRPr lang="pt-BR" dirty="0"/>
          </a:p>
          <a:p>
            <a:r>
              <a:rPr lang="pt-BR" dirty="0"/>
              <a:t>Importe os arquivos departamento.csv e funcionário.csv para a pasta downloads.</a:t>
            </a:r>
          </a:p>
        </p:txBody>
      </p:sp>
    </p:spTree>
    <p:extLst>
      <p:ext uri="{BB962C8B-B14F-4D97-AF65-F5344CB8AC3E}">
        <p14:creationId xmlns:p14="http://schemas.microsoft.com/office/powerpoint/2010/main" val="123615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E065-9880-85D5-6C6C-25F3B3EB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a coluna </a:t>
            </a:r>
            <a:r>
              <a:rPr lang="pt-BR" dirty="0" err="1"/>
              <a:t>email_funcionario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7D7D0-783C-198A-1153-F1E2F73D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funcionario</a:t>
            </a:r>
            <a:r>
              <a:rPr lang="en-US" dirty="0"/>
              <a:t> DROP COLUMN </a:t>
            </a:r>
            <a:r>
              <a:rPr lang="en-US" dirty="0" err="1"/>
              <a:t>email_funcionario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DDB04-27C9-A10A-48A6-AF1E946A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e ingestão de dados na tabela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B5E2E-75A5-45CB-D30A-F4AA1BF1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buNone/>
            </a:pPr>
            <a:r>
              <a:rPr lang="en-US" dirty="0" err="1"/>
              <a:t>Crie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 email: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dirty="0"/>
              <a:t>create table email(</a:t>
            </a:r>
            <a:endParaRPr lang="pt-BR" dirty="0"/>
          </a:p>
          <a:p>
            <a:pPr indent="0">
              <a:lnSpc>
                <a:spcPct val="107000"/>
              </a:lnSpc>
              <a:buNone/>
            </a:pPr>
            <a:r>
              <a:rPr lang="en-US" dirty="0"/>
              <a:t>id int not null primary key , </a:t>
            </a:r>
            <a:endParaRPr lang="pt-BR" dirty="0"/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email varchar(50) not null);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Faça</a:t>
            </a:r>
            <a:r>
              <a:rPr lang="en-US" dirty="0"/>
              <a:t> a </a:t>
            </a:r>
            <a:r>
              <a:rPr lang="en-US" dirty="0" err="1"/>
              <a:t>ingestão</a:t>
            </a:r>
            <a:r>
              <a:rPr lang="en-US" dirty="0"/>
              <a:t> de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email: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0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D95EE-D02C-EFC0-7A4C-2DD55BC2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para as queries: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69E47-045B-FA74-FBA1-C2902451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53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721D-C112-901B-8990-CA44AAB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Query, </a:t>
            </a:r>
            <a:r>
              <a:rPr lang="pt-BR" dirty="0" err="1"/>
              <a:t>Inner</a:t>
            </a:r>
            <a:r>
              <a:rPr lang="pt-BR" dirty="0"/>
              <a:t> Join e </a:t>
            </a:r>
            <a:r>
              <a:rPr lang="pt-BR" dirty="0" err="1"/>
              <a:t>SubQuery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941FF-5C7F-1617-BF09-9B92EF1E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chefe pede a você, programador </a:t>
            </a:r>
            <a:r>
              <a:rPr lang="pt-BR" dirty="0" err="1"/>
              <a:t>Dev</a:t>
            </a:r>
            <a:r>
              <a:rPr lang="pt-BR" dirty="0"/>
              <a:t> Full Stack, para responder as seguintes questões: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07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9024-6C83-36B7-A5E8-C0BF85FE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8F535-1CA6-A8E8-2EB6-68B7F284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E8A63-87FC-2AD9-8CA2-98BDCF6C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E58B5-4715-26C8-1E32-47CF4C59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salário da funcionária Bia?</a:t>
            </a:r>
          </a:p>
          <a:p>
            <a:r>
              <a:rPr lang="pt-BR" dirty="0"/>
              <a:t>Qual o código do departamento de Mariane?</a:t>
            </a:r>
          </a:p>
          <a:p>
            <a:r>
              <a:rPr lang="pt-BR" dirty="0"/>
              <a:t>Quais funcionários ganham entre 5000 e 8000?</a:t>
            </a:r>
          </a:p>
          <a:p>
            <a:r>
              <a:rPr lang="pt-BR" dirty="0"/>
              <a:t>Quais funcionário do sexo masculino ganham entre 5000 e 8000?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29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6F12-2544-AD3F-7B3E-D0BF9172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9B43D-A8A1-E03B-C2CF-2D97F1D6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nome, salario from funcionario where nome='Bia’;</a:t>
            </a:r>
          </a:p>
          <a:p>
            <a:r>
              <a:rPr lang="it-IT" dirty="0"/>
              <a:t>select nome, depto from funcionario where nome='Mariane’;</a:t>
            </a:r>
          </a:p>
          <a:p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salario</a:t>
            </a:r>
            <a:r>
              <a:rPr lang="en-US" dirty="0"/>
              <a:t> between 5000 and 8000;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343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ACDD-9308-D9A4-7D75-0AF7427C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Let´s</a:t>
            </a:r>
            <a:r>
              <a:rPr lang="pt-BR" dirty="0"/>
              <a:t> go </a:t>
            </a:r>
            <a:r>
              <a:rPr lang="pt-BR" dirty="0" err="1"/>
              <a:t>ahead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42CC0-C8EE-74C1-C939-57C564AF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7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D1EB-9FA0-1710-2BDC-F04649E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69E6D-2D80-0D04-EAEF-0846270A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dos funcionários?</a:t>
            </a:r>
          </a:p>
        </p:txBody>
      </p:sp>
    </p:spTree>
    <p:extLst>
      <p:ext uri="{BB962C8B-B14F-4D97-AF65-F5344CB8AC3E}">
        <p14:creationId xmlns:p14="http://schemas.microsoft.com/office/powerpoint/2010/main" val="2168189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A6BF-3FA3-2308-7CCE-270E12A1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7BBCB-796A-2908-FCF8-DA36598E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789B1F-FB2E-0531-A257-212C244E0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0" t="41543" r="42935" b="36611"/>
          <a:stretch/>
        </p:blipFill>
        <p:spPr>
          <a:xfrm>
            <a:off x="371059" y="1690688"/>
            <a:ext cx="11264349" cy="35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AC1E-8D1F-154D-593B-22FF4CA9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 que podem ocorrer.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70B37-4844-9DFF-E921-42130BD0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processo tiver alguma falha na hora de se fazer upgrade torna-se necessário o procedimento a seguir.</a:t>
            </a:r>
          </a:p>
          <a:p>
            <a:r>
              <a:rPr lang="pt-BR" dirty="0"/>
              <a:t>Então se houver problema durante a ingestão dos dados ou durante o upgrade de dados na tabela execute o procedimento descrito nos slides 5 e 6.</a:t>
            </a:r>
          </a:p>
        </p:txBody>
      </p:sp>
    </p:spTree>
    <p:extLst>
      <p:ext uri="{BB962C8B-B14F-4D97-AF65-F5344CB8AC3E}">
        <p14:creationId xmlns:p14="http://schemas.microsoft.com/office/powerpoint/2010/main" val="3937205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FBBA-7706-1C7A-67BC-47244F72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6E1A5-075A-0B1F-2E0F-D77B6A1A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tabelas impressas vou usar o </a:t>
            </a:r>
            <a:r>
              <a:rPr lang="pt-BR" b="1" dirty="0"/>
              <a:t>as</a:t>
            </a:r>
            <a:r>
              <a:rPr lang="pt-BR" dirty="0"/>
              <a:t> para renomear os nomes das colunas impressas.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 as </a:t>
            </a:r>
            <a:r>
              <a:rPr lang="pt-BR" dirty="0" err="1"/>
              <a:t>média_salarial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7466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AF33-E813-05BF-2BB2-CE9D236F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arredondamento do salário: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19C41-3623-B529-D4ED-98448AE7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48C2B-84BD-69B4-F70E-DA7A90F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4B088-64F2-B98D-EAEA-3A2391BC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funcionários ganham mais que a média salarial? Imprima o nome e o salário.</a:t>
            </a:r>
          </a:p>
          <a:p>
            <a:endParaRPr lang="pt-BR" dirty="0"/>
          </a:p>
          <a:p>
            <a:r>
              <a:rPr lang="pt-BR" dirty="0"/>
              <a:t>Atenção:</a:t>
            </a:r>
          </a:p>
          <a:p>
            <a:pPr marL="0" indent="0">
              <a:buNone/>
            </a:pPr>
            <a:r>
              <a:rPr lang="pt-BR" dirty="0"/>
              <a:t>Esta query embora seja lógica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as salário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</a:t>
            </a:r>
            <a:r>
              <a:rPr lang="pt-BR" dirty="0" err="1"/>
              <a:t>avg</a:t>
            </a:r>
            <a:r>
              <a:rPr lang="pt-BR" dirty="0"/>
              <a:t>(salario);</a:t>
            </a:r>
          </a:p>
          <a:p>
            <a:pPr marL="0" indent="0">
              <a:buNone/>
            </a:pPr>
            <a:r>
              <a:rPr lang="pt-BR" dirty="0"/>
              <a:t>Ela está errada pois o </a:t>
            </a:r>
            <a:r>
              <a:rPr lang="pt-BR" dirty="0" err="1"/>
              <a:t>sql</a:t>
            </a:r>
            <a:r>
              <a:rPr lang="pt-BR" dirty="0"/>
              <a:t> precisa fazer o cálculo do </a:t>
            </a:r>
            <a:r>
              <a:rPr lang="pt-BR" dirty="0" err="1"/>
              <a:t>avg</a:t>
            </a:r>
            <a:r>
              <a:rPr lang="pt-BR" dirty="0"/>
              <a:t>(salario) e depois verificar os nomes.</a:t>
            </a:r>
          </a:p>
        </p:txBody>
      </p:sp>
    </p:spTree>
    <p:extLst>
      <p:ext uri="{BB962C8B-B14F-4D97-AF65-F5344CB8AC3E}">
        <p14:creationId xmlns:p14="http://schemas.microsoft.com/office/powerpoint/2010/main" val="3496157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DE6F-B12A-E559-1DA4-BEE35BEA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Sempre que usamos min, </a:t>
            </a:r>
            <a:r>
              <a:rPr lang="pt-BR" dirty="0" err="1"/>
              <a:t>max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 e queremos uma coluna devemos usar uma Sub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E9236-4B28-6F48-0A45-489EE2AB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as </a:t>
            </a:r>
            <a:r>
              <a:rPr lang="pt-BR" dirty="0" err="1"/>
              <a:t>salário_maior_que_a_média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76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7259F-F996-EF49-F0A4-0A493A3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6F532-D350-B68E-1502-DD2EBFCA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58E746-2EB5-96BB-EDD3-6848123B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6" t="34775" r="28370" b="27912"/>
          <a:stretch/>
        </p:blipFill>
        <p:spPr>
          <a:xfrm>
            <a:off x="344556" y="1443624"/>
            <a:ext cx="111601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7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AD2FA-B79B-1B40-AAAE-877698A5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0670F-0B7D-FEE9-4ABB-2C909643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funcionário ganha menos?</a:t>
            </a:r>
          </a:p>
          <a:p>
            <a:r>
              <a:rPr lang="pt-BR" dirty="0"/>
              <a:t>Qual funcionário ganha mais?</a:t>
            </a:r>
          </a:p>
        </p:txBody>
      </p:sp>
    </p:spTree>
    <p:extLst>
      <p:ext uri="{BB962C8B-B14F-4D97-AF65-F5344CB8AC3E}">
        <p14:creationId xmlns:p14="http://schemas.microsoft.com/office/powerpoint/2010/main" val="782645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DBED0-5992-1C53-C58D-6C05799B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27AA3-9BB0-719B-5FF8-F234D67B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min(salario) as </a:t>
            </a:r>
            <a:r>
              <a:rPr lang="pt-BR" dirty="0" err="1"/>
              <a:t>mínimo_salário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(salario) as </a:t>
            </a:r>
            <a:r>
              <a:rPr lang="pt-BR" dirty="0" err="1"/>
              <a:t>máximo_salário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41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1014-180C-9A77-3064-944F8E7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E56AD-B029-B110-BEBA-FD765BB8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nomes e salários dos funcionários do departamento 6?</a:t>
            </a:r>
          </a:p>
          <a:p>
            <a:r>
              <a:rPr lang="pt-BR" dirty="0"/>
              <a:t>Qual a média salarial por departamento? Imprima o código do departamento.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662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C0CF-C0D7-C61F-1EC1-1F76820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A783B-4C50-2D64-2486-8832B156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=6;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,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salário_médio_por_departamento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038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1F460-7D77-BC00-962E-0077A988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 in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07452-1A6F-85DF-0C94-983186F5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tomar como base</a:t>
            </a:r>
          </a:p>
          <a:p>
            <a:pPr marL="0" indent="0">
              <a:buNone/>
            </a:pPr>
            <a:r>
              <a:rPr lang="pt-BR" dirty="0"/>
              <a:t>As tabelas ao lado.</a:t>
            </a:r>
          </a:p>
        </p:txBody>
      </p:sp>
      <p:pic>
        <p:nvPicPr>
          <p:cNvPr id="1026" name="Picture 2" descr="TabelaA e TabelaB">
            <a:extLst>
              <a:ext uri="{FF2B5EF4-FFF2-40B4-BE49-F238E27FC236}">
                <a16:creationId xmlns:a16="http://schemas.microsoft.com/office/drawing/2014/main" id="{8939098E-7CCD-147B-DE4E-27F9A46D1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8AECBA0-3B65-FF84-3C82-C9BFAEB3062E}"/>
              </a:ext>
            </a:extLst>
          </p:cNvPr>
          <p:cNvCxnSpPr>
            <a:stCxn id="1026" idx="1"/>
            <a:endCxn id="1026" idx="3"/>
          </p:cNvCxnSpPr>
          <p:nvPr/>
        </p:nvCxnSpPr>
        <p:spPr>
          <a:xfrm>
            <a:off x="8136835" y="3475934"/>
            <a:ext cx="3732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8E90-2D06-F817-DBE4-D943B2B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up</a:t>
            </a:r>
            <a:r>
              <a:rPr lang="pt-BR" dirty="0"/>
              <a:t> do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2EC9D-E661-0CB0-9EAD-DE5A268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FCE26-42BB-51C6-E5F8-96A88E96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784708"/>
            <a:ext cx="7885043" cy="443317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F14476-16DE-924F-A563-9A123E1ECD7F}"/>
              </a:ext>
            </a:extLst>
          </p:cNvPr>
          <p:cNvCxnSpPr/>
          <p:nvPr/>
        </p:nvCxnSpPr>
        <p:spPr>
          <a:xfrm flipH="1">
            <a:off x="2849217" y="3127513"/>
            <a:ext cx="271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40B6BE-DB61-C13B-522D-BC76822BCF85}"/>
              </a:ext>
            </a:extLst>
          </p:cNvPr>
          <p:cNvSpPr txBox="1"/>
          <p:nvPr/>
        </p:nvSpPr>
        <p:spPr>
          <a:xfrm>
            <a:off x="5870712" y="2942847"/>
            <a:ext cx="185530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Edit</a:t>
            </a:r>
            <a:r>
              <a:rPr lang="pt-BR" dirty="0"/>
              <a:t> Connection...</a:t>
            </a:r>
          </a:p>
        </p:txBody>
      </p:sp>
    </p:spTree>
    <p:extLst>
      <p:ext uri="{BB962C8B-B14F-4D97-AF65-F5344CB8AC3E}">
        <p14:creationId xmlns:p14="http://schemas.microsoft.com/office/powerpoint/2010/main" val="1602118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81B24-8142-A482-E381-24009B6D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66267-C00C-3D89-0C90-B152BC0BA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37456" r="46739" b="32552"/>
          <a:stretch/>
        </p:blipFill>
        <p:spPr>
          <a:xfrm>
            <a:off x="424069" y="2538483"/>
            <a:ext cx="7953093" cy="39543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C18645-A080-2B29-A4C4-4282951BFE5F}"/>
              </a:ext>
            </a:extLst>
          </p:cNvPr>
          <p:cNvSpPr txBox="1"/>
          <p:nvPr/>
        </p:nvSpPr>
        <p:spPr>
          <a:xfrm>
            <a:off x="3935895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2A15C-151A-4715-3FFA-12360DED28A9}"/>
              </a:ext>
            </a:extLst>
          </p:cNvPr>
          <p:cNvSpPr txBox="1"/>
          <p:nvPr/>
        </p:nvSpPr>
        <p:spPr>
          <a:xfrm>
            <a:off x="6109252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C0717F-9D33-FAC1-133A-924FCE9A1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379" y="365125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INNER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92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1BD67-9BF4-E636-B927-1175C596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4C46D-20EF-60EB-E353-81DA7C6F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Inner Join">
            <a:extLst>
              <a:ext uri="{FF2B5EF4-FFF2-40B4-BE49-F238E27FC236}">
                <a16:creationId xmlns:a16="http://schemas.microsoft.com/office/drawing/2014/main" id="{C306F4FF-7D0B-3602-1F9B-3D489955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4360"/>
            <a:ext cx="7298636" cy="15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1606EBA8-4F29-73C3-CCEB-BB9B0A0C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09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5DFC7-91A3-9DE6-9AA9-3C2ECAF0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</a:t>
            </a:r>
          </a:p>
        </p:txBody>
      </p:sp>
      <p:pic>
        <p:nvPicPr>
          <p:cNvPr id="4098" name="Picture 2" descr="Gráfico Left Join">
            <a:extLst>
              <a:ext uri="{FF2B5EF4-FFF2-40B4-BE49-F238E27FC236}">
                <a16:creationId xmlns:a16="http://schemas.microsoft.com/office/drawing/2014/main" id="{9CD30477-5F39-7EC7-8DF7-C403C493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59180"/>
            <a:ext cx="6768549" cy="34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153C5D-2B55-A7F7-C701-986C43F65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0690" y="365125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LEFT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0D8AB7-9E4F-AF3F-4155-E59472959B0A}"/>
              </a:ext>
            </a:extLst>
          </p:cNvPr>
          <p:cNvSpPr txBox="1"/>
          <p:nvPr/>
        </p:nvSpPr>
        <p:spPr>
          <a:xfrm>
            <a:off x="3922643" y="42934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4543A0-0D58-C613-AF24-0F6EE241FD55}"/>
              </a:ext>
            </a:extLst>
          </p:cNvPr>
          <p:cNvSpPr txBox="1"/>
          <p:nvPr/>
        </p:nvSpPr>
        <p:spPr>
          <a:xfrm>
            <a:off x="6096000" y="42934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56744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D78E3-8D13-2040-6568-1EBA7DC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3100C-FBA1-4E6D-57D4-AC8E0B47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Left Join">
            <a:extLst>
              <a:ext uri="{FF2B5EF4-FFF2-40B4-BE49-F238E27FC236}">
                <a16:creationId xmlns:a16="http://schemas.microsoft.com/office/drawing/2014/main" id="{E95492B3-D591-8B84-8065-659AF958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3516"/>
            <a:ext cx="7419838" cy="17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31055800-7224-2CE4-99DE-34503AB0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5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F07B-DCB6-7A50-543B-3BB1C6E7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Join</a:t>
            </a:r>
          </a:p>
        </p:txBody>
      </p:sp>
      <p:pic>
        <p:nvPicPr>
          <p:cNvPr id="6146" name="Picture 2" descr="Gráfico Right Join">
            <a:extLst>
              <a:ext uri="{FF2B5EF4-FFF2-40B4-BE49-F238E27FC236}">
                <a16:creationId xmlns:a16="http://schemas.microsoft.com/office/drawing/2014/main" id="{AF18CCF8-6CF4-3EB4-E459-C4D15260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2" y="2853185"/>
            <a:ext cx="6593658" cy="33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B7B610-B3FB-FA69-0D29-DD2294DC6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1896" y="269591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RIGHT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3E55D3-0685-7F04-2BF1-C3C6733598F0}"/>
              </a:ext>
            </a:extLst>
          </p:cNvPr>
          <p:cNvSpPr txBox="1"/>
          <p:nvPr/>
        </p:nvSpPr>
        <p:spPr>
          <a:xfrm>
            <a:off x="3935895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D45448-4C59-33CA-F282-1FFC2825AEAA}"/>
              </a:ext>
            </a:extLst>
          </p:cNvPr>
          <p:cNvSpPr txBox="1"/>
          <p:nvPr/>
        </p:nvSpPr>
        <p:spPr>
          <a:xfrm>
            <a:off x="6109252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98226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B69A4-9D84-A4EB-7B0B-E3F8309A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3EFCE-1E74-5A25-3B98-AACB7C39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Right Join">
            <a:extLst>
              <a:ext uri="{FF2B5EF4-FFF2-40B4-BE49-F238E27FC236}">
                <a16:creationId xmlns:a16="http://schemas.microsoft.com/office/drawing/2014/main" id="{BC638B79-612C-1AFB-43B7-EC12947F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7989"/>
            <a:ext cx="7319896" cy="17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55EA71B5-C0D8-11C7-1BE8-CAA17A9B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35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F65A0-07B4-16C1-A6A9-959885E5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 </a:t>
            </a:r>
            <a:r>
              <a:rPr lang="pt-BR" dirty="0" err="1"/>
              <a:t>Outer</a:t>
            </a:r>
            <a:r>
              <a:rPr lang="pt-BR" dirty="0"/>
              <a:t> Join</a:t>
            </a:r>
          </a:p>
        </p:txBody>
      </p:sp>
      <p:pic>
        <p:nvPicPr>
          <p:cNvPr id="8194" name="Picture 2" descr="Gráfico Full Outer Join">
            <a:extLst>
              <a:ext uri="{FF2B5EF4-FFF2-40B4-BE49-F238E27FC236}">
                <a16:creationId xmlns:a16="http://schemas.microsoft.com/office/drawing/2014/main" id="{A6EA9135-BC51-A9CF-EBE3-B742979C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" y="2949555"/>
            <a:ext cx="6211957" cy="31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FD9CC1-C660-A924-8892-6DE6FFE98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4356" y="166131"/>
            <a:ext cx="559627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</a:t>
            </a:r>
            <a:r>
              <a:rPr lang="pt-BR" altLang="pt-BR" dirty="0" err="1"/>
              <a:t>TabelaA</a:t>
            </a:r>
            <a:r>
              <a:rPr lang="pt-BR" altLang="pt-BR" dirty="0"/>
              <a:t>.*, TabelaB.*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TabelaA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FULL OUTER JOIN </a:t>
            </a:r>
            <a:r>
              <a:rPr lang="pt-BR" altLang="pt-BR" dirty="0" err="1"/>
              <a:t>TabelaB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TabelaA.ChaveA</a:t>
            </a:r>
            <a:r>
              <a:rPr lang="pt-BR" altLang="pt-BR" dirty="0"/>
              <a:t> = </a:t>
            </a:r>
            <a:r>
              <a:rPr lang="pt-BR" altLang="pt-BR" dirty="0" err="1"/>
              <a:t>TabelaB.ChaveB</a:t>
            </a:r>
            <a:r>
              <a:rPr lang="pt-BR" alt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C2720B-9B7C-8339-7662-9E41216AEA79}"/>
              </a:ext>
            </a:extLst>
          </p:cNvPr>
          <p:cNvSpPr txBox="1"/>
          <p:nvPr/>
        </p:nvSpPr>
        <p:spPr>
          <a:xfrm>
            <a:off x="3935895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357A86-8F90-A78A-866D-E1F6DAF92615}"/>
              </a:ext>
            </a:extLst>
          </p:cNvPr>
          <p:cNvSpPr txBox="1"/>
          <p:nvPr/>
        </p:nvSpPr>
        <p:spPr>
          <a:xfrm>
            <a:off x="5936976" y="433325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36906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38BD-04AA-86DC-8523-22CBC98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 </a:t>
            </a:r>
            <a:r>
              <a:rPr lang="pt-BR" dirty="0" err="1"/>
              <a:t>Outer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B7C8B-687F-272B-73B7-D33FAFCA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 descr="Full/Outer Join">
            <a:extLst>
              <a:ext uri="{FF2B5EF4-FFF2-40B4-BE49-F238E27FC236}">
                <a16:creationId xmlns:a16="http://schemas.microsoft.com/office/drawing/2014/main" id="{6677151E-446F-E288-25EC-37E13B54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905333"/>
            <a:ext cx="7298635" cy="1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abelaA e TabelaB">
            <a:extLst>
              <a:ext uri="{FF2B5EF4-FFF2-40B4-BE49-F238E27FC236}">
                <a16:creationId xmlns:a16="http://schemas.microsoft.com/office/drawing/2014/main" id="{2E0F2DD3-08EE-0B35-D53B-289634A6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5" y="365125"/>
            <a:ext cx="3732971" cy="62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69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5E741-BF57-6EB6-ECEE-17FB9F5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63ADE-3056-D682-97E5-3630F32D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relacionarmos as tabelas funcionário e departamento precisamos da query:</a:t>
            </a:r>
          </a:p>
          <a:p>
            <a:pPr marL="0" indent="0">
              <a:buNone/>
            </a:pPr>
            <a:r>
              <a:rPr lang="pt-BR" dirty="0"/>
              <a:t>INNER JOIN:</a:t>
            </a:r>
          </a:p>
          <a:p>
            <a:pPr marL="0" indent="0">
              <a:buNone/>
            </a:pPr>
            <a:r>
              <a:rPr lang="pt-BR" dirty="0"/>
              <a:t>SELECT funcionario.coluna1, funcionario.coluna2, departamento.coluna1</a:t>
            </a:r>
          </a:p>
          <a:p>
            <a:pPr marL="0" indent="0">
              <a:buNone/>
            </a:pPr>
            <a:r>
              <a:rPr lang="pt-BR" dirty="0"/>
              <a:t>FROM   </a:t>
            </a:r>
            <a:r>
              <a:rPr lang="pt-BR" dirty="0" err="1"/>
              <a:t>funcionario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1861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612C-FA9E-011C-2210-C4F5263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06)</a:t>
            </a:r>
            <a:br>
              <a:rPr lang="pt-BR" dirty="0"/>
            </a:br>
            <a:r>
              <a:rPr lang="pt-BR" dirty="0"/>
              <a:t>Query do </a:t>
            </a:r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E3312-5FC4-E947-37A8-2663480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por departamento? Imprima o nome do departamento.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0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DDE1-2FD3-FF74-1263-1B5E6E7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E23C29-980A-0045-2D5F-A4B0721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CC4D79-E46C-00AB-D27F-46AE1C4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518410"/>
            <a:ext cx="9187841" cy="516563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C62130B-2ED3-E964-DA48-9F305C1B282F}"/>
              </a:ext>
            </a:extLst>
          </p:cNvPr>
          <p:cNvCxnSpPr/>
          <p:nvPr/>
        </p:nvCxnSpPr>
        <p:spPr>
          <a:xfrm flipH="1">
            <a:off x="5247861" y="4757530"/>
            <a:ext cx="271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12676-9788-7A1C-A2E6-85C0808FC285}"/>
              </a:ext>
            </a:extLst>
          </p:cNvPr>
          <p:cNvSpPr txBox="1"/>
          <p:nvPr/>
        </p:nvSpPr>
        <p:spPr>
          <a:xfrm>
            <a:off x="8269356" y="4572864"/>
            <a:ext cx="26239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Insira a linha: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OPT_LOCAL_INFILE=1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618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36EF-D26C-C7DB-1A6F-58EB2FA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EDBA3-1344-627B-4C56-37668B5C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departamento.nome_depto</a:t>
            </a:r>
            <a:r>
              <a:rPr lang="pt-BR" dirty="0"/>
              <a:t>, </a:t>
            </a:r>
            <a:r>
              <a:rPr lang="pt-BR" dirty="0" err="1"/>
              <a:t>avg</a:t>
            </a:r>
            <a:r>
              <a:rPr lang="pt-BR" dirty="0"/>
              <a:t>(salario)</a:t>
            </a:r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3171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D518-8842-9065-C184-F29FDB3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39402-B0AA-6214-80AD-9AF5D69B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B2EE63-8CAF-EA10-C7CB-BF86E7A2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47946" r="47608" b="25568"/>
          <a:stretch/>
        </p:blipFill>
        <p:spPr>
          <a:xfrm>
            <a:off x="675861" y="681037"/>
            <a:ext cx="10853530" cy="49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78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3239-F10A-C6F7-42EE-83BB8C8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8D4A7-4D20-82D0-EA06-767FCE54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Organize os nomes dos funcionário por departamento.</a:t>
            </a:r>
          </a:p>
          <a:p>
            <a:pPr marL="0" indent="0">
              <a:buNone/>
            </a:pPr>
            <a:r>
              <a:rPr lang="pt-BR" dirty="0"/>
              <a:t>Selecione nome, código do departamento e salário na query.</a:t>
            </a:r>
          </a:p>
          <a:p>
            <a:pPr marL="0" indent="0">
              <a:buNone/>
            </a:pPr>
            <a:r>
              <a:rPr lang="pt-BR" dirty="0"/>
              <a:t>Selecione nome, nome do departamento e salário na query.</a:t>
            </a:r>
          </a:p>
          <a:p>
            <a:pPr marL="0" indent="0">
              <a:buNone/>
            </a:pPr>
            <a:r>
              <a:rPr lang="pt-BR" dirty="0"/>
              <a:t>Selecione nome, código departamento, nome do departamento e salário na query.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822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C7EE-6B50-360F-C59B-B6B94846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com código do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1F2B5-0780-663F-3FD3-7BD7C2DC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depto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funcionario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depto</a:t>
            </a:r>
            <a:r>
              <a:rPr lang="en-US" dirty="0"/>
              <a:t> in (1,2,3,4,5,6) 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depto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374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D22E-E501-F573-F06A-0451D3B1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com nome do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0BEBA-94EA-6981-D44F-E7C1A2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753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972AA-1897-9DBB-6320-0F9EBF1B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completa: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AE1CC-CB5C-EF0F-90BA-D0F7C16B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funcionario.depto</a:t>
            </a:r>
            <a:r>
              <a:rPr lang="pt-BR" dirty="0"/>
              <a:t>, </a:t>
            </a:r>
            <a:r>
              <a:rPr lang="pt-BR" dirty="0" err="1"/>
              <a:t>funcionario.salario</a:t>
            </a:r>
            <a:r>
              <a:rPr lang="pt-BR" dirty="0"/>
              <a:t>, 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 </a:t>
            </a:r>
            <a:r>
              <a:rPr lang="pt-BR" dirty="0" err="1"/>
              <a:t>asc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4196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ACC54-42E9-3DE5-D343-E7704FB6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08)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81C10-94F7-30E1-8D6D-BEEC52AC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Quantos funcionários temos por departamento? Imprima quantidade, e código do departamento.</a:t>
            </a:r>
          </a:p>
          <a:p>
            <a:r>
              <a:rPr lang="pt-BR" dirty="0"/>
              <a:t>Quantos funcionários temos por departamento? Imprima quantidade e nome do departamento.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688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2F6C-E694-4911-5D93-BBA06626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13705-EF89-D6B3-708A-F6D33DF9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count</a:t>
            </a:r>
            <a:r>
              <a:rPr lang="pt-BR" dirty="0"/>
              <a:t>(nome) as </a:t>
            </a:r>
            <a:r>
              <a:rPr lang="pt-BR" dirty="0" err="1"/>
              <a:t>quantidade_de_funcionários_por_departamento</a:t>
            </a:r>
            <a:r>
              <a:rPr lang="pt-BR" dirty="0"/>
              <a:t>, </a:t>
            </a:r>
            <a:r>
              <a:rPr lang="pt-BR" dirty="0" err="1"/>
              <a:t>depto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in (1,2,3,4,5,6) </a:t>
            </a:r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751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3FD7F-E7B7-B820-205D-1285874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88447-42F8-DC3A-710C-2F5F18F6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count</a:t>
            </a:r>
            <a:r>
              <a:rPr lang="pt-BR" dirty="0"/>
              <a:t>(nome) as </a:t>
            </a:r>
            <a:r>
              <a:rPr lang="pt-BR" dirty="0" err="1"/>
              <a:t>quantidade_de_funcionários_por_departamento</a:t>
            </a:r>
            <a:r>
              <a:rPr lang="pt-BR" dirty="0"/>
              <a:t> ,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7660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80885-BD67-7AC1-D9A8-00B470B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09)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D6370-3337-A495-8435-A081881D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10 funcionários que tem maior salário?</a:t>
            </a:r>
          </a:p>
        </p:txBody>
      </p:sp>
    </p:spTree>
    <p:extLst>
      <p:ext uri="{BB962C8B-B14F-4D97-AF65-F5344CB8AC3E}">
        <p14:creationId xmlns:p14="http://schemas.microsoft.com/office/powerpoint/2010/main" val="34183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8E4A-003F-F3BE-B991-78DC9A76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66FDB-780F-4F1D-2D37-147412E6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banco de dados chamado empresa e depois acesse este.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Atenção: Sempre que for usar o </a:t>
            </a:r>
            <a:r>
              <a:rPr lang="pt-BR" dirty="0" err="1"/>
              <a:t>mysql-workbench</a:t>
            </a:r>
            <a:r>
              <a:rPr lang="pt-BR" dirty="0"/>
              <a:t> </a:t>
            </a:r>
            <a:r>
              <a:rPr lang="pt-BR" dirty="0" err="1"/>
              <a:t>voc~e</a:t>
            </a:r>
            <a:r>
              <a:rPr lang="pt-BR" dirty="0"/>
              <a:t> tem que usar o comando: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nome_do_banco_de_dados</a:t>
            </a:r>
            <a:r>
              <a:rPr lang="pt-BR" dirty="0"/>
              <a:t>;  </a:t>
            </a:r>
          </a:p>
          <a:p>
            <a:pPr marL="0" indent="0">
              <a:buNone/>
            </a:pPr>
            <a:r>
              <a:rPr lang="pt-BR" dirty="0"/>
              <a:t>nome do banco de dados que você quer trabalhar.</a:t>
            </a:r>
          </a:p>
        </p:txBody>
      </p:sp>
    </p:spTree>
    <p:extLst>
      <p:ext uri="{BB962C8B-B14F-4D97-AF65-F5344CB8AC3E}">
        <p14:creationId xmlns:p14="http://schemas.microsoft.com/office/powerpoint/2010/main" val="2960162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CD72-56C9-43C0-4893-D2CE0E3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9D408-153F-9D7E-80C7-D716BD3D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nome,salario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salario </a:t>
            </a:r>
            <a:r>
              <a:rPr lang="pt-BR" dirty="0" err="1"/>
              <a:t>desc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264923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D36F2-A214-2693-9C41-02E46BCF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Inner</a:t>
            </a:r>
            <a:r>
              <a:rPr lang="pt-BR" dirty="0"/>
              <a:t> Join para ver de qual departamento são estas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96BDB-8544-E4B6-E3DA-D564C0CD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</a:t>
            </a:r>
            <a:r>
              <a:rPr lang="pt-BR" dirty="0"/>
              <a:t> ,</a:t>
            </a:r>
            <a:r>
              <a:rPr lang="pt-BR" dirty="0" err="1"/>
              <a:t>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salario </a:t>
            </a:r>
            <a:r>
              <a:rPr lang="pt-BR" dirty="0" err="1"/>
              <a:t>desc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3801919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1DE9D-D80D-A5B2-298C-F25706B9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B3DC5-11E0-2FAD-0926-39EA851F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funcionários do departamento esportivo (</a:t>
            </a:r>
            <a:r>
              <a:rPr lang="pt-BR" dirty="0" err="1"/>
              <a:t>depto</a:t>
            </a:r>
            <a:r>
              <a:rPr lang="pt-BR" dirty="0"/>
              <a:t> 5)?</a:t>
            </a:r>
          </a:p>
          <a:p>
            <a:r>
              <a:rPr lang="pt-BR" dirty="0"/>
              <a:t>Faça um query com o código e outra com o nome do departamento.</a:t>
            </a:r>
          </a:p>
        </p:txBody>
      </p:sp>
    </p:spTree>
    <p:extLst>
      <p:ext uri="{BB962C8B-B14F-4D97-AF65-F5344CB8AC3E}">
        <p14:creationId xmlns:p14="http://schemas.microsoft.com/office/powerpoint/2010/main" val="531824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02C-5CE5-A0BF-B0DB-3AD6ED90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250FC-854F-99BC-E3DD-CA29951F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=5 ;</a:t>
            </a:r>
          </a:p>
        </p:txBody>
      </p:sp>
    </p:spTree>
    <p:extLst>
      <p:ext uri="{BB962C8B-B14F-4D97-AF65-F5344CB8AC3E}">
        <p14:creationId xmlns:p14="http://schemas.microsoft.com/office/powerpoint/2010/main" val="3266184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6655-0BD9-82E0-1928-0EECC4E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 para pegar o nome do departamento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69D70-642A-6D6B-3074-93EAE746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='esportivo';</a:t>
            </a:r>
          </a:p>
        </p:txBody>
      </p:sp>
    </p:spTree>
    <p:extLst>
      <p:ext uri="{BB962C8B-B14F-4D97-AF65-F5344CB8AC3E}">
        <p14:creationId xmlns:p14="http://schemas.microsoft.com/office/powerpoint/2010/main" val="862974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904A-2541-67FA-C9DF-7C2AFE47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7B19D-12DE-CF8F-07E2-23B07A95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funcionários do departamento esportivo que tem sexo masculino? Imprima duas queries uma com o código e outra com o nome do departamento.</a:t>
            </a:r>
          </a:p>
        </p:txBody>
      </p:sp>
    </p:spTree>
    <p:extLst>
      <p:ext uri="{BB962C8B-B14F-4D97-AF65-F5344CB8AC3E}">
        <p14:creationId xmlns:p14="http://schemas.microsoft.com/office/powerpoint/2010/main" val="3350132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7E16-4807-D325-7DCA-22FD0762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6C87A-8009-E3DE-6898-D54EA9FE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=5 </a:t>
            </a:r>
            <a:r>
              <a:rPr lang="pt-BR" dirty="0" err="1"/>
              <a:t>and</a:t>
            </a:r>
            <a:r>
              <a:rPr lang="pt-BR" dirty="0"/>
              <a:t> sexo='M';</a:t>
            </a:r>
          </a:p>
        </p:txBody>
      </p:sp>
    </p:spTree>
    <p:extLst>
      <p:ext uri="{BB962C8B-B14F-4D97-AF65-F5344CB8AC3E}">
        <p14:creationId xmlns:p14="http://schemas.microsoft.com/office/powerpoint/2010/main" val="1607578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37387-03FC-4FB4-09AD-69670305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3542-0211-3D60-7D3B-E549F21D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='esportivo' </a:t>
            </a:r>
            <a:r>
              <a:rPr lang="pt-BR" dirty="0" err="1"/>
              <a:t>and</a:t>
            </a:r>
            <a:r>
              <a:rPr lang="pt-BR" dirty="0"/>
              <a:t> sexo='M';</a:t>
            </a:r>
          </a:p>
        </p:txBody>
      </p:sp>
    </p:spTree>
    <p:extLst>
      <p:ext uri="{BB962C8B-B14F-4D97-AF65-F5344CB8AC3E}">
        <p14:creationId xmlns:p14="http://schemas.microsoft.com/office/powerpoint/2010/main" val="13277079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7EE75-229A-AB54-693C-E951180A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A21D4-46EA-D7F2-3234-A8AE8DBC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palavra-chave LEFT JOIN no SQL retorna todos os registros(ou linhas) correspondentes e os registros(ou linhas) que estão presentes na tabela à esquerda, mas não na tabela à direita. </a:t>
            </a:r>
          </a:p>
          <a:p>
            <a:r>
              <a:rPr lang="pt-BR" dirty="0"/>
              <a:t>Isso significa que, se uma determinada linha estiver presente na tabela à esquerda, mas não à direita, o resultado incluirá essa linha, mas com um valor NULL em cada coluna da direita. Se um registro da tabela à direita não estiver à esquerda, ele não será incluído no resultado.</a:t>
            </a:r>
          </a:p>
        </p:txBody>
      </p:sp>
    </p:spTree>
    <p:extLst>
      <p:ext uri="{BB962C8B-B14F-4D97-AF65-F5344CB8AC3E}">
        <p14:creationId xmlns:p14="http://schemas.microsoft.com/office/powerpoint/2010/main" val="32748334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201B7-B4AB-B112-F6E6-92D06CD7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de um dado na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A6304-90DA-E0AB-3AAD-5752382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remover o departamento de materiais esportivos da tabela departamento.</a:t>
            </a:r>
          </a:p>
          <a:p>
            <a:pPr marL="0" indent="0">
              <a:buNone/>
            </a:pPr>
            <a:r>
              <a:rPr lang="pt-BR" dirty="0"/>
              <a:t>delete </a:t>
            </a:r>
            <a:r>
              <a:rPr lang="pt-BR" dirty="0" err="1"/>
              <a:t>from</a:t>
            </a:r>
            <a:r>
              <a:rPr lang="pt-BR" dirty="0"/>
              <a:t> departamento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=6;</a:t>
            </a:r>
          </a:p>
        </p:txBody>
      </p:sp>
    </p:spTree>
    <p:extLst>
      <p:ext uri="{BB962C8B-B14F-4D97-AF65-F5344CB8AC3E}">
        <p14:creationId xmlns:p14="http://schemas.microsoft.com/office/powerpoint/2010/main" val="26742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19FB-0907-CA42-2FAA-2BADC031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E943-F246-6B74-FD78-84F3723F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departamento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 err="1"/>
              <a:t>codigo</a:t>
            </a:r>
            <a:r>
              <a:rPr lang="en-US" dirty="0"/>
              <a:t> int not null primary key , </a:t>
            </a:r>
          </a:p>
          <a:p>
            <a:pPr marL="0" indent="0">
              <a:buNone/>
            </a:pPr>
            <a:r>
              <a:rPr lang="en-US" dirty="0" err="1"/>
              <a:t>nome_depto</a:t>
            </a:r>
            <a:r>
              <a:rPr lang="en-US" dirty="0"/>
              <a:t> varchar(20) not null);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3703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22BD4-71FC-5B86-B950-97EDC54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 JOIN: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13D03-FE62-632D-D152-2656D3389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53" y="2083870"/>
            <a:ext cx="2857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C94BF0A-AEF5-F78F-CAB4-2FF5C8FF21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BB4C3E-2160-2F2A-DBC9-98730658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9469"/>
            <a:ext cx="5883965" cy="4137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A sintaxe de um LEF JOIN 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SELECT </a:t>
            </a:r>
            <a:r>
              <a:rPr lang="pt-BR" altLang="pt-BR" sz="2800" dirty="0" err="1"/>
              <a:t>column_name</a:t>
            </a:r>
            <a:r>
              <a:rPr lang="pt-BR" altLang="pt-BR" sz="2800" dirty="0"/>
              <a:t>(s)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FROM </a:t>
            </a:r>
            <a:r>
              <a:rPr lang="pt-BR" altLang="pt-BR" sz="2800" dirty="0" err="1"/>
              <a:t>tableA</a:t>
            </a:r>
            <a:r>
              <a:rPr lang="pt-BR" altLang="pt-BR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LEFT JOIN </a:t>
            </a:r>
            <a:r>
              <a:rPr lang="pt-BR" altLang="pt-BR" sz="2800" dirty="0" err="1"/>
              <a:t>tableB</a:t>
            </a:r>
            <a:r>
              <a:rPr lang="pt-BR" altLang="pt-BR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ON </a:t>
            </a:r>
            <a:r>
              <a:rPr lang="pt-BR" altLang="pt-BR" sz="2800" dirty="0" err="1"/>
              <a:t>tableA.column_name</a:t>
            </a:r>
            <a:r>
              <a:rPr lang="pt-BR" altLang="pt-BR" sz="2800" dirty="0"/>
              <a:t> = </a:t>
            </a:r>
            <a:r>
              <a:rPr lang="pt-BR" altLang="pt-BR" sz="2800" dirty="0" err="1"/>
              <a:t>tableB.column_name</a:t>
            </a:r>
            <a:r>
              <a:rPr lang="pt-BR" altLang="pt-BR" sz="2800" dirty="0"/>
              <a:t>;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AA79B0-D333-C1E1-A871-0C101EE89B09}"/>
              </a:ext>
            </a:extLst>
          </p:cNvPr>
          <p:cNvSpPr txBox="1"/>
          <p:nvPr/>
        </p:nvSpPr>
        <p:spPr>
          <a:xfrm>
            <a:off x="7964555" y="4173575"/>
            <a:ext cx="24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Tabela A	         Tabela B</a:t>
            </a:r>
          </a:p>
        </p:txBody>
      </p:sp>
    </p:spTree>
    <p:extLst>
      <p:ext uri="{BB962C8B-B14F-4D97-AF65-F5344CB8AC3E}">
        <p14:creationId xmlns:p14="http://schemas.microsoft.com/office/powerpoint/2010/main" val="3698498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E8CD7-9763-85B9-F381-14DE69A1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A2735-848F-6647-E942-2ABEFF92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Observe que na tabela funcionários existem funcionários do departamento 6. </a:t>
            </a:r>
          </a:p>
          <a:p>
            <a:r>
              <a:rPr lang="pt-BR" dirty="0"/>
              <a:t>Este departamento é inexistente na tabela departamento.</a:t>
            </a:r>
          </a:p>
          <a:p>
            <a:r>
              <a:rPr lang="pt-BR" dirty="0"/>
              <a:t>Precisamos então localizar estes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2297472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F7A5-36F3-C75F-1DF7-5170B14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3E407-E19D-FAE0-2956-134441FB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nomes dos funcionários do departamento com código 6.</a:t>
            </a:r>
          </a:p>
          <a:p>
            <a:r>
              <a:rPr lang="pt-BR" dirty="0"/>
              <a:t>Selecione todos os funcionários dos departamento.</a:t>
            </a:r>
          </a:p>
        </p:txBody>
      </p:sp>
    </p:spTree>
    <p:extLst>
      <p:ext uri="{BB962C8B-B14F-4D97-AF65-F5344CB8AC3E}">
        <p14:creationId xmlns:p14="http://schemas.microsoft.com/office/powerpoint/2010/main" val="21547690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AB9C2-ED5D-4835-8232-E47BB8F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Join 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59AF1-E615-278B-BA42-5F3EC63D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SELECT nome, </a:t>
            </a:r>
            <a:r>
              <a:rPr lang="pt-BR" altLang="pt-BR" dirty="0" err="1"/>
              <a:t>depto</a:t>
            </a:r>
            <a:r>
              <a:rPr lang="pt-BR" altLang="pt-BR" dirty="0"/>
              <a:t>, </a:t>
            </a:r>
            <a:r>
              <a:rPr lang="pt-BR" altLang="pt-BR" dirty="0" err="1"/>
              <a:t>nome_depto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FROM </a:t>
            </a:r>
            <a:r>
              <a:rPr lang="pt-BR" altLang="pt-BR" dirty="0" err="1"/>
              <a:t>funcionario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LEFT JOIN departamento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ON </a:t>
            </a:r>
            <a:r>
              <a:rPr lang="pt-BR" altLang="pt-BR" dirty="0" err="1"/>
              <a:t>funcionario.depto</a:t>
            </a:r>
            <a:r>
              <a:rPr lang="pt-BR" altLang="pt-BR" dirty="0"/>
              <a:t> = </a:t>
            </a:r>
            <a:r>
              <a:rPr lang="pt-BR" altLang="pt-BR" dirty="0" err="1"/>
              <a:t>departamento.codigo</a:t>
            </a:r>
            <a:r>
              <a:rPr lang="pt-BR" altLang="pt-BR" dirty="0"/>
              <a:t>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2228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5772-92FB-0AC5-A4F2-45564271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39ADE-888A-3C94-01C1-0045141A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C9188A-CD9D-FB40-8878-BAEFEF488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7" t="52175" r="40870" b="16506"/>
          <a:stretch/>
        </p:blipFill>
        <p:spPr>
          <a:xfrm>
            <a:off x="251789" y="1690688"/>
            <a:ext cx="11194775" cy="49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9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11009-0017-1B90-D493-62A6A273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 </a:t>
            </a:r>
            <a:r>
              <a:rPr lang="pt-BR" dirty="0" err="1"/>
              <a:t>email</a:t>
            </a:r>
            <a:r>
              <a:rPr lang="pt-BR" dirty="0"/>
              <a:t> dos </a:t>
            </a:r>
            <a:r>
              <a:rPr lang="pt-BR" dirty="0" err="1"/>
              <a:t>funcionarios</a:t>
            </a:r>
            <a:r>
              <a:rPr lang="pt-BR" dirty="0"/>
              <a:t> numa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8080D-F487-9DB2-C62F-9E8998E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teremos que fazer um </a:t>
            </a:r>
            <a:r>
              <a:rPr lang="pt-BR" dirty="0" err="1"/>
              <a:t>Inner</a:t>
            </a:r>
            <a:r>
              <a:rPr lang="pt-BR" dirty="0"/>
              <a:t> Join.</a:t>
            </a:r>
          </a:p>
          <a:p>
            <a:pPr marL="0" indent="0">
              <a:buNone/>
            </a:pPr>
            <a:r>
              <a:rPr lang="pt-BR" dirty="0"/>
              <a:t>Query: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funcionario.nome,funcionario.salario,email.email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</a:t>
            </a:r>
            <a:r>
              <a:rPr lang="pt-BR" dirty="0" err="1"/>
              <a:t>email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funcionario.matricula</a:t>
            </a:r>
            <a:r>
              <a:rPr lang="pt-BR" dirty="0"/>
              <a:t> = email.id;</a:t>
            </a:r>
          </a:p>
        </p:txBody>
      </p:sp>
    </p:spTree>
    <p:extLst>
      <p:ext uri="{BB962C8B-B14F-4D97-AF65-F5344CB8AC3E}">
        <p14:creationId xmlns:p14="http://schemas.microsoft.com/office/powerpoint/2010/main" val="1639355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2969-A68D-F200-D328-C19B668E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com o full </a:t>
            </a:r>
            <a:r>
              <a:rPr lang="pt-BR" dirty="0" err="1"/>
              <a:t>outer</a:t>
            </a:r>
            <a:r>
              <a:rPr lang="pt-BR" dirty="0"/>
              <a:t> Join no </a:t>
            </a:r>
            <a:r>
              <a:rPr lang="pt-BR" dirty="0" err="1"/>
              <a:t>mysql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50720-DE46-2207-F154-D0732935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funcionario.nome,funcionario.salario,email.email</a:t>
            </a:r>
            <a:r>
              <a:rPr lang="pt-BR" dirty="0"/>
              <a:t> FROM   funcionário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JOIN  </a:t>
            </a:r>
            <a:r>
              <a:rPr lang="pt-BR" dirty="0" err="1"/>
              <a:t>email</a:t>
            </a:r>
            <a:r>
              <a:rPr lang="pt-BR" dirty="0"/>
              <a:t> ON </a:t>
            </a:r>
            <a:r>
              <a:rPr lang="pt-BR" dirty="0" err="1"/>
              <a:t>funcionario.matricula</a:t>
            </a:r>
            <a:r>
              <a:rPr lang="pt-BR" dirty="0"/>
              <a:t> = email.id</a:t>
            </a:r>
          </a:p>
          <a:p>
            <a:pPr marL="0" indent="0">
              <a:buNone/>
            </a:pPr>
            <a:r>
              <a:rPr lang="pt-BR" dirty="0" err="1"/>
              <a:t>union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funcionario.nome,funcionario.salario,email.email</a:t>
            </a:r>
            <a:r>
              <a:rPr lang="pt-BR" dirty="0"/>
              <a:t> FROM   funcionário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JOIN  </a:t>
            </a:r>
            <a:r>
              <a:rPr lang="pt-BR" dirty="0" err="1"/>
              <a:t>email</a:t>
            </a:r>
            <a:r>
              <a:rPr lang="pt-BR"/>
              <a:t> ON </a:t>
            </a:r>
            <a:r>
              <a:rPr lang="pt-BR" dirty="0" err="1"/>
              <a:t>funcionario.matricula</a:t>
            </a:r>
            <a:r>
              <a:rPr lang="pt-BR" dirty="0"/>
              <a:t> = email.id;</a:t>
            </a:r>
          </a:p>
        </p:txBody>
      </p:sp>
    </p:spTree>
    <p:extLst>
      <p:ext uri="{BB962C8B-B14F-4D97-AF65-F5344CB8AC3E}">
        <p14:creationId xmlns:p14="http://schemas.microsoft.com/office/powerpoint/2010/main" val="37348141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68F64-3AE6-D4CD-7966-64AA6CA2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70FB3-63F9-67AC-BF5B-F845F0B7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6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D9CF-7C97-E9E0-371D-49195B4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A4316-ED82-C986-BF79-29037D5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na sua tabela.</a:t>
            </a:r>
          </a:p>
          <a:p>
            <a:r>
              <a:rPr lang="pt-BR" dirty="0"/>
              <a:t>Com o mouse botão direito vá para </a:t>
            </a:r>
          </a:p>
          <a:p>
            <a:pPr marL="0" indent="0">
              <a:buNone/>
            </a:pPr>
            <a:r>
              <a:rPr lang="pt-BR" dirty="0" err="1"/>
              <a:t>Table</a:t>
            </a:r>
            <a:r>
              <a:rPr lang="pt-BR" dirty="0"/>
              <a:t> Data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Wizard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Faça a importação do arquivo.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B80534-9786-6D64-C318-B534AE11D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20" b="32938"/>
          <a:stretch/>
        </p:blipFill>
        <p:spPr>
          <a:xfrm>
            <a:off x="7513983" y="162038"/>
            <a:ext cx="4187687" cy="66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6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3117</Words>
  <Application>Microsoft Office PowerPoint</Application>
  <PresentationFormat>Widescreen</PresentationFormat>
  <Paragraphs>330</Paragraphs>
  <Slides>87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Calibri Light</vt:lpstr>
      <vt:lpstr>Open Sans</vt:lpstr>
      <vt:lpstr>Tahoma</vt:lpstr>
      <vt:lpstr>Tema do Office</vt:lpstr>
      <vt:lpstr>Curso dev full stack</vt:lpstr>
      <vt:lpstr>Ingestão de dados:</vt:lpstr>
      <vt:lpstr>Importação dos seus arquivos</vt:lpstr>
      <vt:lpstr>Alguns problemas que podem ocorrer.</vt:lpstr>
      <vt:lpstr>Set up do mysql workbench</vt:lpstr>
      <vt:lpstr>MySQL workbench</vt:lpstr>
      <vt:lpstr>Início do processo</vt:lpstr>
      <vt:lpstr>Criação da Tabela departamento:</vt:lpstr>
      <vt:lpstr>Ingestão de dados</vt:lpstr>
      <vt:lpstr>Ingestão de dados</vt:lpstr>
      <vt:lpstr>Criação da Tabela funcionario:</vt:lpstr>
      <vt:lpstr>Ingestão de dados:</vt:lpstr>
      <vt:lpstr>Check das tabelas</vt:lpstr>
      <vt:lpstr>Comandos Usados:</vt:lpstr>
      <vt:lpstr>Novo Dado a ser adicionado numa coluna:</vt:lpstr>
      <vt:lpstr>Comando Insert (Data Manipulation Language)</vt:lpstr>
      <vt:lpstr>Apresentação do PowerPoint</vt:lpstr>
      <vt:lpstr>Adicionando uma nova coluna:</vt:lpstr>
      <vt:lpstr>Comando alter table</vt:lpstr>
      <vt:lpstr>Alter Table  COMANDO DDL (Data Definitio Language)</vt:lpstr>
      <vt:lpstr>Apresentação do PowerPoint</vt:lpstr>
      <vt:lpstr>A seguir faça a inserção de dados.</vt:lpstr>
      <vt:lpstr>Procedimento Insano</vt:lpstr>
      <vt:lpstr>Alguns problemas que podem aparecer no mysql por falta de permissões para update:</vt:lpstr>
      <vt:lpstr>Alteração de atributo numa coluna:</vt:lpstr>
      <vt:lpstr>Comando update  DML (Data manipularion Language)</vt:lpstr>
      <vt:lpstr>Apresentação do PowerPoint</vt:lpstr>
      <vt:lpstr>Comando rename</vt:lpstr>
      <vt:lpstr>Apresentação do PowerPoint</vt:lpstr>
      <vt:lpstr>Delete a coluna email_funcionario</vt:lpstr>
      <vt:lpstr>Criação e ingestão de dados na tabela email:</vt:lpstr>
      <vt:lpstr>Agora vamos para as queries:</vt:lpstr>
      <vt:lpstr>Trabalhando com Query, Inner Join e SubQuery:</vt:lpstr>
      <vt:lpstr>Query simples:</vt:lpstr>
      <vt:lpstr>Questão 01)</vt:lpstr>
      <vt:lpstr>Respostas:</vt:lpstr>
      <vt:lpstr>Let´s go ahead!</vt:lpstr>
      <vt:lpstr>Questão 02)</vt:lpstr>
      <vt:lpstr>Resultado</vt:lpstr>
      <vt:lpstr>As</vt:lpstr>
      <vt:lpstr>Usando o arredondamento do salário:</vt:lpstr>
      <vt:lpstr>Questão 03)</vt:lpstr>
      <vt:lpstr>Sempre que usamos min, max avg e queremos uma coluna devemos usar uma Sub Query</vt:lpstr>
      <vt:lpstr>Resultado</vt:lpstr>
      <vt:lpstr>Questão 04)</vt:lpstr>
      <vt:lpstr>Resultado:</vt:lpstr>
      <vt:lpstr>Questão 05)</vt:lpstr>
      <vt:lpstr>Query</vt:lpstr>
      <vt:lpstr>JOIN in SQL</vt:lpstr>
      <vt:lpstr>Inner Join</vt:lpstr>
      <vt:lpstr>Inner Join:</vt:lpstr>
      <vt:lpstr>Left Join</vt:lpstr>
      <vt:lpstr>Left Join</vt:lpstr>
      <vt:lpstr>Right Join</vt:lpstr>
      <vt:lpstr>Right Join</vt:lpstr>
      <vt:lpstr>Full Outer Join</vt:lpstr>
      <vt:lpstr>Full Outer Join:</vt:lpstr>
      <vt:lpstr>Inner Join:</vt:lpstr>
      <vt:lpstr>Questão 06) Query do Inner Join:</vt:lpstr>
      <vt:lpstr>Query:</vt:lpstr>
      <vt:lpstr>Apresentação do PowerPoint</vt:lpstr>
      <vt:lpstr>Questão 07)</vt:lpstr>
      <vt:lpstr>Query com código do departamento:</vt:lpstr>
      <vt:lpstr>Query com nome do departamento:</vt:lpstr>
      <vt:lpstr>Query completa:</vt:lpstr>
      <vt:lpstr>Questão 08)</vt:lpstr>
      <vt:lpstr>Query:</vt:lpstr>
      <vt:lpstr>Query</vt:lpstr>
      <vt:lpstr>Questão 09)</vt:lpstr>
      <vt:lpstr>Query</vt:lpstr>
      <vt:lpstr>Usando Inner Join para ver de qual departamento são estas pessoas</vt:lpstr>
      <vt:lpstr>Questão 10)</vt:lpstr>
      <vt:lpstr>Query Simples:</vt:lpstr>
      <vt:lpstr>Inner Join para pegar o nome do departamento</vt:lpstr>
      <vt:lpstr>Questão 11)</vt:lpstr>
      <vt:lpstr>Query Simples:</vt:lpstr>
      <vt:lpstr>Inner Join</vt:lpstr>
      <vt:lpstr>LEFT JOIN:</vt:lpstr>
      <vt:lpstr>Delete de um dado na tabela:</vt:lpstr>
      <vt:lpstr>LEFT  JOIN:</vt:lpstr>
      <vt:lpstr>LEFT JOIN</vt:lpstr>
      <vt:lpstr>LEFT JOIN</vt:lpstr>
      <vt:lpstr>Left Join Query:</vt:lpstr>
      <vt:lpstr>Resultado da query</vt:lpstr>
      <vt:lpstr>Inserindo o email dos funcionarios numa tabela:</vt:lpstr>
      <vt:lpstr>Problema com o full outer Join no mysql 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70</cp:revision>
  <dcterms:created xsi:type="dcterms:W3CDTF">2023-01-24T10:27:21Z</dcterms:created>
  <dcterms:modified xsi:type="dcterms:W3CDTF">2023-01-30T12:59:38Z</dcterms:modified>
</cp:coreProperties>
</file>