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58" r:id="rId8"/>
    <p:sldId id="259" r:id="rId9"/>
    <p:sldId id="287" r:id="rId10"/>
    <p:sldId id="288" r:id="rId11"/>
    <p:sldId id="306" r:id="rId12"/>
    <p:sldId id="303" r:id="rId13"/>
    <p:sldId id="304" r:id="rId14"/>
    <p:sldId id="309" r:id="rId15"/>
    <p:sldId id="305" r:id="rId16"/>
    <p:sldId id="307" r:id="rId17"/>
    <p:sldId id="289" r:id="rId18"/>
    <p:sldId id="290" r:id="rId19"/>
    <p:sldId id="291" r:id="rId20"/>
    <p:sldId id="292" r:id="rId21"/>
    <p:sldId id="310" r:id="rId22"/>
    <p:sldId id="308" r:id="rId23"/>
    <p:sldId id="293" r:id="rId24"/>
    <p:sldId id="294" r:id="rId25"/>
    <p:sldId id="295" r:id="rId26"/>
    <p:sldId id="296" r:id="rId27"/>
    <p:sldId id="311" r:id="rId28"/>
    <p:sldId id="299" r:id="rId29"/>
    <p:sldId id="300" r:id="rId30"/>
    <p:sldId id="301" r:id="rId31"/>
    <p:sldId id="313" r:id="rId32"/>
    <p:sldId id="312" r:id="rId33"/>
    <p:sldId id="268" r:id="rId34"/>
    <p:sldId id="315" r:id="rId35"/>
    <p:sldId id="321" r:id="rId36"/>
    <p:sldId id="317" r:id="rId37"/>
    <p:sldId id="318" r:id="rId38"/>
    <p:sldId id="316" r:id="rId39"/>
    <p:sldId id="262" r:id="rId40"/>
    <p:sldId id="320" r:id="rId41"/>
    <p:sldId id="263" r:id="rId42"/>
    <p:sldId id="270" r:id="rId43"/>
    <p:sldId id="271" r:id="rId44"/>
    <p:sldId id="322" r:id="rId45"/>
    <p:sldId id="323" r:id="rId46"/>
    <p:sldId id="272" r:id="rId47"/>
    <p:sldId id="324" r:id="rId48"/>
    <p:sldId id="273" r:id="rId49"/>
    <p:sldId id="274" r:id="rId50"/>
    <p:sldId id="275" r:id="rId51"/>
    <p:sldId id="277" r:id="rId52"/>
    <p:sldId id="278" r:id="rId53"/>
    <p:sldId id="279" r:id="rId54"/>
    <p:sldId id="280" r:id="rId55"/>
    <p:sldId id="276" r:id="rId56"/>
    <p:sldId id="281" r:id="rId57"/>
    <p:sldId id="282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9EEB-28EB-4B65-74F7-FEB89FBF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76427-7EDF-778A-67E3-9E4D4747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49DF2-31D4-6A7F-079B-66E81363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FB421-0DD2-B8AC-4DDC-D7557F1C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355F7-5D0D-40FB-684D-C5D6CCAE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21E1C-8F2B-66DF-8639-6DF16544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CA443-A68A-CCA8-C7DE-CD2C652A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0C0C4-A26E-AC06-C9DA-01982A7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EA3A-2A26-A4E5-B2B3-539BB2A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F259E-5FC7-CEB2-5735-1FCA62FC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76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CA4122-837B-20A0-1F75-62B63523B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C811D-9C18-3E8C-5AEF-E8E1D4EB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8D2FB-0CE6-EEB6-1645-75F532E1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813AB-91C3-2C37-91E4-A6D96098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D5D80-EFD2-D993-6876-DB57EE4C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BF73F-4397-F30F-F7C9-9E7E98F5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10478-D2B1-BB2D-8BA4-24D74279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944E8-316C-E7D9-3051-C0C1E813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BC483-F466-4E78-F3B7-37631F66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AF7DA-DCAE-5C0D-3188-3E8E5843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0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4C38-6116-7DB9-BB06-D8FEDE5E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6D1FB-77CC-F335-5761-C99E0FFE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CBD2D-6C06-B65C-5F36-8A0EED7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1CC18-5A73-FA8F-7B16-97FF40BC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77B72-8385-BF9E-E013-432545A3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CABDB-9240-D699-D230-D2E57B6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35725-C649-E2B4-2BAC-65E775F0B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4AB4-DB2B-703B-5E90-E3776B75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61AB1-C4D3-162F-D6C8-B56FC3FD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F546B-3998-3C82-D41C-697294D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C76C26-66EC-3DD5-DF42-16191A51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AA79-7621-46EE-7E75-6FF8CB53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B7F55-E76C-E736-5545-563FCC0E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28A3C-B198-AD5D-1C2F-8B2FB181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CB6FC-95CD-6AE0-69DF-E659F4F4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BC65E-B430-A676-77AE-5115A810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0F4614-CE1A-75ED-383F-B4A6ACC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10E7CE-0737-8F2F-7C76-8DF7461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1FAA87-B36D-4291-54C1-FD8DA51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9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38AE-8ACD-CD2C-69B3-7FF20284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22CDF1-E5EB-D021-D869-D4597DE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D8BAB-84AE-FDBA-0D44-DC045597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77719-2CE4-A212-ED21-4DD732F9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1F27D6-986C-1937-4A0F-8B4085CA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C06B53-E4F7-42B0-6E92-B8129A89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C69A2-F87B-B790-792B-1F527E2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354FA-9500-DDB2-FF4B-EB3486AA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7BAA3-8CC5-876A-46A5-D66EDC27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AE3B08-6CE6-37A2-BDF6-FAB87F2C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DDA2A2-6327-3BD0-84BC-26DDB935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7B1BF-941E-8E39-FDAD-7DFE4BB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7F3FC-6801-F019-B463-B5A37386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6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118F1-81E2-89DA-8551-F37837E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5B851D-3ECC-1AC0-7993-BBC79D658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38BFF-C5CD-BB88-C2B7-6FF39F20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175D9-6396-0136-2C47-CD0D2E54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FBD53A-ADD3-F224-C8FC-C88C07F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E8E361-E071-3FF3-6B86-6091A0D1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D047A4-BF03-A432-1019-D445D1B7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3098F-FE91-010E-A2B0-041F49E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8DFAC-299A-C9ED-7D51-C62824B9B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20B4-5B4C-4CA1-8203-693214A524F7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CC9EE-E00D-88E8-0170-24A872715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87A78-C5AA-B70F-A4C4-76CFD9F15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1950-792B-3D38-90CC-9B9EF8D6F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2D8360-D732-D5F9-3E7E-2D8670F4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01 SQL</a:t>
            </a:r>
          </a:p>
        </p:txBody>
      </p:sp>
    </p:spTree>
    <p:extLst>
      <p:ext uri="{BB962C8B-B14F-4D97-AF65-F5344CB8AC3E}">
        <p14:creationId xmlns:p14="http://schemas.microsoft.com/office/powerpoint/2010/main" val="24094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5769-4C95-5D19-3746-8597F9B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0DC55-68D5-47E4-BF18-D0074D6F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BB693-5C94-A472-D10B-6C16B58A9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9" t="22982" r="63369" b="25399"/>
          <a:stretch/>
        </p:blipFill>
        <p:spPr>
          <a:xfrm>
            <a:off x="838200" y="1659835"/>
            <a:ext cx="4528930" cy="49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3975-8FBD-C3C7-5E79-5B45009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banco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085F5-703B-8F56-248A-B6E725A7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isto usa-se o comando: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meu_banco_de_dados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meu_banco_de_dados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38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13C7F-2020-845D-18B0-7A676E2D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2D226-4910-9543-64C9-F0B5C70C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isto usa-se o comando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it-IT" dirty="0"/>
              <a:t>create table departamento (Codigo int, Nome varchar(20));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38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07AB6-1D7E-D651-8C7F-54076490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da dos numa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CE949-1879-186C-B0C0-AB9760A0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isto usa-se o comando 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 ( conjunto de valores definidos na tabela);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departamento 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(1,'roupas’),</a:t>
            </a:r>
          </a:p>
          <a:p>
            <a:pPr marL="0" indent="0">
              <a:buNone/>
            </a:pPr>
            <a:r>
              <a:rPr lang="pt-BR" dirty="0"/>
              <a:t>(2,'calçados’),</a:t>
            </a:r>
          </a:p>
          <a:p>
            <a:pPr marL="0" indent="0">
              <a:buNone/>
            </a:pPr>
            <a:r>
              <a:rPr lang="pt-BR" dirty="0"/>
              <a:t>(3,'bolsas');</a:t>
            </a:r>
          </a:p>
        </p:txBody>
      </p:sp>
    </p:spTree>
    <p:extLst>
      <p:ext uri="{BB962C8B-B14F-4D97-AF65-F5344CB8AC3E}">
        <p14:creationId xmlns:p14="http://schemas.microsoft.com/office/powerpoint/2010/main" val="278198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88FF-DD6A-2EE0-2E48-1F451F0A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C841E-120F-2545-283A-C0DFDFAD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1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DD78-C76A-5689-4699-4B39D34A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37FDE-05BB-FBFF-3975-D1CA61B6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7546B7-0FF1-4273-3BA9-29AD5E659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65" b="34678"/>
          <a:stretch/>
        </p:blipFill>
        <p:spPr>
          <a:xfrm>
            <a:off x="477078" y="1379899"/>
            <a:ext cx="11546324" cy="51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FC12-58E4-BDB1-8B74-71876394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3897C-6E14-7943-1A3D-9C236D4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071EF6-AF70-CC15-0BA9-EC88EA6C7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9" b="36520"/>
          <a:stretch/>
        </p:blipFill>
        <p:spPr>
          <a:xfrm>
            <a:off x="212035" y="1472665"/>
            <a:ext cx="11711563" cy="5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0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E3D6-7BEE-C82A-B69B-9038E155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9CAA6-A431-C15A-4A55-95917448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restrições de integridade servem para garantir as regras inerentes ao sistema que está sendo implementado, prevenindo a entrada de informações inválidas pelos usuários desse sistema.</a:t>
            </a:r>
          </a:p>
          <a:p>
            <a:pPr marL="0" indent="0">
              <a:buNone/>
            </a:pPr>
            <a:r>
              <a:rPr lang="pt-BR" dirty="0"/>
              <a:t>Chave Primária: </a:t>
            </a:r>
          </a:p>
          <a:p>
            <a:pPr marL="0" indent="0">
              <a:buNone/>
            </a:pPr>
            <a:r>
              <a:rPr lang="pt-BR" dirty="0"/>
              <a:t>A função da chave primária é identificar univocamente cada registro da tabela.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4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53BE-BCF7-B1B4-E470-2BE6713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de chave primária: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EFB81-9087-962F-42D7-E248A9C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0820DF-EB44-596F-C31F-2F511D73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43" t="28009" r="12065" b="26945"/>
          <a:stretch/>
        </p:blipFill>
        <p:spPr>
          <a:xfrm>
            <a:off x="437321" y="1484244"/>
            <a:ext cx="7712766" cy="48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8946E-A116-EACE-2EC7-ACB7D209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9B42C-6B0C-E5E8-75F7-9EC5FB5C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muito comum definirmos campos que não podem conter valores nulos. Isto é, o seu preenchimento do campo é obrigatório para que se mantenha a integridade dos dados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93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16264-482E-4D1E-B8EE-35678A9C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 (SQL)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77717-6C53-48F7-6A65-B259763D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- Significa linguagem de consulta estruturada.</a:t>
            </a:r>
          </a:p>
          <a:p>
            <a:r>
              <a:rPr lang="pt-BR" dirty="0"/>
              <a:t>Sistemas de Gerenciamento de Banco de Dados Relacionais:</a:t>
            </a:r>
          </a:p>
          <a:p>
            <a:pPr marL="0" indent="0">
              <a:buNone/>
            </a:pPr>
            <a:r>
              <a:rPr lang="pt-BR" dirty="0"/>
              <a:t>MySQL, </a:t>
            </a:r>
            <a:r>
              <a:rPr lang="pt-BR" dirty="0" err="1"/>
              <a:t>PostGres</a:t>
            </a:r>
            <a:r>
              <a:rPr lang="pt-BR" dirty="0"/>
              <a:t>, </a:t>
            </a:r>
            <a:r>
              <a:rPr lang="pt-BR" dirty="0" err="1"/>
              <a:t>SQLServer</a:t>
            </a:r>
            <a:r>
              <a:rPr lang="pt-BR" dirty="0"/>
              <a:t>, etc.</a:t>
            </a:r>
          </a:p>
          <a:p>
            <a:pPr marL="0" indent="0">
              <a:buNone/>
            </a:pPr>
            <a:r>
              <a:rPr lang="pt-BR" dirty="0"/>
              <a:t>No SGBD relacionais os dados são estruturados.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60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A122-6674-9ADD-238C-31F31166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13FC2-5B91-9D11-BFB3-172AFE1F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741B92-A8AE-38B5-EC69-B9441DCE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5" t="53529" r="51848" b="15538"/>
          <a:stretch/>
        </p:blipFill>
        <p:spPr>
          <a:xfrm>
            <a:off x="596347" y="159026"/>
            <a:ext cx="11266333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E48F-B510-CF64-C472-B9EE958E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51598-0353-D90D-330A-0C7273EC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44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BD042-1109-ED35-8A0B-AB78D1A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E6E54-939B-E5DE-74CE-B2009C0F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17164-A2B2-E188-B03A-84DEF6EF8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31" b="13025"/>
          <a:stretch/>
        </p:blipFill>
        <p:spPr>
          <a:xfrm>
            <a:off x="106017" y="0"/>
            <a:ext cx="11807687" cy="69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A076B-643F-8032-AD3F-C48608B1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duplicados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1B07A-3357-825A-13E5-AB9B9BD2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existir situações onde o valor armazenado em um campo de um registro deve ser único em relação a todos os registros da tabela.</a:t>
            </a:r>
          </a:p>
          <a:p>
            <a:r>
              <a:rPr lang="pt-BR" dirty="0"/>
              <a:t>Para evitar que em algum momento um campo de uma tabela possa conter valor nulo (</a:t>
            </a:r>
            <a:r>
              <a:rPr lang="pt-BR" dirty="0" err="1"/>
              <a:t>null</a:t>
            </a:r>
            <a:r>
              <a:rPr lang="pt-BR" dirty="0"/>
              <a:t>) deve-se utilizar a cláusula NOT NULL após a definição do campo.  </a:t>
            </a:r>
          </a:p>
        </p:txBody>
      </p:sp>
    </p:spTree>
    <p:extLst>
      <p:ext uri="{BB962C8B-B14F-4D97-AF65-F5344CB8AC3E}">
        <p14:creationId xmlns:p14="http://schemas.microsoft.com/office/powerpoint/2010/main" val="1833248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87D0-6F6F-2433-0B9E-56810F7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restrição de valor único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CCBB3-1D89-0C20-FE25-09BE7378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B2763-1E08-10A2-9258-AFCAD8B2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9" t="34195" r="51086" b="33905"/>
          <a:stretch/>
        </p:blipFill>
        <p:spPr>
          <a:xfrm>
            <a:off x="543339" y="1690688"/>
            <a:ext cx="10230677" cy="48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82AC-8BDC-04D6-5EBC-31E76F9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inválidos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2D275-E353-E846-200D-029A4B0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situações onde um campo pode receber apenas alguns determinados valores. Para que o valor de um campo fique restrito a um determinado conjunto de valores, utiliza-se a cláusula CHECK. </a:t>
            </a:r>
          </a:p>
        </p:txBody>
      </p:sp>
    </p:spTree>
    <p:extLst>
      <p:ext uri="{BB962C8B-B14F-4D97-AF65-F5344CB8AC3E}">
        <p14:creationId xmlns:p14="http://schemas.microsoft.com/office/powerpoint/2010/main" val="321148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9A1B4-E5FD-9227-9BEB-D377BAFA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restrição de valores indevidos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71BBB-761D-5A90-66E8-51344B0F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B88A2-E27A-F0E3-9F12-781677F4B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4" t="43089" r="11305" b="25205"/>
          <a:stretch/>
        </p:blipFill>
        <p:spPr>
          <a:xfrm>
            <a:off x="662608" y="1690687"/>
            <a:ext cx="1074636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6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858FE-669A-6B29-E846-0BFB3169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C6FF-89BA-8CA3-1900-200C0122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645DE-00CE-3092-9F50-99D124E8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48" b="25979"/>
          <a:stretch/>
        </p:blipFill>
        <p:spPr>
          <a:xfrm>
            <a:off x="278296" y="1464339"/>
            <a:ext cx="10323443" cy="51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CDF7B-32B3-70AC-A78F-D406E9C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Integridade referencial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5B005-D3AB-46D4-66B1-1440A753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Freqüentemente</a:t>
            </a:r>
            <a:r>
              <a:rPr lang="pt-BR" dirty="0"/>
              <a:t> desejamos que o valor armazenado em um determinado campo de uma tabela esteja presente na chave primária de outra tabela. Este atributo é chamado chave estrangeira (FOREIGN KEY). </a:t>
            </a:r>
          </a:p>
        </p:txBody>
      </p:sp>
    </p:spTree>
    <p:extLst>
      <p:ext uri="{BB962C8B-B14F-4D97-AF65-F5344CB8AC3E}">
        <p14:creationId xmlns:p14="http://schemas.microsoft.com/office/powerpoint/2010/main" val="290601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2BCC-0A09-79E8-7109-52B25EFB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Foreing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2FCDA-8416-C879-5052-F788BDD5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 deve conter o código de um departamento anteriormente cadastrado na tabela departamento. </a:t>
            </a:r>
          </a:p>
          <a:p>
            <a:r>
              <a:rPr lang="pt-BR" dirty="0"/>
              <a:t>Para que essa restrição seja sempre observada, utiliza-se a cláusula REFERENCES na definição do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. </a:t>
            </a:r>
          </a:p>
          <a:p>
            <a:r>
              <a:rPr lang="pt-BR" dirty="0"/>
              <a:t>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 é portanto uma chave estrangeira e só será permitido armazenar valores que estejam previamente cadastrado no campo </a:t>
            </a:r>
            <a:r>
              <a:rPr lang="pt-BR" dirty="0" err="1"/>
              <a:t>codigo</a:t>
            </a:r>
            <a:r>
              <a:rPr lang="pt-BR" dirty="0"/>
              <a:t> da tabela departamento. </a:t>
            </a:r>
          </a:p>
        </p:txBody>
      </p:sp>
    </p:spTree>
    <p:extLst>
      <p:ext uri="{BB962C8B-B14F-4D97-AF65-F5344CB8AC3E}">
        <p14:creationId xmlns:p14="http://schemas.microsoft.com/office/powerpoint/2010/main" val="4388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216A8-22AB-866C-DC3C-7E3E8045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</a:t>
            </a:r>
            <a:r>
              <a:rPr lang="pt-BR" dirty="0" err="1"/>
              <a:t>workbench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2059C-7949-07AA-C773-8E4A5E2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B2D8FB-E347-CD21-0FF7-FC44D54F6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" t="1329" r="6875" b="5302"/>
          <a:stretch/>
        </p:blipFill>
        <p:spPr>
          <a:xfrm>
            <a:off x="-1" y="53009"/>
            <a:ext cx="12192001" cy="67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8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9337-FED6-18BC-E7B7-C1671190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chave estrangeira: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602A2-DA62-A7CA-6122-509A5216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3F7B31-A646-8442-8E37-3D22A2E6B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1" t="20662" r="50000" b="46665"/>
          <a:stretch/>
        </p:blipFill>
        <p:spPr>
          <a:xfrm>
            <a:off x="838200" y="1761677"/>
            <a:ext cx="10106289" cy="47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91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79A56-6D75-C502-2903-AC88CFE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6876D-7F35-6675-7938-ED54A0CD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94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67D03-814D-DFD7-3210-86D592D3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E620B-BBBB-32DA-0F80-3CD16C9E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714976-6B9A-4CFB-3FCB-4B522194B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22" b="25399"/>
          <a:stretch/>
        </p:blipFill>
        <p:spPr>
          <a:xfrm>
            <a:off x="450573" y="365124"/>
            <a:ext cx="11357113" cy="5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4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3470-5EFA-2201-C223-6C010B7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4D1C0-17AF-E918-7E11-A63BC057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  <a:p>
            <a:r>
              <a:rPr lang="pt-BR" dirty="0"/>
              <a:t>Update</a:t>
            </a:r>
          </a:p>
          <a:p>
            <a:r>
              <a:rPr lang="pt-BR" dirty="0" err="1"/>
              <a:t>Drop</a:t>
            </a:r>
            <a:endParaRPr lang="pt-BR" dirty="0"/>
          </a:p>
          <a:p>
            <a:r>
              <a:rPr lang="pt-BR" dirty="0" err="1"/>
              <a:t>Call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441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0F956-445E-CE57-FF7D-ECF0F1B6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98966-D0C7-47A0-38DE-15873F40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ADD(</a:t>
            </a:r>
          </a:p>
          <a:p>
            <a:pPr marL="0" indent="0">
              <a:buNone/>
            </a:pP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(50));</a:t>
            </a:r>
          </a:p>
          <a:p>
            <a:pPr marL="0" indent="0">
              <a:buNone/>
            </a:pPr>
            <a:r>
              <a:rPr lang="pt-BR" dirty="0"/>
              <a:t>Observação: Em alguns casos existe uma proteção no </a:t>
            </a:r>
            <a:r>
              <a:rPr lang="pt-BR" dirty="0" err="1"/>
              <a:t>mysql</a:t>
            </a:r>
            <a:r>
              <a:rPr lang="pt-BR" dirty="0"/>
              <a:t> então torna-se necessário se adicionar o código:</a:t>
            </a:r>
          </a:p>
          <a:p>
            <a:pPr marL="0" indent="0">
              <a:buNone/>
            </a:pPr>
            <a:r>
              <a:rPr lang="en-US" dirty="0"/>
              <a:t>SET SQL_SAFE_UPDATES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depois</a:t>
            </a:r>
            <a:r>
              <a:rPr lang="en-US" dirty="0"/>
              <a:t>: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652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2CDC-9E28-1D98-603C-FF931C0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6FFC1-6FFE-2A2C-F0DB-57B9C21D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F70F9-9E0F-7C5A-E436-878F03D14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7" r="18587" b="60778"/>
          <a:stretch/>
        </p:blipFill>
        <p:spPr>
          <a:xfrm>
            <a:off x="609600" y="1552179"/>
            <a:ext cx="11028286" cy="39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2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D7E5-15FC-5C7E-5C66-579D41F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4008F-953B-CF6F-6B3D-47524B2A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B6764C-7A82-3725-E7BC-1799A352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9" b="25785"/>
          <a:stretch/>
        </p:blipFill>
        <p:spPr>
          <a:xfrm>
            <a:off x="225287" y="1457712"/>
            <a:ext cx="11608904" cy="53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4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C3A6A-431A-4D9A-6958-6853AEE8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de um dado na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809B0-915C-AC66-4069-9BE73D6B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='Paulete@hotmail.com'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</p:txBody>
      </p:sp>
    </p:spTree>
    <p:extLst>
      <p:ext uri="{BB962C8B-B14F-4D97-AF65-F5344CB8AC3E}">
        <p14:creationId xmlns:p14="http://schemas.microsoft.com/office/powerpoint/2010/main" val="1062484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4148D-96A0-4EBB-53C2-2884FC69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BC7F5-D194-A023-E456-7BFD1ECA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</a:t>
            </a:r>
            <a:r>
              <a:rPr lang="pt-BR" dirty="0" err="1"/>
              <a:t>rename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Email;</a:t>
            </a:r>
          </a:p>
        </p:txBody>
      </p:sp>
    </p:spTree>
    <p:extLst>
      <p:ext uri="{BB962C8B-B14F-4D97-AF65-F5344CB8AC3E}">
        <p14:creationId xmlns:p14="http://schemas.microsoft.com/office/powerpoint/2010/main" val="657733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BB2E-6B89-F7FC-797D-FBF6EEE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0F89E-0545-F6E1-A058-969B159C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DROP TABLE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DROP DATABASE </a:t>
            </a:r>
            <a:r>
              <a:rPr lang="pt-BR" dirty="0" err="1"/>
              <a:t>meu_banco_de_dados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faça isso porque vai matar sua tabela, seu banco de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8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E84A-FD6A-5C8F-5FE5-3D96B9C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A05AB-F497-D0CE-FE3F-513427F4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de gerenciamento de banco de dados (SGBD) consiste de uma coleção de dados inter-relacionados e um conjunto de programas (software) para acessar esses dados. </a:t>
            </a:r>
          </a:p>
          <a:p>
            <a:r>
              <a:rPr lang="pt-BR" dirty="0"/>
              <a:t>Um SGBD é composto de quatro componentes básicos: hardware, dados, software e usuários. </a:t>
            </a:r>
          </a:p>
          <a:p>
            <a:r>
              <a:rPr lang="pt-BR" dirty="0"/>
              <a:t>Banco de Dados é um conjunto de informações organizadas que podem estar em um sistema manual ou em um sistema computadorizado.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665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4955-816B-C2AD-B596-7F239714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8F20E-232A-B898-BAFF-D6ACF0BA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delete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Email='mari@hotmail.com';</a:t>
            </a:r>
          </a:p>
        </p:txBody>
      </p:sp>
    </p:spTree>
    <p:extLst>
      <p:ext uri="{BB962C8B-B14F-4D97-AF65-F5344CB8AC3E}">
        <p14:creationId xmlns:p14="http://schemas.microsoft.com/office/powerpoint/2010/main" val="1806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43860-5E7E-C973-1ADA-7F68F29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TRUNCATE: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466C4-4CAB-A890-1841-EF3EA76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 os dados.</a:t>
            </a:r>
          </a:p>
          <a:p>
            <a:pPr marL="0" indent="0">
              <a:buNone/>
            </a:pPr>
            <a:r>
              <a:rPr lang="pt-BR" dirty="0"/>
              <a:t>TRUNCATE TABLE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comando é mais seguro.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598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3BBD9-6FED-EFA6-F25B-CFA1BCB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COMMIT (TCL) TRANSATIONAL CONTROL LANGUAGE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0DDAD-3D23-243C-CB8E-2FC38161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COMMIT CONFIRMA A TRANSAÇÃO.</a:t>
            </a:r>
          </a:p>
          <a:p>
            <a:r>
              <a:rPr lang="pt-BR" dirty="0"/>
              <a:t>ROLLBACK REVERTE UMA TRANSAÇÃO CASO OCORRA ERRO.</a:t>
            </a:r>
          </a:p>
          <a:p>
            <a:r>
              <a:rPr lang="pt-BR" dirty="0"/>
              <a:t>Esses comandos serão usados após o aprendizado dos comandos DQL (DATA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941209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5782-0FCC-BABE-F78B-88283A9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 (DATA QUERY LANGUAGE)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6C9C6-92F4-034D-409E-BD95C6D2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a tabela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 (matricula </a:t>
            </a:r>
            <a:r>
              <a:rPr lang="pt-BR" dirty="0" err="1"/>
              <a:t>int</a:t>
            </a:r>
            <a:r>
              <a:rPr lang="pt-BR" dirty="0"/>
              <a:t>(5), nome </a:t>
            </a:r>
            <a:r>
              <a:rPr lang="pt-BR" dirty="0" err="1"/>
              <a:t>varchar</a:t>
            </a:r>
            <a:r>
              <a:rPr lang="pt-BR" dirty="0"/>
              <a:t>(30));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funcionários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(123,'Ana'),(321,'Paulete'),(456,'Mariana');</a:t>
            </a:r>
          </a:p>
        </p:txBody>
      </p:sp>
    </p:spTree>
    <p:extLst>
      <p:ext uri="{BB962C8B-B14F-4D97-AF65-F5344CB8AC3E}">
        <p14:creationId xmlns:p14="http://schemas.microsoft.com/office/powerpoint/2010/main" val="2113439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C1A3C-A8E1-CA8A-4886-99CDB6F4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5A30D-F603-BF25-E54C-D4CFA81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ADD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(50);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='Ana@hotmail.com' </a:t>
            </a:r>
            <a:r>
              <a:rPr lang="pt-BR" dirty="0" err="1"/>
              <a:t>where</a:t>
            </a:r>
            <a:r>
              <a:rPr lang="pt-BR" dirty="0"/>
              <a:t> matricula=123;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='mari@hotmail.com' </a:t>
            </a:r>
            <a:r>
              <a:rPr lang="pt-BR" dirty="0" err="1"/>
              <a:t>where</a:t>
            </a:r>
            <a:r>
              <a:rPr lang="pt-BR" dirty="0"/>
              <a:t> matricula=456;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='Paulete@hotmail.com'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880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ECE82-6014-F4F3-AB50-986DC85B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2E4E0-F0DB-5526-25BC-01D30D28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571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3AD1-BFEA-A92A-52B4-8F40E9B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7F00A-3121-FF6B-E43A-BC8C410B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FROM: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WHERE:</a:t>
            </a:r>
            <a:r>
              <a:rPr lang="en-US" dirty="0"/>
              <a:t>select *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=3;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ORDER BY:</a:t>
            </a:r>
            <a:r>
              <a:rPr lang="en-US" dirty="0"/>
              <a:t>select *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=3 order by </a:t>
            </a:r>
            <a:r>
              <a:rPr lang="en-US" dirty="0" err="1"/>
              <a:t>salário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729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6E89C-193B-446E-9FBF-BB098C86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8D820-E87B-F138-F38C-7485196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Selecionando as pessoas que tem salários maiores que 5000.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salário&gt;5000;</a:t>
            </a:r>
          </a:p>
          <a:p>
            <a:pPr marL="0" indent="0">
              <a:buNone/>
            </a:pPr>
            <a:r>
              <a:rPr lang="pt-BR" dirty="0"/>
              <a:t>2) Selecionando as pessoas com sexo masculino e ranqueando por nome.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sexo</a:t>
            </a:r>
            <a:r>
              <a:rPr lang="en-US" dirty="0"/>
              <a:t>='M' order by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195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CC3A0-DB86-E30F-AED8-7C2F21D0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IN (ou):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B88BA-10F1-A97F-0976-8AC158D5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matricula in (123,213);</a:t>
            </a:r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in (1,2);</a:t>
            </a:r>
          </a:p>
        </p:txBody>
      </p:sp>
    </p:spTree>
    <p:extLst>
      <p:ext uri="{BB962C8B-B14F-4D97-AF65-F5344CB8AC3E}">
        <p14:creationId xmlns:p14="http://schemas.microsoft.com/office/powerpoint/2010/main" val="626429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52F2-1359-7928-D506-5F0F890C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NOT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E78DD-7D80-7BF5-5A67-D2E90DFA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 not in (1,2);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46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D4AE-A01B-65EE-D076-ADD3D17F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3560D-C354-B919-401A-905AB0DA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de dados é uma coleção de ferramentas conceituais para descrição dos dados, relacionamentos entre os dados, semântica e restrição dos dados.</a:t>
            </a:r>
          </a:p>
          <a:p>
            <a:r>
              <a:rPr lang="pt-BR" dirty="0"/>
              <a:t>Modelos Baseados em Registros.</a:t>
            </a:r>
          </a:p>
          <a:p>
            <a:pPr marL="0" indent="0">
              <a:buNone/>
            </a:pPr>
            <a:r>
              <a:rPr lang="pt-BR" dirty="0"/>
              <a:t>Modelos lógicos baseados em registros são usados na descrição de dados nos níveis conceitual e externo (visão). Esses modelos são usados para especificar tanto a estrutura lógica global do banco de dados como uma descrição em alto nível de implementação. </a:t>
            </a:r>
          </a:p>
        </p:txBody>
      </p:sp>
    </p:spTree>
    <p:extLst>
      <p:ext uri="{BB962C8B-B14F-4D97-AF65-F5344CB8AC3E}">
        <p14:creationId xmlns:p14="http://schemas.microsoft.com/office/powerpoint/2010/main" val="301285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477C8-75E4-69A7-ABF2-9F262DB0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LIKE: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9141F-6F7C-5884-9F8B-367FD029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arenR"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 like 3;</a:t>
            </a:r>
          </a:p>
          <a:p>
            <a:pPr marL="914400" lvl="1" indent="-457200">
              <a:buAutoNum type="arabicParenR"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like 'Ana';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651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4F69-545D-1146-9DD0-ED0EB38B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3BAF-E001-0D1B-58D2-B82DDDEF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37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8F78-7EA7-056A-9FF3-3594DEF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BFE9E-9551-7CC3-EF09-0ACB19F6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 err="1"/>
              <a:t>nome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</a:p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 err="1"/>
              <a:t>depto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</a:p>
          <a:p>
            <a:pPr marL="514350" indent="-514350">
              <a:buAutoNum type="arabicParenR"/>
            </a:pPr>
            <a:r>
              <a:rPr lang="en-US" dirty="0"/>
              <a:t>select count(distinct </a:t>
            </a:r>
            <a:r>
              <a:rPr lang="en-US" dirty="0" err="1"/>
              <a:t>depto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112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FD983-0737-C653-184E-C6CED187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04505-77EA-193C-3E7D-4307D001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sum(salário)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347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A64FB-2B61-2800-51AF-7F724B65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0A6C5-5514-0101-507A-276E2169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min(salário)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116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682BD-B7E7-DF7B-24C3-3D43226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MÉDIO: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7E18E-7E7E-6A73-4B67-A36EF4AB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select</a:t>
            </a:r>
            <a:r>
              <a:rPr lang="pt-BR" dirty="0"/>
              <a:t> sexo,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sexo;</a:t>
            </a:r>
          </a:p>
          <a:p>
            <a:r>
              <a:rPr lang="en-US" dirty="0"/>
              <a:t>select </a:t>
            </a:r>
            <a:r>
              <a:rPr lang="en-US" dirty="0" err="1"/>
              <a:t>sexo</a:t>
            </a:r>
            <a:r>
              <a:rPr lang="en-US" dirty="0"/>
              <a:t>, round(avg(</a:t>
            </a:r>
            <a:r>
              <a:rPr lang="en-US" dirty="0" err="1"/>
              <a:t>salário</a:t>
            </a:r>
            <a:r>
              <a:rPr lang="en-US" dirty="0"/>
              <a:t>),1) from </a:t>
            </a:r>
            <a:r>
              <a:rPr lang="en-US" dirty="0" err="1"/>
              <a:t>funcionario</a:t>
            </a:r>
            <a:r>
              <a:rPr lang="en-US" dirty="0"/>
              <a:t> group by </a:t>
            </a:r>
            <a:r>
              <a:rPr lang="en-US" dirty="0" err="1"/>
              <a:t>sexo</a:t>
            </a:r>
            <a:r>
              <a:rPr lang="en-US" dirty="0"/>
              <a:t>;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for somar fica assim:</a:t>
            </a:r>
          </a:p>
          <a:p>
            <a:r>
              <a:rPr lang="en-US" dirty="0"/>
              <a:t>select </a:t>
            </a:r>
            <a:r>
              <a:rPr lang="en-US" dirty="0" err="1"/>
              <a:t>sexo</a:t>
            </a:r>
            <a:r>
              <a:rPr lang="en-US" dirty="0"/>
              <a:t>, round(sum(</a:t>
            </a:r>
            <a:r>
              <a:rPr lang="en-US" dirty="0" err="1"/>
              <a:t>salário</a:t>
            </a:r>
            <a:r>
              <a:rPr lang="en-US" dirty="0"/>
              <a:t>),1) from </a:t>
            </a:r>
            <a:r>
              <a:rPr lang="en-US" dirty="0" err="1"/>
              <a:t>funcionario</a:t>
            </a:r>
            <a:r>
              <a:rPr lang="en-US" dirty="0"/>
              <a:t> group by </a:t>
            </a:r>
            <a:r>
              <a:rPr lang="en-US" dirty="0" err="1"/>
              <a:t>sexo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908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6911-096B-9F07-F96E-D8706CDF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C4643-F580-FF0A-C405-3311E9A9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AND, OR, NOT.</a:t>
            </a:r>
          </a:p>
          <a:p>
            <a:endParaRPr lang="pt-BR" dirty="0"/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sexo='F' </a:t>
            </a:r>
            <a:r>
              <a:rPr lang="pt-BR" dirty="0" err="1"/>
              <a:t>or</a:t>
            </a:r>
            <a:r>
              <a:rPr lang="pt-BR" dirty="0"/>
              <a:t> salário&gt;8000;</a:t>
            </a:r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=1 </a:t>
            </a:r>
            <a:r>
              <a:rPr lang="pt-BR" dirty="0" err="1"/>
              <a:t>or</a:t>
            </a:r>
            <a:r>
              <a:rPr lang="pt-BR" dirty="0"/>
              <a:t> salário&lt;5000;</a:t>
            </a:r>
          </a:p>
        </p:txBody>
      </p:sp>
    </p:spTree>
    <p:extLst>
      <p:ext uri="{BB962C8B-B14F-4D97-AF65-F5344CB8AC3E}">
        <p14:creationId xmlns:p14="http://schemas.microsoft.com/office/powerpoint/2010/main" val="4118454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FE3E-A720-505E-B26D-988FE27E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F0F67-04D2-C0B9-90F0-01112A6F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 , &gt;, = ,&lt;&gt;</a:t>
            </a:r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salário&lt;5000;</a:t>
            </a:r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/>
              <a:t>&lt;&gt;2;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35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F28A-FE13-EEED-5AD0-85DC937D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Baseados em Registros.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D8F63-6C25-BDA7-91EC-8437580E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35BD99-6BE7-186D-8C2B-EAC0FC902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0" t="50000" r="51196" b="26752"/>
          <a:stretch/>
        </p:blipFill>
        <p:spPr>
          <a:xfrm>
            <a:off x="530087" y="1547191"/>
            <a:ext cx="11272616" cy="38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C5F0D-CAC0-4A05-4D15-12647203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Comando 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E78EE-21D2-F0DB-91AF-06E84D71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1-DDL (Data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CREATE, ALTER, DROP</a:t>
            </a:r>
          </a:p>
          <a:p>
            <a:pPr marL="0" indent="0">
              <a:buNone/>
            </a:pPr>
            <a:r>
              <a:rPr lang="pt-BR" dirty="0"/>
              <a:t>2-DML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SELECT, INSERT, UPDATE, DELETE</a:t>
            </a:r>
          </a:p>
          <a:p>
            <a:pPr marL="0" indent="0">
              <a:buNone/>
            </a:pPr>
            <a:r>
              <a:rPr lang="pt-BR" dirty="0"/>
              <a:t>3- DCL (Data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: GRANT, REVOKE. </a:t>
            </a:r>
          </a:p>
          <a:p>
            <a:pPr marL="0" indent="0">
              <a:buNone/>
            </a:pPr>
            <a:r>
              <a:rPr lang="pt-BR" dirty="0"/>
              <a:t>4-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Comandos: COMMIT, ROLLBACK</a:t>
            </a:r>
          </a:p>
        </p:txBody>
      </p:sp>
    </p:spTree>
    <p:extLst>
      <p:ext uri="{BB962C8B-B14F-4D97-AF65-F5344CB8AC3E}">
        <p14:creationId xmlns:p14="http://schemas.microsoft.com/office/powerpoint/2010/main" val="65396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7C078-66E9-1FBC-FB9C-6D6C7E06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(DDL)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40852-7EB5-72B5-EEF6-6FECF600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  (criar uma tabela)</a:t>
            </a:r>
          </a:p>
          <a:p>
            <a:r>
              <a:rPr lang="pt-BR" dirty="0" err="1"/>
              <a:t>Drop</a:t>
            </a:r>
            <a:r>
              <a:rPr lang="pt-BR" dirty="0"/>
              <a:t> (deleta o banco de dados ou a tabela)</a:t>
            </a:r>
          </a:p>
          <a:p>
            <a:r>
              <a:rPr lang="pt-BR" dirty="0"/>
              <a:t>Alter (alterar a estrutura da tabela)</a:t>
            </a:r>
          </a:p>
          <a:p>
            <a:r>
              <a:rPr lang="pt-BR" dirty="0" err="1"/>
              <a:t>Truncate</a:t>
            </a:r>
            <a:r>
              <a:rPr lang="pt-BR" dirty="0"/>
              <a:t> (deletar todos os registro e preserva a estrutura da tabela)</a:t>
            </a:r>
          </a:p>
          <a:p>
            <a:r>
              <a:rPr lang="pt-BR" dirty="0" err="1"/>
              <a:t>Rename</a:t>
            </a:r>
            <a:r>
              <a:rPr lang="pt-BR" dirty="0"/>
              <a:t> (renomear)</a:t>
            </a:r>
          </a:p>
        </p:txBody>
      </p:sp>
    </p:spTree>
    <p:extLst>
      <p:ext uri="{BB962C8B-B14F-4D97-AF65-F5344CB8AC3E}">
        <p14:creationId xmlns:p14="http://schemas.microsoft.com/office/powerpoint/2010/main" val="71144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F93B7-99D5-8232-BA33-B5B0ED2E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SQL: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E6BB9-8A8E-C567-C32E-F31E9762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FF39FE-BB0B-22AF-3F85-E1DEC1784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6" t="46375" r="12500" b="13412"/>
          <a:stretch/>
        </p:blipFill>
        <p:spPr>
          <a:xfrm>
            <a:off x="609599" y="1484243"/>
            <a:ext cx="8852453" cy="515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43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1442</Words>
  <Application>Microsoft Office PowerPoint</Application>
  <PresentationFormat>Widescreen</PresentationFormat>
  <Paragraphs>179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do Office</vt:lpstr>
      <vt:lpstr>Curso Dev Full Stack</vt:lpstr>
      <vt:lpstr>Structured Query Language (SQL)</vt:lpstr>
      <vt:lpstr>MySQL workbench:</vt:lpstr>
      <vt:lpstr>Conceitos:</vt:lpstr>
      <vt:lpstr>Modelo de Dados </vt:lpstr>
      <vt:lpstr>Modelos Baseados em Registros. </vt:lpstr>
      <vt:lpstr>Categorias de Comando em SQL</vt:lpstr>
      <vt:lpstr>Comandos Data Definition Language (DDL)</vt:lpstr>
      <vt:lpstr>Tipos de dados em SQL:</vt:lpstr>
      <vt:lpstr>Exemplo:</vt:lpstr>
      <vt:lpstr>Criando um banco de dados:</vt:lpstr>
      <vt:lpstr>Criando uma tabela:</vt:lpstr>
      <vt:lpstr>Inserindo da dos numa tabela:</vt:lpstr>
      <vt:lpstr>Mão na Massa Galera!</vt:lpstr>
      <vt:lpstr>Exemplo:</vt:lpstr>
      <vt:lpstr>Exemplo:</vt:lpstr>
      <vt:lpstr>Restrições de Integridade </vt:lpstr>
      <vt:lpstr>Exemplo de uso de chave primária:</vt:lpstr>
      <vt:lpstr>Evitando valores nulos</vt:lpstr>
      <vt:lpstr>Apresentação do PowerPoint</vt:lpstr>
      <vt:lpstr>Mão na massa galera!</vt:lpstr>
      <vt:lpstr>Apresentação do PowerPoint</vt:lpstr>
      <vt:lpstr>Evitando valores duplicados</vt:lpstr>
      <vt:lpstr>Exemplo de restrição de valor único</vt:lpstr>
      <vt:lpstr>Evitando valores inválidos</vt:lpstr>
      <vt:lpstr>Exemplo de uso da restrição de valores indevidos</vt:lpstr>
      <vt:lpstr>Mão na massa galera!</vt:lpstr>
      <vt:lpstr>Integridade referencial</vt:lpstr>
      <vt:lpstr>Foreing Key</vt:lpstr>
      <vt:lpstr>Exemplo de uso da chave estrangeira:</vt:lpstr>
      <vt:lpstr>Mão na massa galera!</vt:lpstr>
      <vt:lpstr>Apresentação do PowerPoint</vt:lpstr>
      <vt:lpstr>Comandos Data Manipulation Language (DML)</vt:lpstr>
      <vt:lpstr>ALTER</vt:lpstr>
      <vt:lpstr>Exemplo:</vt:lpstr>
      <vt:lpstr>Mão na massa galera!</vt:lpstr>
      <vt:lpstr>Update de um dado na tabela:</vt:lpstr>
      <vt:lpstr>RENAME</vt:lpstr>
      <vt:lpstr>DROP</vt:lpstr>
      <vt:lpstr>DELETE:</vt:lpstr>
      <vt:lpstr>TRUNCATE:</vt:lpstr>
      <vt:lpstr>COMANDO COMMIT (TCL) TRANSATIONAL CONTROL LANGUAGE</vt:lpstr>
      <vt:lpstr>DQL (DATA QUERY LANGUAGE)</vt:lpstr>
      <vt:lpstr>Criando a tabela</vt:lpstr>
      <vt:lpstr>Comando select</vt:lpstr>
      <vt:lpstr>CLÁUSULAS:</vt:lpstr>
      <vt:lpstr>Mão na massa!</vt:lpstr>
      <vt:lpstr>OPERADOR IN (ou):</vt:lpstr>
      <vt:lpstr>OPERADOR NOT IN</vt:lpstr>
      <vt:lpstr>LIKE:</vt:lpstr>
      <vt:lpstr>FUNÇÕES DE AGREGAÇÃO:</vt:lpstr>
      <vt:lpstr>COUNT:</vt:lpstr>
      <vt:lpstr>SUM:</vt:lpstr>
      <vt:lpstr>MAX E MIN</vt:lpstr>
      <vt:lpstr>VALOR MÉDIO:</vt:lpstr>
      <vt:lpstr>OPERADORES LÓGICOS:</vt:lpstr>
      <vt:lpstr>OPERADORES RELACIONAIS: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44</cp:revision>
  <dcterms:created xsi:type="dcterms:W3CDTF">2023-01-18T00:01:12Z</dcterms:created>
  <dcterms:modified xsi:type="dcterms:W3CDTF">2023-01-18T14:20:35Z</dcterms:modified>
</cp:coreProperties>
</file>