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57" r:id="rId4"/>
    <p:sldId id="268" r:id="rId5"/>
    <p:sldId id="289" r:id="rId6"/>
    <p:sldId id="293" r:id="rId7"/>
    <p:sldId id="290" r:id="rId8"/>
    <p:sldId id="294" r:id="rId9"/>
    <p:sldId id="295" r:id="rId10"/>
    <p:sldId id="296" r:id="rId11"/>
    <p:sldId id="297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269" r:id="rId26"/>
    <p:sldId id="270" r:id="rId27"/>
    <p:sldId id="288" r:id="rId28"/>
    <p:sldId id="274" r:id="rId29"/>
    <p:sldId id="285" r:id="rId30"/>
    <p:sldId id="286" r:id="rId31"/>
    <p:sldId id="258" r:id="rId32"/>
    <p:sldId id="263" r:id="rId33"/>
    <p:sldId id="265" r:id="rId34"/>
    <p:sldId id="275" r:id="rId35"/>
    <p:sldId id="276" r:id="rId36"/>
    <p:sldId id="277" r:id="rId37"/>
    <p:sldId id="264" r:id="rId38"/>
    <p:sldId id="278" r:id="rId39"/>
    <p:sldId id="284" r:id="rId40"/>
    <p:sldId id="259" r:id="rId41"/>
    <p:sldId id="260" r:id="rId42"/>
    <p:sldId id="283" r:id="rId43"/>
    <p:sldId id="261" r:id="rId44"/>
    <p:sldId id="281" r:id="rId45"/>
    <p:sldId id="266" r:id="rId46"/>
    <p:sldId id="279" r:id="rId47"/>
    <p:sldId id="282" r:id="rId48"/>
    <p:sldId id="280" r:id="rId4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9D11F-E772-43F3-490E-AC305776F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FCF812-1D29-BFB6-A583-27A4704CE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234243-79F6-723E-0DD1-6E2F28CC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84FF-1A13-4272-AAE8-FF76A1FF1C21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95151C-C51C-FDFC-BE31-A4D5C6BE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148DC1-49C6-9E4D-C922-00B85B0E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808C-EC69-4942-BE20-72A37EFCB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31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24E32-BA5F-B391-1B3A-56A5F87F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31ACC9-6F34-32BE-7908-7AACCE6CE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3AA3BC-394A-4048-4F16-302C5AD4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84FF-1A13-4272-AAE8-FF76A1FF1C21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E2D472-EA37-DA35-4B44-389DCA52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5EEAF5-FC6C-57CD-6C49-1F631C77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808C-EC69-4942-BE20-72A37EFCB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84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4E69DC-833D-48D0-C966-245DA8532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5FF356-0A74-CDFA-C54C-C18602293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17B552-2F5D-DE2D-BD2C-D02819559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84FF-1A13-4272-AAE8-FF76A1FF1C21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FB3B82-B9F0-DD40-4E84-EA2FBCFC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A942FF-1DEE-3880-FFC2-D6ED0644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808C-EC69-4942-BE20-72A37EFCB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62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16146-5193-5516-B28C-0BD75B1C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C70AC9-57F0-88AB-D95D-5C629438B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F9F2DE-49AB-7DA2-339C-AD1ACEB0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84FF-1A13-4272-AAE8-FF76A1FF1C21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D61C7F-B1E7-C835-0757-D0B5F6059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A3A1DB-15CD-A6B9-9579-C73C01FE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808C-EC69-4942-BE20-72A37EFCB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11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24DCD-7F72-666E-2507-1ECFE6E8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6DF83B-6287-EB2C-0866-41E99B2C6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3A28AE-A0D6-AB9B-3082-57A740CE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84FF-1A13-4272-AAE8-FF76A1FF1C21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9CCE84-B5E1-6C1B-9EC4-0C4B1039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31EA29-CAEA-428D-B464-1D59B677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808C-EC69-4942-BE20-72A37EFCB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48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E26B5-5F68-6D63-81BA-DF0FBB81C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2FF759-F19D-3EB3-965A-2FCB70B68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955E7D-AC59-B7F1-F2E6-99C48A85A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4F29D3-3C4C-CCD0-DD70-7A1593CE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84FF-1A13-4272-AAE8-FF76A1FF1C21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E92A66-8908-FAAD-59B6-A1417A1B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F41533-AA91-E9DD-8CD3-B8FA8DEC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808C-EC69-4942-BE20-72A37EFCB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43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A07BD-7EAE-18AB-81DD-E31659247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D81CB8-8294-A24D-2F57-48388CA8A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308C7A-2533-5B0D-2674-14BAE50D8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C3A3133-CE62-F4BA-B1BA-B34DDF564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F5707B-7684-58F7-9168-240975B58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E700D20-5068-2771-29AB-11209216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84FF-1A13-4272-AAE8-FF76A1FF1C21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9C295FE-B32D-6500-949B-6442807D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B6E1579-7A42-89C5-EADF-68F84F01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808C-EC69-4942-BE20-72A37EFCB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29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EEDF4-9966-0C85-2C4C-71DFFF16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171C07A-2D63-9AF7-0846-20BE5CF0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84FF-1A13-4272-AAE8-FF76A1FF1C21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B968AA-FA8D-8A93-FCD6-C3DFD27F5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86477D-B546-6B8B-961C-05116C59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808C-EC69-4942-BE20-72A37EFCB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3FD091-FE06-85BE-20A5-D54F88E09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84FF-1A13-4272-AAE8-FF76A1FF1C21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B92BE91-1F63-618D-EC7E-76FDD956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8188A0-EACD-F878-F9B9-589E5880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808C-EC69-4942-BE20-72A37EFCB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63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4913E-AE61-20E7-D8DB-33338C73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9C1E22-6DE5-AA59-8D2C-721918193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765276-DC8B-FE33-C716-84D9966F1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803DA0-8F86-D722-96A2-90E8C4763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84FF-1A13-4272-AAE8-FF76A1FF1C21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9F9561-E8AA-2795-1C43-3908B215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73BF98-ADEC-0864-2ABC-67FA7434B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808C-EC69-4942-BE20-72A37EFCB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22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058A4-FD40-310B-3F7E-8B992324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3571089-CB3B-4D52-0D4E-8589D2BDB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3DD768-E883-22BD-D39C-62ACB1476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C1BC56-DD52-AB85-C347-F01B2A50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84FF-1A13-4272-AAE8-FF76A1FF1C21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A53515-2397-61F6-7482-0DD3ADFC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447CA7-C1C6-715A-68BD-E1F3C6E8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6808C-EC69-4942-BE20-72A37EFCB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68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3A4C7A-9EE5-A0DE-35C0-52C4D2724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43AB98-A0A2-0CE6-1731-17476C1F7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058004-FFCE-E318-0576-4B44061D1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A84FF-1A13-4272-AAE8-FF76A1FF1C21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BF7A36-C71D-71AB-D5A2-FBF19AFEE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8C559D-CFE6-1654-740B-6F7031314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6808C-EC69-4942-BE20-72A37EFCB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44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6A55B-E03D-CBF2-49A8-0B44E3085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</a:t>
            </a:r>
            <a:r>
              <a:rPr lang="pt-BR" dirty="0" err="1"/>
              <a:t>Dev</a:t>
            </a:r>
            <a:r>
              <a:rPr lang="pt-BR" dirty="0"/>
              <a:t> Full Stack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484967-549B-ED9D-26CA-890A4E316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02 </a:t>
            </a:r>
            <a:r>
              <a:rPr lang="pt-BR" dirty="0" err="1"/>
              <a:t>sql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1187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520E417-2271-7B18-0C00-CD80CBF95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Relacionamento entre as tabelas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1275BBE-2B1A-9137-2F94-8C47C37CB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EC9D4A9-A20B-FB67-778A-0A146E2C33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52" t="39802" r="57935" b="40022"/>
          <a:stretch/>
        </p:blipFill>
        <p:spPr>
          <a:xfrm>
            <a:off x="662609" y="1754402"/>
            <a:ext cx="5143654" cy="272483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04C480C-354E-A87F-FC7B-20F3CC8087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91" t="36520" r="53370" b="34485"/>
          <a:stretch/>
        </p:blipFill>
        <p:spPr>
          <a:xfrm>
            <a:off x="5806262" y="1319627"/>
            <a:ext cx="6014679" cy="366688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2F0B041-92E1-1F8F-8786-3057EB3CBF61}"/>
              </a:ext>
            </a:extLst>
          </p:cNvPr>
          <p:cNvSpPr txBox="1"/>
          <p:nvPr/>
        </p:nvSpPr>
        <p:spPr>
          <a:xfrm>
            <a:off x="954157" y="4479235"/>
            <a:ext cx="303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departamento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8C03D68-E5D8-B691-4E58-1E608F255B8D}"/>
              </a:ext>
            </a:extLst>
          </p:cNvPr>
          <p:cNvSpPr txBox="1"/>
          <p:nvPr/>
        </p:nvSpPr>
        <p:spPr>
          <a:xfrm>
            <a:off x="7035250" y="4479235"/>
            <a:ext cx="303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</a:t>
            </a:r>
            <a:r>
              <a:rPr lang="pt-BR" dirty="0" err="1"/>
              <a:t>funcionario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33D9A85-54BD-4140-B361-510AF63F53C8}"/>
              </a:ext>
            </a:extLst>
          </p:cNvPr>
          <p:cNvSpPr/>
          <p:nvPr/>
        </p:nvSpPr>
        <p:spPr>
          <a:xfrm>
            <a:off x="490330" y="2464904"/>
            <a:ext cx="1484244" cy="18793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3249997-FBB7-A7B7-E1CA-86B929B0B939}"/>
              </a:ext>
            </a:extLst>
          </p:cNvPr>
          <p:cNvSpPr/>
          <p:nvPr/>
        </p:nvSpPr>
        <p:spPr>
          <a:xfrm>
            <a:off x="9481930" y="2398643"/>
            <a:ext cx="894522" cy="18793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53A8481-73B6-627D-39A2-376C563E2308}"/>
              </a:ext>
            </a:extLst>
          </p:cNvPr>
          <p:cNvCxnSpPr>
            <a:cxnSpLocks/>
          </p:cNvCxnSpPr>
          <p:nvPr/>
        </p:nvCxnSpPr>
        <p:spPr>
          <a:xfrm>
            <a:off x="838200" y="5857461"/>
            <a:ext cx="936597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5984D0F3-D9F3-1E7E-41E4-64600BD000D0}"/>
              </a:ext>
            </a:extLst>
          </p:cNvPr>
          <p:cNvCxnSpPr>
            <a:cxnSpLocks/>
          </p:cNvCxnSpPr>
          <p:nvPr/>
        </p:nvCxnSpPr>
        <p:spPr>
          <a:xfrm flipH="1">
            <a:off x="10232336" y="4278037"/>
            <a:ext cx="13252" cy="1579424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543AD1A-E686-367D-C197-2950EF87D49C}"/>
              </a:ext>
            </a:extLst>
          </p:cNvPr>
          <p:cNvCxnSpPr>
            <a:cxnSpLocks/>
          </p:cNvCxnSpPr>
          <p:nvPr/>
        </p:nvCxnSpPr>
        <p:spPr>
          <a:xfrm flipH="1">
            <a:off x="814180" y="4344298"/>
            <a:ext cx="9939" cy="1513163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058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D3C66-34C5-448B-184B-FFE5B004C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151492-7A30-ACCF-14CD-2B4EBDCA0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pt-BR" dirty="0"/>
              <a:t>Qual o departamento de Ana?</a:t>
            </a:r>
          </a:p>
          <a:p>
            <a:pPr marL="0" indent="0">
              <a:buNone/>
            </a:pPr>
            <a:r>
              <a:rPr lang="pt-BR" dirty="0"/>
              <a:t>Para responder esta query teremos que usar o conceito de INNER JOIN.</a:t>
            </a:r>
          </a:p>
        </p:txBody>
      </p:sp>
    </p:spTree>
    <p:extLst>
      <p:ext uri="{BB962C8B-B14F-4D97-AF65-F5344CB8AC3E}">
        <p14:creationId xmlns:p14="http://schemas.microsoft.com/office/powerpoint/2010/main" val="4020246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2B3CA-E791-0CAD-570F-B90FD6C2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 Join: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FEF1B9-62DD-DC16-5522-0D17BB3AE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INNER JOIN é uma cláusula que permite a junção entre duas ou mais tabelas, desde que haja entrelaçamento entre todas.</a:t>
            </a:r>
          </a:p>
        </p:txBody>
      </p:sp>
    </p:spTree>
    <p:extLst>
      <p:ext uri="{BB962C8B-B14F-4D97-AF65-F5344CB8AC3E}">
        <p14:creationId xmlns:p14="http://schemas.microsoft.com/office/powerpoint/2010/main" val="305210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A015B-E733-3949-9B80-6BC05269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Inner</a:t>
            </a:r>
            <a:r>
              <a:rPr lang="pt-BR" dirty="0"/>
              <a:t> Join: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5101D4-F6B3-D6BC-4247-A80A2AE9E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Essa cláusula trará em sua consulta os dados que são comuns às duas tabelas, conforme ilustra a Figura 1.</a:t>
            </a:r>
            <a:endParaRPr lang="pt-BR" dirty="0"/>
          </a:p>
        </p:txBody>
      </p:sp>
      <p:pic>
        <p:nvPicPr>
          <p:cNvPr id="1026" name="Picture 2" descr="Selecionando todos os dados que são comuns as duas tabelas">
            <a:extLst>
              <a:ext uri="{FF2B5EF4-FFF2-40B4-BE49-F238E27FC236}">
                <a16:creationId xmlns:a16="http://schemas.microsoft.com/office/drawing/2014/main" id="{AE96CEC3-E9B9-8EB0-099A-7CA546DBC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935" y="3210132"/>
            <a:ext cx="360997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FE5D1CF-D5FF-478C-90EA-D9E52BC043B2}"/>
              </a:ext>
            </a:extLst>
          </p:cNvPr>
          <p:cNvSpPr txBox="1"/>
          <p:nvPr/>
        </p:nvSpPr>
        <p:spPr>
          <a:xfrm>
            <a:off x="2411894" y="5853797"/>
            <a:ext cx="8941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253A44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Figura 1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253A44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. Selecionando todos os dados que são comuns as duas tabelas.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1BED95-7F41-3839-6751-9B332DD2B6EA}"/>
              </a:ext>
            </a:extLst>
          </p:cNvPr>
          <p:cNvSpPr txBox="1"/>
          <p:nvPr/>
        </p:nvSpPr>
        <p:spPr>
          <a:xfrm>
            <a:off x="2411894" y="3429000"/>
            <a:ext cx="1828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TB1:</a:t>
            </a:r>
          </a:p>
          <a:p>
            <a:r>
              <a:rPr lang="pt-BR" dirty="0"/>
              <a:t>COL1 (Id_tabela_1),</a:t>
            </a:r>
          </a:p>
          <a:p>
            <a:r>
              <a:rPr lang="pt-BR" dirty="0"/>
              <a:t>COL2,</a:t>
            </a:r>
          </a:p>
          <a:p>
            <a:r>
              <a:rPr lang="pt-BR" dirty="0"/>
              <a:t>COL3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435D4C-2642-EDE3-6BAA-CDF1F2C7973A}"/>
              </a:ext>
            </a:extLst>
          </p:cNvPr>
          <p:cNvSpPr txBox="1"/>
          <p:nvPr/>
        </p:nvSpPr>
        <p:spPr>
          <a:xfrm>
            <a:off x="7423910" y="3354963"/>
            <a:ext cx="1733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TB2:</a:t>
            </a:r>
          </a:p>
          <a:p>
            <a:r>
              <a:rPr lang="pt-BR" dirty="0"/>
              <a:t>COL1 (Id_tabela_2),</a:t>
            </a:r>
          </a:p>
          <a:p>
            <a:r>
              <a:rPr lang="pt-BR" dirty="0"/>
              <a:t>COL2,</a:t>
            </a:r>
          </a:p>
          <a:p>
            <a:r>
              <a:rPr lang="pt-BR" dirty="0"/>
              <a:t>COL3</a:t>
            </a:r>
          </a:p>
        </p:txBody>
      </p:sp>
    </p:spTree>
    <p:extLst>
      <p:ext uri="{BB962C8B-B14F-4D97-AF65-F5344CB8AC3E}">
        <p14:creationId xmlns:p14="http://schemas.microsoft.com/office/powerpoint/2010/main" val="330715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67CE3-91E7-C251-5377-112C82FD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um INNER JOIN: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495182-A307-E5EB-2838-6DF95B509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SELECT </a:t>
            </a:r>
          </a:p>
          <a:p>
            <a:pPr marL="0" indent="0">
              <a:buNone/>
            </a:pPr>
            <a:r>
              <a:rPr lang="pt-BR" dirty="0"/>
              <a:t>tabela_1.coluna_1, tabela_1.coluna_2 ,tabela_2.coluna_1, tabela_2.coluna_2</a:t>
            </a:r>
          </a:p>
          <a:p>
            <a:pPr marL="0" indent="0">
              <a:buNone/>
            </a:pPr>
            <a:r>
              <a:rPr lang="pt-BR" dirty="0"/>
              <a:t>FROM    </a:t>
            </a:r>
          </a:p>
          <a:p>
            <a:pPr marL="0" indent="0">
              <a:buNone/>
            </a:pPr>
            <a:r>
              <a:rPr lang="pt-BR" dirty="0"/>
              <a:t>tabela_1</a:t>
            </a:r>
          </a:p>
          <a:p>
            <a:pPr marL="0" indent="0">
              <a:buNone/>
            </a:pPr>
            <a:r>
              <a:rPr lang="pt-BR" dirty="0"/>
              <a:t>INNER JOIN  </a:t>
            </a:r>
          </a:p>
          <a:p>
            <a:pPr marL="0" indent="0">
              <a:buNone/>
            </a:pPr>
            <a:r>
              <a:rPr lang="pt-BR" dirty="0"/>
              <a:t>tabela_2</a:t>
            </a:r>
          </a:p>
          <a:p>
            <a:pPr marL="0" indent="0">
              <a:buNone/>
            </a:pPr>
            <a:r>
              <a:rPr lang="pt-BR" dirty="0"/>
              <a:t>ON </a:t>
            </a:r>
          </a:p>
          <a:p>
            <a:pPr marL="0" indent="0">
              <a:buNone/>
            </a:pPr>
            <a:r>
              <a:rPr lang="pt-BR" dirty="0"/>
              <a:t>tabela_1.id_tabela_1 = tabela_2.id_tabela_2;</a:t>
            </a:r>
          </a:p>
        </p:txBody>
      </p:sp>
    </p:spTree>
    <p:extLst>
      <p:ext uri="{BB962C8B-B14F-4D97-AF65-F5344CB8AC3E}">
        <p14:creationId xmlns:p14="http://schemas.microsoft.com/office/powerpoint/2010/main" val="1051978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505C3-3853-6833-60A1-305ACE1D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Voltando ao nosso 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DD6BF4-8857-8B36-1B8B-46FC80935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Temos a query: Qual o departamento de Ana?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Vamos selecionar o nome da tabela funcionário e o departamento da tabela departamento.</a:t>
            </a:r>
          </a:p>
          <a:p>
            <a:pPr marL="0" indent="0">
              <a:buNone/>
            </a:pPr>
            <a:r>
              <a:rPr lang="pt-BR" dirty="0" err="1"/>
              <a:t>select</a:t>
            </a:r>
            <a:r>
              <a:rPr lang="pt-BR" dirty="0"/>
              <a:t> nome, </a:t>
            </a:r>
            <a:r>
              <a:rPr lang="pt-BR" dirty="0" err="1"/>
              <a:t>nome_depto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inner</a:t>
            </a:r>
            <a:r>
              <a:rPr lang="pt-BR" dirty="0"/>
              <a:t> </a:t>
            </a:r>
            <a:r>
              <a:rPr lang="pt-BR" dirty="0" err="1"/>
              <a:t>join</a:t>
            </a:r>
            <a:r>
              <a:rPr lang="pt-BR" dirty="0"/>
              <a:t> departamento</a:t>
            </a:r>
          </a:p>
          <a:p>
            <a:pPr marL="0" indent="0">
              <a:buNone/>
            </a:pP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funcionario.depto</a:t>
            </a:r>
            <a:r>
              <a:rPr lang="pt-BR" dirty="0"/>
              <a:t>=</a:t>
            </a:r>
            <a:r>
              <a:rPr lang="pt-BR" dirty="0" err="1"/>
              <a:t>departamento.codigo</a:t>
            </a:r>
            <a:r>
              <a:rPr lang="pt-B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71408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E2EDA-4145-E574-F892-174C7D63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D30FD-5C64-ACD4-B799-618E55B38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A774DFD-506A-3620-1A6A-ADA6EB42A7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87" t="12155" r="16848" b="36521"/>
          <a:stretch/>
        </p:blipFill>
        <p:spPr>
          <a:xfrm>
            <a:off x="662609" y="365125"/>
            <a:ext cx="11300177" cy="52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96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C4CF3-0DEB-C59F-157D-455178DE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 exemplo de query com INNEER JOIN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124516-132A-110C-DB59-331ADE91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Selecione todos os funcionários do departamento bolsas e que ganham mais que 3500.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select</a:t>
            </a:r>
            <a:r>
              <a:rPr lang="pt-BR" dirty="0"/>
              <a:t> matricula, nome, </a:t>
            </a:r>
            <a:r>
              <a:rPr lang="pt-BR" dirty="0" err="1"/>
              <a:t>nome_depto,salário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funcionário</a:t>
            </a:r>
          </a:p>
          <a:p>
            <a:pPr marL="0" indent="0">
              <a:buNone/>
            </a:pPr>
            <a:r>
              <a:rPr lang="pt-BR" dirty="0" err="1"/>
              <a:t>inner</a:t>
            </a:r>
            <a:r>
              <a:rPr lang="pt-BR" dirty="0"/>
              <a:t> </a:t>
            </a:r>
            <a:r>
              <a:rPr lang="pt-BR" dirty="0" err="1"/>
              <a:t>join</a:t>
            </a:r>
            <a:r>
              <a:rPr lang="pt-BR" dirty="0"/>
              <a:t> departamento</a:t>
            </a:r>
          </a:p>
          <a:p>
            <a:pPr marL="0" indent="0">
              <a:buNone/>
            </a:pP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funcionario.depto</a:t>
            </a:r>
            <a:r>
              <a:rPr lang="pt-BR" dirty="0"/>
              <a:t>=</a:t>
            </a:r>
            <a:r>
              <a:rPr lang="pt-BR" dirty="0" err="1"/>
              <a:t>departamento.código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nome_depto</a:t>
            </a:r>
            <a:r>
              <a:rPr lang="pt-BR" dirty="0"/>
              <a:t>='bolsas' </a:t>
            </a:r>
            <a:r>
              <a:rPr lang="pt-BR" dirty="0" err="1"/>
              <a:t>and</a:t>
            </a:r>
            <a:r>
              <a:rPr lang="pt-BR" dirty="0"/>
              <a:t> salário&gt;3500;</a:t>
            </a:r>
          </a:p>
        </p:txBody>
      </p:sp>
    </p:spTree>
    <p:extLst>
      <p:ext uri="{BB962C8B-B14F-4D97-AF65-F5344CB8AC3E}">
        <p14:creationId xmlns:p14="http://schemas.microsoft.com/office/powerpoint/2010/main" val="1007391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AF24A-41B6-CB91-F77C-6FAE63BE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B8A2A0-86ED-1D48-F154-45F88C1E3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7E783CE-3403-42CB-D372-9158145588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60" t="11382" r="16305" b="41445"/>
          <a:stretch/>
        </p:blipFill>
        <p:spPr>
          <a:xfrm>
            <a:off x="463826" y="208859"/>
            <a:ext cx="11642836" cy="490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99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210B9-6F8E-FBEE-DCA6-4A7B52CA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 query: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8EB274-B108-3F01-1129-43993A401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a soma de salários por departamento?</a:t>
            </a:r>
          </a:p>
          <a:p>
            <a:pPr marL="0" indent="0">
              <a:buNone/>
            </a:pP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nome_depto,sum</a:t>
            </a:r>
            <a:r>
              <a:rPr lang="pt-BR" dirty="0"/>
              <a:t>(salário)</a:t>
            </a:r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funcionário</a:t>
            </a:r>
          </a:p>
          <a:p>
            <a:pPr marL="0" indent="0">
              <a:buNone/>
            </a:pPr>
            <a:r>
              <a:rPr lang="pt-BR" dirty="0" err="1"/>
              <a:t>inner</a:t>
            </a:r>
            <a:r>
              <a:rPr lang="pt-BR" dirty="0"/>
              <a:t> </a:t>
            </a:r>
            <a:r>
              <a:rPr lang="pt-BR" dirty="0" err="1"/>
              <a:t>join</a:t>
            </a:r>
            <a:r>
              <a:rPr lang="pt-BR" dirty="0"/>
              <a:t> departamento</a:t>
            </a:r>
          </a:p>
          <a:p>
            <a:pPr marL="0" indent="0">
              <a:buNone/>
            </a:pP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funcionario.depto</a:t>
            </a:r>
            <a:r>
              <a:rPr lang="pt-BR" dirty="0"/>
              <a:t>=</a:t>
            </a:r>
            <a:r>
              <a:rPr lang="pt-BR" dirty="0" err="1"/>
              <a:t>departamento.código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nome_depto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1806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83D93-4D49-D6A2-C706-75EB98F1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Iniciando os trabalhos: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8C0AA-7F56-0157-7465-A4AA18D7B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1º comando a se digitar no SQL- </a:t>
            </a:r>
            <a:r>
              <a:rPr lang="pt-BR" dirty="0" err="1"/>
              <a:t>workbench</a:t>
            </a:r>
            <a:r>
              <a:rPr lang="pt-BR" dirty="0"/>
              <a:t> é: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use </a:t>
            </a:r>
            <a:r>
              <a:rPr lang="pt-BR" dirty="0" err="1"/>
              <a:t>meu_banco_de_dados</a:t>
            </a:r>
            <a:r>
              <a:rPr lang="pt-BR" dirty="0"/>
              <a:t>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420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8E26E-2F9E-DD2F-EDD7-85810E39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988891-030B-1330-CF32-50959D089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83ACC37-0EA1-F2E6-3DC3-E05970B82A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83" t="9911" r="16956" b="31971"/>
          <a:stretch/>
        </p:blipFill>
        <p:spPr>
          <a:xfrm>
            <a:off x="225287" y="190707"/>
            <a:ext cx="11661913" cy="602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82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9EEF5-CC81-BF6E-47E9-9F0A6AD3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F9A976-431B-8975-5F37-4BA931E06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a média dos salários dos funcionários?</a:t>
            </a:r>
          </a:p>
          <a:p>
            <a:pPr marL="0" indent="0">
              <a:buNone/>
            </a:pP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avg</a:t>
            </a:r>
            <a:r>
              <a:rPr lang="pt-BR" dirty="0"/>
              <a:t>(salário)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83720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D22F3-ACD9-6FA5-6C32-107A2136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Subquery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E266F5-BDB2-7B41-AE17-516629F1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Quais os nomes dos funcionários que ganham mais que a média salarial?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6823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78696-CA90-7650-24F3-D3C2AA97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1ª ideia seria a query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095BB3-1046-DC1F-4F7A-5675AEC14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select</a:t>
            </a:r>
            <a:r>
              <a:rPr lang="pt-BR" dirty="0"/>
              <a:t> nome, salário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 err="1"/>
              <a:t>where</a:t>
            </a:r>
            <a:r>
              <a:rPr lang="pt-BR" dirty="0"/>
              <a:t> salário&gt;</a:t>
            </a:r>
            <a:r>
              <a:rPr lang="pt-BR" dirty="0" err="1"/>
              <a:t>avg</a:t>
            </a:r>
            <a:r>
              <a:rPr lang="pt-BR" dirty="0"/>
              <a:t>(salário);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Ocorre que a média dos salários é uma query como vimos:</a:t>
            </a:r>
          </a:p>
        </p:txBody>
      </p:sp>
    </p:spTree>
    <p:extLst>
      <p:ext uri="{BB962C8B-B14F-4D97-AF65-F5344CB8AC3E}">
        <p14:creationId xmlns:p14="http://schemas.microsoft.com/office/powerpoint/2010/main" val="3777447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B8FB2-29E0-A65E-EC52-3F8370F9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Subquery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6FE07F-D38F-CBFA-5108-6397FF84D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select</a:t>
            </a:r>
            <a:r>
              <a:rPr lang="pt-BR" dirty="0"/>
              <a:t> nome, salário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 err="1"/>
              <a:t>where</a:t>
            </a:r>
            <a:r>
              <a:rPr lang="pt-BR" dirty="0"/>
              <a:t> salário&gt;(</a:t>
            </a: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avg</a:t>
            </a:r>
            <a:r>
              <a:rPr lang="pt-BR" dirty="0"/>
              <a:t>(salário)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70592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BD5CA-569D-4D79-2904-25E982B9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 exemplo de aplicação de query, </a:t>
            </a:r>
            <a:r>
              <a:rPr lang="pt-BR" dirty="0" err="1"/>
              <a:t>inner</a:t>
            </a:r>
            <a:r>
              <a:rPr lang="pt-BR" dirty="0"/>
              <a:t> Join e </a:t>
            </a:r>
            <a:r>
              <a:rPr lang="pt-BR"/>
              <a:t>subquery: </a:t>
            </a:r>
            <a:r>
              <a:rPr lang="pt-BR" dirty="0"/>
              <a:t>Tabelas de Vendas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55E970-AC80-EECE-F4E3-8EFFF9AD3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678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C675C-0A88-F0B1-1EB5-FC56CE11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2EC551-40E8-2FFB-5E9F-68F9ABB36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5932FFA-B449-FC99-3281-46C90EBC88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30" t="18342" r="34131" b="24432"/>
          <a:stretch/>
        </p:blipFill>
        <p:spPr>
          <a:xfrm>
            <a:off x="25675" y="-121581"/>
            <a:ext cx="4479234" cy="641636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2B7A794-6267-EE34-2DE5-DD31E71BB5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00" t="26609" r="39782" b="41059"/>
          <a:stretch/>
        </p:blipFill>
        <p:spPr>
          <a:xfrm>
            <a:off x="4170245" y="3400562"/>
            <a:ext cx="3851509" cy="27764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BA09D07-89CF-A252-7E7C-F4DBF80EC8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696" t="16796" r="38152" b="14766"/>
          <a:stretch/>
        </p:blipFill>
        <p:spPr>
          <a:xfrm>
            <a:off x="7647020" y="-1"/>
            <a:ext cx="4519306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08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A9F40-1E06-4C8E-148E-AA2CD8212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as tabelas: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82A58A-10EB-E5B2-C275-70F9E6FC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/>
              <a:t>db_vendas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use </a:t>
            </a:r>
            <a:r>
              <a:rPr lang="pt-BR" dirty="0" err="1"/>
              <a:t>db_vendas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68566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42F63-964E-7234-F940-05D797069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01: </a:t>
            </a:r>
            <a:r>
              <a:rPr lang="pt-BR" dirty="0" err="1"/>
              <a:t>tabela_produto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7371D2-8718-0829-7C63-1FBBDDEC1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tabela_produto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(id int not null primary key, </a:t>
            </a:r>
            <a:r>
              <a:rPr lang="en-US" dirty="0" err="1"/>
              <a:t>nome</a:t>
            </a:r>
            <a:r>
              <a:rPr lang="en-US" dirty="0"/>
              <a:t> char(30),</a:t>
            </a:r>
            <a:r>
              <a:rPr lang="en-US" dirty="0" err="1"/>
              <a:t>preco</a:t>
            </a:r>
            <a:r>
              <a:rPr lang="en-US" dirty="0"/>
              <a:t> decimal(10,2), </a:t>
            </a:r>
            <a:r>
              <a:rPr lang="en-US" dirty="0" err="1"/>
              <a:t>id_categoria</a:t>
            </a:r>
            <a:r>
              <a:rPr lang="en-US" dirty="0"/>
              <a:t> int not null);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</a:t>
            </a:r>
            <a:r>
              <a:rPr lang="pt-BR" dirty="0" err="1"/>
              <a:t>tabela_produto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values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(1,'Bola',35,1),(2,'Patinete',120,1),(3,'Carro',15,1),(4,'Skate',296,1),(5,'Notebook',3500,2),(6,'Monitor',450,2),(7,'O </a:t>
            </a:r>
            <a:r>
              <a:rPr lang="pt-BR" dirty="0" err="1"/>
              <a:t>Diario</a:t>
            </a:r>
            <a:r>
              <a:rPr lang="pt-BR" dirty="0"/>
              <a:t> de Anne Frank',45,3),(8,'O dia do Curinga',65,3),(9,'O mundo de Sofia',48,3),(10,'Através do Espelho',38,3);</a:t>
            </a:r>
          </a:p>
        </p:txBody>
      </p:sp>
    </p:spTree>
    <p:extLst>
      <p:ext uri="{BB962C8B-B14F-4D97-AF65-F5344CB8AC3E}">
        <p14:creationId xmlns:p14="http://schemas.microsoft.com/office/powerpoint/2010/main" val="286868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CC18F-73FD-2DC9-78DD-6244983C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02: </a:t>
            </a:r>
            <a:r>
              <a:rPr lang="pt-BR" dirty="0" err="1"/>
              <a:t>tabela_categoria_produto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544775-153F-A26E-2F20-0DD0D1F4A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tabela_categoria_produto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(id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key,nome</a:t>
            </a:r>
            <a:r>
              <a:rPr lang="pt-BR" dirty="0"/>
              <a:t> char(30)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</a:t>
            </a:r>
            <a:r>
              <a:rPr lang="pt-BR" dirty="0" err="1"/>
              <a:t>tabela_categoria_produto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values</a:t>
            </a:r>
            <a:r>
              <a:rPr lang="pt-BR" dirty="0"/>
              <a:t>(1,'Infantil'),(2,'Informatica'),(3,'Educacional');</a:t>
            </a:r>
          </a:p>
        </p:txBody>
      </p:sp>
    </p:spTree>
    <p:extLst>
      <p:ext uri="{BB962C8B-B14F-4D97-AF65-F5344CB8AC3E}">
        <p14:creationId xmlns:p14="http://schemas.microsoft.com/office/powerpoint/2010/main" val="95200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7A6F8-8A32-A451-E2F7-C9E8C8B7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Mostrando </a:t>
            </a:r>
            <a:r>
              <a:rPr lang="pt-BR" dirty="0" err="1"/>
              <a:t>database</a:t>
            </a:r>
            <a:r>
              <a:rPr lang="pt-BR" dirty="0"/>
              <a:t>, tabelas e a descrição das tabelas.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F65A52-2047-18C4-138E-6EC68E6E8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show </a:t>
            </a:r>
            <a:r>
              <a:rPr lang="pt-BR" dirty="0" err="1"/>
              <a:t>databases</a:t>
            </a:r>
            <a:r>
              <a:rPr lang="pt-BR" dirty="0"/>
              <a:t>;</a:t>
            </a:r>
          </a:p>
          <a:p>
            <a:r>
              <a:rPr lang="pt-BR" dirty="0"/>
              <a:t>show </a:t>
            </a:r>
            <a:r>
              <a:rPr lang="pt-BR" dirty="0" err="1"/>
              <a:t>tables</a:t>
            </a:r>
            <a:r>
              <a:rPr lang="pt-BR" dirty="0"/>
              <a:t>;</a:t>
            </a:r>
          </a:p>
          <a:p>
            <a:r>
              <a:rPr lang="pt-BR" dirty="0" err="1"/>
              <a:t>describe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732240-F259-7080-A07F-D1A6959BA6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18" t="36520" r="37607" b="35065"/>
          <a:stretch/>
        </p:blipFill>
        <p:spPr>
          <a:xfrm>
            <a:off x="1842052" y="3560965"/>
            <a:ext cx="7262192" cy="275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85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B8FE1-8B3E-9303-7E88-8FB39DD5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03: </a:t>
            </a:r>
            <a:r>
              <a:rPr lang="pt-BR" dirty="0" err="1"/>
              <a:t>tabela_venda_produto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3720FC-898A-34E0-C92B-D038275A8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tabela_venda_produto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(id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key,id_produto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, valor decimal(10,2)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, data date );</a:t>
            </a:r>
          </a:p>
          <a:p>
            <a:pPr marL="0" indent="0">
              <a:buNone/>
            </a:pPr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</a:t>
            </a:r>
            <a:r>
              <a:rPr lang="pt-BR" dirty="0" err="1"/>
              <a:t>tabela_venda_produto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values</a:t>
            </a:r>
            <a:r>
              <a:rPr lang="pt-BR" dirty="0"/>
              <a:t>(1,1,35,'2018-05-15'),(2,1,35,'2018-06-15'),(3,1,35,'2018-07-15'),(4,2,120,'2018-07-15'),(5,2,120,'2018-07-14'),(6,3,15,'2018-07-15'),(7,7,45,'2018-07-15'),(8,8,65,'2018-07-15'),(9,8,65,'2018-07-16'),(10,9,48,'2018-07-16'),(11,5,3500,'2018-07-16'),(12,5,3500,'2018-07-16'),(13,6,450,'2018-07-16');</a:t>
            </a:r>
          </a:p>
        </p:txBody>
      </p:sp>
    </p:spTree>
    <p:extLst>
      <p:ext uri="{BB962C8B-B14F-4D97-AF65-F5344CB8AC3E}">
        <p14:creationId xmlns:p14="http://schemas.microsoft.com/office/powerpoint/2010/main" val="1575901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AB29E-EFBD-9130-50FA-9841E655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 queries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0665B8-C5B1-056A-44E2-26753A085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153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C090F-F565-2FB0-8EDA-9C8331BC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Fazendo as queries: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56C088-E487-A3FC-2065-4AA03C9FD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1) Quais produtos (selecione produto e preço) tem valor maior que 3000?</a:t>
            </a:r>
          </a:p>
          <a:p>
            <a:pPr marL="0" indent="0">
              <a:buNone/>
            </a:pP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nome,preco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tabela_produto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preco</a:t>
            </a:r>
            <a:r>
              <a:rPr lang="pt-BR" dirty="0"/>
              <a:t>&gt;3000;</a:t>
            </a:r>
          </a:p>
          <a:p>
            <a:pPr marL="0" indent="0">
              <a:buNone/>
            </a:pPr>
            <a:r>
              <a:rPr lang="pt-BR" dirty="0"/>
              <a:t>2) Quais produtos (selecione produto e preço) tem valor maior que 100 e menor que 150?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nome,preco</a:t>
            </a:r>
            <a:r>
              <a:rPr lang="en-US" dirty="0"/>
              <a:t> from </a:t>
            </a:r>
            <a:r>
              <a:rPr lang="en-US" dirty="0" err="1"/>
              <a:t>tabela_produto</a:t>
            </a:r>
            <a:r>
              <a:rPr lang="en-US" dirty="0"/>
              <a:t> where </a:t>
            </a:r>
            <a:r>
              <a:rPr lang="en-US" dirty="0" err="1"/>
              <a:t>preco</a:t>
            </a:r>
            <a:r>
              <a:rPr lang="en-US" dirty="0"/>
              <a:t> between 100 and 150;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3) Qual a média de preço dos produtos vendidos?</a:t>
            </a:r>
          </a:p>
          <a:p>
            <a:pPr marL="0" indent="0">
              <a:buNone/>
            </a:pP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avg</a:t>
            </a:r>
            <a:r>
              <a:rPr lang="pt-BR" dirty="0"/>
              <a:t>(</a:t>
            </a:r>
            <a:r>
              <a:rPr lang="pt-BR" dirty="0" err="1"/>
              <a:t>preco</a:t>
            </a:r>
            <a:r>
              <a:rPr lang="pt-BR" dirty="0"/>
              <a:t>)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tabela_produto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20112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43FA5-CB3C-17A9-38F0-CFC80202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Queries: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F5BA78-D22E-E6AE-4DD1-E291A7A35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4) Qual o valor médio dos produtos por categoria?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id_categoria</a:t>
            </a:r>
            <a:r>
              <a:rPr lang="en-US" dirty="0"/>
              <a:t>, avg(</a:t>
            </a:r>
            <a:r>
              <a:rPr lang="en-US" dirty="0" err="1"/>
              <a:t>preco</a:t>
            </a:r>
            <a:r>
              <a:rPr lang="en-US" dirty="0"/>
              <a:t>) from </a:t>
            </a:r>
            <a:r>
              <a:rPr lang="en-US" dirty="0" err="1"/>
              <a:t>tabela_produto</a:t>
            </a:r>
            <a:r>
              <a:rPr lang="en-US" dirty="0"/>
              <a:t> group by </a:t>
            </a:r>
            <a:r>
              <a:rPr lang="en-US" dirty="0" err="1"/>
              <a:t>id_categoria</a:t>
            </a:r>
            <a:r>
              <a:rPr lang="en-US" dirty="0"/>
              <a:t>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5) Qual o valor médio do valor dos produtos vendidos por data?</a:t>
            </a:r>
          </a:p>
          <a:p>
            <a:pPr marL="0" indent="0">
              <a:buNone/>
            </a:pPr>
            <a:r>
              <a:rPr lang="pt-BR" dirty="0" err="1"/>
              <a:t>select</a:t>
            </a:r>
            <a:r>
              <a:rPr lang="pt-BR" dirty="0"/>
              <a:t> data, </a:t>
            </a:r>
            <a:r>
              <a:rPr lang="pt-BR" dirty="0" err="1"/>
              <a:t>avg</a:t>
            </a:r>
            <a:r>
              <a:rPr lang="pt-BR" dirty="0"/>
              <a:t>(valor)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tabela_venda_produto</a:t>
            </a:r>
            <a:r>
              <a:rPr lang="pt-BR" dirty="0"/>
              <a:t> </a:t>
            </a: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data;</a:t>
            </a:r>
          </a:p>
          <a:p>
            <a:pPr marL="0" indent="0">
              <a:buNone/>
            </a:pPr>
            <a:r>
              <a:rPr lang="pt-BR" dirty="0"/>
              <a:t>6) Qual produto vendeu em maior quantidade?</a:t>
            </a:r>
          </a:p>
          <a:p>
            <a:pPr marL="0" indent="0">
              <a:buNone/>
            </a:pP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id_produto</a:t>
            </a:r>
            <a:r>
              <a:rPr lang="pt-BR" dirty="0"/>
              <a:t>), (</a:t>
            </a:r>
            <a:r>
              <a:rPr lang="pt-BR" dirty="0" err="1"/>
              <a:t>count</a:t>
            </a:r>
            <a:r>
              <a:rPr lang="pt-BR" dirty="0"/>
              <a:t>(data))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tabela_venda_produto</a:t>
            </a:r>
            <a:r>
              <a:rPr lang="pt-BR" dirty="0"/>
              <a:t> </a:t>
            </a: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id_produto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05755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C6376-6A61-D36F-F6EA-D91B34B7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B786B3-E7A3-DE28-C5CC-B76B47468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27255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F73D0BE-A036-7058-5CA5-46F5634F22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91" t="9911" r="40109" b="24045"/>
          <a:stretch/>
        </p:blipFill>
        <p:spPr>
          <a:xfrm>
            <a:off x="8498289" y="148935"/>
            <a:ext cx="3511824" cy="521596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ADFDC36-8485-4134-205C-2F31CAD948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35" t="24640" r="36086" b="20372"/>
          <a:stretch/>
        </p:blipFill>
        <p:spPr>
          <a:xfrm>
            <a:off x="193980" y="191854"/>
            <a:ext cx="4081671" cy="502411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3EA707B-8C49-BAE6-94BF-EDC95E7578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477" t="45013" r="39349" b="29845"/>
          <a:stretch/>
        </p:blipFill>
        <p:spPr>
          <a:xfrm>
            <a:off x="4275651" y="1484243"/>
            <a:ext cx="4288898" cy="373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07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604B5-6221-8540-6EC1-6959D0BA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Query: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B73311-D115-4D7E-D3F0-8236B98E7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o valor médio do preço de todos os produtos?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75222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AD749-E9EF-08A8-61D6-BE6BA901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Subqueries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C20837-B920-143B-CAF9-B1A323690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1) 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dirty="0"/>
              <a:t>Listar da tabela produtos, todos os produtos que tenham um preço acima da média dos outros produtos.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31086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8F941-17BD-122E-FC47-3A094500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uma </a:t>
            </a:r>
            <a:r>
              <a:rPr lang="pt-BR" dirty="0" err="1"/>
              <a:t>subquery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9019C0-47C7-6A71-4F39-395D1EEE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coluna_A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tabela</a:t>
            </a:r>
          </a:p>
          <a:p>
            <a:pPr marL="0" indent="0">
              <a:buNone/>
            </a:pP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coluna_A</a:t>
            </a:r>
            <a:r>
              <a:rPr lang="pt-BR" dirty="0"/>
              <a:t> operador (</a:t>
            </a: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coluna_A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tabela);</a:t>
            </a:r>
          </a:p>
          <a:p>
            <a:pPr marL="0" indent="0">
              <a:buNone/>
            </a:pPr>
            <a:r>
              <a:rPr lang="pt-BR" dirty="0"/>
              <a:t>Onde operador é : &gt;   &lt;   =   &lt;&gt;</a:t>
            </a:r>
          </a:p>
        </p:txBody>
      </p:sp>
    </p:spTree>
    <p:extLst>
      <p:ext uri="{BB962C8B-B14F-4D97-AF65-F5344CB8AC3E}">
        <p14:creationId xmlns:p14="http://schemas.microsoft.com/office/powerpoint/2010/main" val="3884639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FF0A8-ACF8-799B-0633-5A3E79E2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Subquery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A08844-8E99-A72D-74EF-2674CE5F0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select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 err="1"/>
              <a:t>nome,preco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 err="1"/>
              <a:t>tabela_produto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preco</a:t>
            </a:r>
            <a:r>
              <a:rPr lang="pt-BR" dirty="0"/>
              <a:t>&gt;(</a:t>
            </a: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avg</a:t>
            </a:r>
            <a:r>
              <a:rPr lang="pt-BR" dirty="0"/>
              <a:t>(</a:t>
            </a:r>
            <a:r>
              <a:rPr lang="pt-BR" dirty="0" err="1"/>
              <a:t>preco</a:t>
            </a:r>
            <a:r>
              <a:rPr lang="pt-BR" dirty="0"/>
              <a:t>)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tabela_produto</a:t>
            </a:r>
            <a:r>
              <a:rPr lang="pt-B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0118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83D93-4D49-D6A2-C706-75EB98F1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Iniciando os trabalhos: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8C0AA-7F56-0157-7465-A4AA18D7B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Vamos usar as tabelas departamento e funcionário.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8721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2B3CA-E791-0CAD-570F-B90FD6C2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 Join: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FEF1B9-62DD-DC16-5522-0D17BB3AE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INNER JOIN é uma cláusula que permite a junção entre duas ou mais tabelas, desde que hajam entrelaçamento entre todas.</a:t>
            </a:r>
          </a:p>
        </p:txBody>
      </p:sp>
    </p:spTree>
    <p:extLst>
      <p:ext uri="{BB962C8B-B14F-4D97-AF65-F5344CB8AC3E}">
        <p14:creationId xmlns:p14="http://schemas.microsoft.com/office/powerpoint/2010/main" val="23739348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A015B-E733-3949-9B80-6BC05269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Inner</a:t>
            </a:r>
            <a:r>
              <a:rPr lang="pt-BR" dirty="0"/>
              <a:t> Join: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5101D4-F6B3-D6BC-4247-A80A2AE9E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Essa cláusula trará em sua consulta os dados que são comuns às duas tabelas, conforme ilustra a Figura 1.</a:t>
            </a:r>
            <a:endParaRPr lang="pt-BR" dirty="0"/>
          </a:p>
        </p:txBody>
      </p:sp>
      <p:pic>
        <p:nvPicPr>
          <p:cNvPr id="1026" name="Picture 2" descr="Selecionando todos os dados que são comuns as duas tabelas">
            <a:extLst>
              <a:ext uri="{FF2B5EF4-FFF2-40B4-BE49-F238E27FC236}">
                <a16:creationId xmlns:a16="http://schemas.microsoft.com/office/drawing/2014/main" id="{AE96CEC3-E9B9-8EB0-099A-7CA546DBC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935" y="3210132"/>
            <a:ext cx="360997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FE5D1CF-D5FF-478C-90EA-D9E52BC043B2}"/>
              </a:ext>
            </a:extLst>
          </p:cNvPr>
          <p:cNvSpPr txBox="1"/>
          <p:nvPr/>
        </p:nvSpPr>
        <p:spPr>
          <a:xfrm>
            <a:off x="2411894" y="5853797"/>
            <a:ext cx="8941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253A44"/>
                </a:solidFill>
                <a:effectLst/>
                <a:latin typeface="Montserrat" panose="00000500000000000000" pitchFamily="2" charset="0"/>
              </a:rPr>
              <a:t>Figura 1</a:t>
            </a:r>
            <a:r>
              <a:rPr lang="pt-BR" b="0" i="0" dirty="0">
                <a:solidFill>
                  <a:srgbClr val="253A44"/>
                </a:solidFill>
                <a:effectLst/>
                <a:latin typeface="Montserrat" panose="00000500000000000000" pitchFamily="2" charset="0"/>
              </a:rPr>
              <a:t>. Selecionando todos os dados que são comuns as duas tabelas.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42389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67CE3-91E7-C251-5377-112C82FD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um INNER JOIN: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495182-A307-E5EB-2838-6DF95B509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SELECT </a:t>
            </a:r>
          </a:p>
          <a:p>
            <a:pPr marL="0" indent="0">
              <a:buNone/>
            </a:pPr>
            <a:r>
              <a:rPr lang="pt-BR" dirty="0"/>
              <a:t>tabela_1.coluna_1, tabela_2.coluna_2</a:t>
            </a:r>
          </a:p>
          <a:p>
            <a:pPr marL="0" indent="0">
              <a:buNone/>
            </a:pPr>
            <a:r>
              <a:rPr lang="pt-BR" dirty="0"/>
              <a:t>FROM    tabela_1</a:t>
            </a:r>
          </a:p>
          <a:p>
            <a:pPr marL="0" indent="0">
              <a:buNone/>
            </a:pPr>
            <a:r>
              <a:rPr lang="pt-BR" dirty="0"/>
              <a:t>INNER JOIN  tabela_2</a:t>
            </a:r>
          </a:p>
          <a:p>
            <a:pPr marL="0" indent="0">
              <a:buNone/>
            </a:pPr>
            <a:r>
              <a:rPr lang="pt-BR" dirty="0"/>
              <a:t>ON tabela_1.id_1 = tabela_2.id_2;</a:t>
            </a:r>
          </a:p>
        </p:txBody>
      </p:sp>
    </p:spTree>
    <p:extLst>
      <p:ext uri="{BB962C8B-B14F-4D97-AF65-F5344CB8AC3E}">
        <p14:creationId xmlns:p14="http://schemas.microsoft.com/office/powerpoint/2010/main" val="17701414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1E47A-A805-8F62-2B03-6631A9B0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300B61-E84C-D983-0086-BF34D0FEF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253A44"/>
                </a:solidFill>
                <a:latin typeface="Source Serif Pro" panose="02040603050405020204" pitchFamily="18" charset="0"/>
              </a:rPr>
              <a:t>S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uponha que seja necessário trazer as informações de todos os produtos da tabela produto, e também trazer o nome da sua respectiva categoria na tabela categoria produto no resultado. </a:t>
            </a:r>
          </a:p>
          <a:p>
            <a:pPr marL="0" indent="0">
              <a:buNone/>
            </a:pPr>
            <a:endParaRPr lang="pt-BR" dirty="0">
              <a:solidFill>
                <a:srgbClr val="253A44"/>
              </a:solidFill>
              <a:latin typeface="Source Serif Pro" panose="020406030504050202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5771232-1472-0DB0-16FD-83717F7B9E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70" t="8482" r="36087" b="38352"/>
          <a:stretch/>
        </p:blipFill>
        <p:spPr>
          <a:xfrm>
            <a:off x="1775790" y="3087756"/>
            <a:ext cx="4028661" cy="364434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6C0B1F4-FEA7-08FB-88BE-DD4913893D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91" t="65516" r="40109" b="8384"/>
          <a:stretch/>
        </p:blipFill>
        <p:spPr>
          <a:xfrm>
            <a:off x="6626087" y="3770969"/>
            <a:ext cx="3048000" cy="178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2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A4B4C-FA2C-0D89-9445-2552E532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Inner</a:t>
            </a:r>
            <a:r>
              <a:rPr lang="pt-BR" dirty="0"/>
              <a:t> Join Query: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C6A3F0-0A0F-C792-099B-0A4D4EC66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SELECT    </a:t>
            </a:r>
          </a:p>
          <a:p>
            <a:pPr marL="0" indent="0">
              <a:buNone/>
            </a:pPr>
            <a:r>
              <a:rPr lang="pt-BR" dirty="0" err="1"/>
              <a:t>tabela_produto.nome</a:t>
            </a:r>
            <a:r>
              <a:rPr lang="pt-BR" dirty="0"/>
              <a:t>, </a:t>
            </a:r>
            <a:r>
              <a:rPr lang="pt-BR" dirty="0" err="1"/>
              <a:t>tabela_produto.preco</a:t>
            </a:r>
            <a:r>
              <a:rPr lang="pt-BR" dirty="0"/>
              <a:t>,    </a:t>
            </a:r>
            <a:r>
              <a:rPr lang="pt-BR" dirty="0" err="1"/>
              <a:t>tabela_categoria_produto.nome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FROM    </a:t>
            </a:r>
          </a:p>
          <a:p>
            <a:pPr marL="0" indent="0">
              <a:buNone/>
            </a:pPr>
            <a:r>
              <a:rPr lang="pt-BR" dirty="0" err="1"/>
              <a:t>tabela_produto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INNER JOIN  </a:t>
            </a:r>
          </a:p>
          <a:p>
            <a:pPr marL="0" indent="0">
              <a:buNone/>
            </a:pPr>
            <a:r>
              <a:rPr lang="pt-BR" dirty="0" err="1"/>
              <a:t>tabela_categoria_produto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ON </a:t>
            </a:r>
          </a:p>
          <a:p>
            <a:pPr marL="0" indent="0">
              <a:buNone/>
            </a:pPr>
            <a:r>
              <a:rPr lang="pt-BR" dirty="0" err="1"/>
              <a:t>tabela_produto.id_categoria</a:t>
            </a:r>
            <a:r>
              <a:rPr lang="pt-BR" dirty="0"/>
              <a:t> = tabela_categoria_produto.id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59934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0225D-59E3-8AF1-F9FF-DC167338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7D58C2-1878-47FB-EC2F-B03D95FCA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A008E1-354A-D181-5EB5-2C0F24C0C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522" b="21532"/>
          <a:stretch/>
        </p:blipFill>
        <p:spPr>
          <a:xfrm>
            <a:off x="-1" y="1673"/>
            <a:ext cx="12192001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055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3A990-25AF-E261-FEAB-6A9F0E482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02: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4CA114-8F94-B97D-74D0-14BFA4EC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Suponha que desejamos ver quais </a:t>
            </a:r>
          </a:p>
          <a:p>
            <a:pPr marL="0" indent="0">
              <a:buNone/>
            </a:pPr>
            <a:r>
              <a:rPr lang="pt-BR" dirty="0"/>
              <a:t>produtos foram vendidos por data?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C74EBE-2CEF-E0DD-9C66-5A0328B422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00" t="19695" r="39566" b="16825"/>
          <a:stretch/>
        </p:blipFill>
        <p:spPr>
          <a:xfrm>
            <a:off x="7673009" y="379344"/>
            <a:ext cx="4346713" cy="609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269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83BB1-D943-69BC-0E80-1B3704AE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Inner</a:t>
            </a:r>
            <a:r>
              <a:rPr lang="pt-BR" dirty="0"/>
              <a:t> Join Query: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202F7A-A053-EA71-F53D-0D2329AFB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SELECT </a:t>
            </a:r>
          </a:p>
          <a:p>
            <a:pPr marL="0" indent="0">
              <a:buNone/>
            </a:pPr>
            <a:r>
              <a:rPr lang="pt-BR" dirty="0" err="1"/>
              <a:t>tabela_venda_produto.data</a:t>
            </a:r>
            <a:r>
              <a:rPr lang="pt-BR" dirty="0"/>
              <a:t>, </a:t>
            </a:r>
            <a:r>
              <a:rPr lang="pt-BR" dirty="0" err="1"/>
              <a:t>tabela_produto.nome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FROM    </a:t>
            </a:r>
            <a:r>
              <a:rPr lang="pt-BR" dirty="0" err="1"/>
              <a:t>tabela_venda_produto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INNER JOIN  </a:t>
            </a:r>
            <a:r>
              <a:rPr lang="pt-BR" dirty="0" err="1"/>
              <a:t>tabela_produto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ON </a:t>
            </a:r>
          </a:p>
          <a:p>
            <a:pPr marL="0" indent="0">
              <a:buNone/>
            </a:pPr>
            <a:r>
              <a:rPr lang="pt-BR" dirty="0" err="1"/>
              <a:t>tabela_venda_produto.id_produto</a:t>
            </a:r>
            <a:r>
              <a:rPr lang="pt-BR" dirty="0"/>
              <a:t> = tabela_produto.id;</a:t>
            </a:r>
          </a:p>
        </p:txBody>
      </p:sp>
    </p:spTree>
    <p:extLst>
      <p:ext uri="{BB962C8B-B14F-4D97-AF65-F5344CB8AC3E}">
        <p14:creationId xmlns:p14="http://schemas.microsoft.com/office/powerpoint/2010/main" val="11428705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48BEF-2F5D-99FC-79F0-06203D08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3A5F09-5B91-3BA8-49D5-587E04585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66D380-B625-BF7A-6FAD-BEDB60B58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739" b="16892"/>
          <a:stretch/>
        </p:blipFill>
        <p:spPr>
          <a:xfrm>
            <a:off x="0" y="1673"/>
            <a:ext cx="12217415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42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3DDA1-4DCB-897C-E364-F8D1B842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Nossas tabelas: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A50C12-B070-BA87-3A2D-FE3FF770F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TABELA DEPARTAMENTO:</a:t>
            </a:r>
          </a:p>
          <a:p>
            <a:pPr marL="0" indent="0">
              <a:buNone/>
            </a:pPr>
            <a:r>
              <a:rPr lang="pt-BR" dirty="0"/>
              <a:t>use </a:t>
            </a:r>
            <a:r>
              <a:rPr lang="pt-BR" dirty="0" err="1"/>
              <a:t>meu_banco_de_dados</a:t>
            </a:r>
            <a:r>
              <a:rPr lang="pt-BR" dirty="0"/>
              <a:t>;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departamento (</a:t>
            </a:r>
            <a:r>
              <a:rPr lang="pt-BR" dirty="0" err="1"/>
              <a:t>Codigo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 , Nome </a:t>
            </a:r>
            <a:r>
              <a:rPr lang="pt-BR" dirty="0" err="1"/>
              <a:t>varchar</a:t>
            </a:r>
            <a:r>
              <a:rPr lang="pt-BR" dirty="0"/>
              <a:t>(20)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); </a:t>
            </a:r>
          </a:p>
          <a:p>
            <a:pPr marL="0" indent="0">
              <a:buNone/>
            </a:pPr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departamento </a:t>
            </a:r>
          </a:p>
          <a:p>
            <a:pPr marL="0" indent="0">
              <a:buNone/>
            </a:pPr>
            <a:r>
              <a:rPr lang="pt-BR" dirty="0" err="1"/>
              <a:t>values</a:t>
            </a:r>
            <a:r>
              <a:rPr lang="pt-BR" dirty="0"/>
              <a:t>(1,'roupas'),(2,'calçados'),(3,'bolsas');</a:t>
            </a:r>
          </a:p>
        </p:txBody>
      </p:sp>
    </p:spTree>
    <p:extLst>
      <p:ext uri="{BB962C8B-B14F-4D97-AF65-F5344CB8AC3E}">
        <p14:creationId xmlns:p14="http://schemas.microsoft.com/office/powerpoint/2010/main" val="344160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896AD-EA50-2BB5-E16A-409C028E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F5A87F-1F3B-667C-BE10-542F8C01F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F0850F2-6340-031E-7FF8-B2465543AF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91" t="22308" r="16848" b="53045"/>
          <a:stretch/>
        </p:blipFill>
        <p:spPr>
          <a:xfrm>
            <a:off x="499784" y="1690688"/>
            <a:ext cx="11192432" cy="34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2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F1BF8-DA4A-03C8-2EC9-66C9EDB6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Nossas tabelas: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389CB-CC7C-44DB-13EF-30690AF43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TABELA FUNCIONÁRIOS:</a:t>
            </a:r>
          </a:p>
          <a:p>
            <a:pPr marL="0" indent="0">
              <a:buNone/>
            </a:pP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(matricula decimal(5)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,  nome </a:t>
            </a:r>
            <a:r>
              <a:rPr lang="pt-BR" dirty="0" err="1"/>
              <a:t>varchar</a:t>
            </a:r>
            <a:r>
              <a:rPr lang="pt-BR" dirty="0"/>
              <a:t>(30)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,  </a:t>
            </a:r>
            <a:r>
              <a:rPr lang="pt-BR" dirty="0" err="1"/>
              <a:t>rg</a:t>
            </a:r>
            <a:r>
              <a:rPr lang="pt-BR" dirty="0"/>
              <a:t> decimal(9)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unique</a:t>
            </a:r>
            <a:r>
              <a:rPr lang="pt-BR" dirty="0"/>
              <a:t>,  sexo </a:t>
            </a:r>
            <a:r>
              <a:rPr lang="pt-BR" dirty="0" err="1"/>
              <a:t>varchar</a:t>
            </a:r>
            <a:r>
              <a:rPr lang="pt-BR" dirty="0"/>
              <a:t>(1) </a:t>
            </a:r>
            <a:r>
              <a:rPr lang="pt-BR" dirty="0" err="1"/>
              <a:t>check</a:t>
            </a:r>
            <a:r>
              <a:rPr lang="pt-BR" dirty="0"/>
              <a:t> (sexo in ('M', 'F')),  </a:t>
            </a:r>
            <a:r>
              <a:rPr lang="pt-BR" dirty="0" err="1"/>
              <a:t>depto</a:t>
            </a:r>
            <a:r>
              <a:rPr lang="pt-BR" dirty="0"/>
              <a:t> </a:t>
            </a:r>
            <a:r>
              <a:rPr lang="pt-BR" dirty="0" err="1"/>
              <a:t>integer</a:t>
            </a:r>
            <a:r>
              <a:rPr lang="pt-BR" dirty="0"/>
              <a:t>,  salário decimal(10,2) default 1250.00) ; </a:t>
            </a:r>
          </a:p>
          <a:p>
            <a:pPr marL="0" indent="0">
              <a:buNone/>
            </a:pPr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funcionário </a:t>
            </a:r>
            <a:r>
              <a:rPr lang="pt-BR" dirty="0" err="1"/>
              <a:t>values</a:t>
            </a:r>
            <a:r>
              <a:rPr lang="pt-BR" dirty="0"/>
              <a:t>(123,'Ana',123321,'F',1,4550.55),(213,'Maria',432789,'F',2,4532.00),(411,'Palulo',567654,'M',3,8258.95),(482,'Joelsi',456654,'M',3,3345.00);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6969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33074-F9AD-0E56-5E49-5492CEAE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2FE2E7-F2C4-09BA-20A0-506F6CCE4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0A4DDF-A06B-F22F-5227-BD570C69DA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96" t="26609" r="42391" b="34099"/>
          <a:stretch/>
        </p:blipFill>
        <p:spPr>
          <a:xfrm>
            <a:off x="766145" y="336827"/>
            <a:ext cx="10147020" cy="615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12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06DA8-C000-E564-0C71-6474013F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entre as tabelas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2D98C-7989-F9EF-9F86-88942F9EE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BA7A8E-CA89-2DE9-0025-1CB60923E4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52" t="39802" r="57935" b="40022"/>
          <a:stretch/>
        </p:blipFill>
        <p:spPr>
          <a:xfrm>
            <a:off x="662609" y="1754402"/>
            <a:ext cx="5143654" cy="272483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18252B6-875C-B03F-63FD-2EA1B1DF9C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91" t="36520" r="53370" b="34485"/>
          <a:stretch/>
        </p:blipFill>
        <p:spPr>
          <a:xfrm>
            <a:off x="5806262" y="1319627"/>
            <a:ext cx="6014679" cy="366688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8A239AB-ACEE-7347-D78A-F77F42FB792B}"/>
              </a:ext>
            </a:extLst>
          </p:cNvPr>
          <p:cNvSpPr txBox="1"/>
          <p:nvPr/>
        </p:nvSpPr>
        <p:spPr>
          <a:xfrm>
            <a:off x="954157" y="4479235"/>
            <a:ext cx="303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departamento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665E484-0D4C-036C-AB77-A418016C319D}"/>
              </a:ext>
            </a:extLst>
          </p:cNvPr>
          <p:cNvSpPr txBox="1"/>
          <p:nvPr/>
        </p:nvSpPr>
        <p:spPr>
          <a:xfrm>
            <a:off x="7035250" y="4479235"/>
            <a:ext cx="303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Tabela </a:t>
            </a:r>
            <a:r>
              <a:rPr lang="pt-BR" dirty="0" err="1"/>
              <a:t>funcionario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61294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1475</Words>
  <Application>Microsoft Office PowerPoint</Application>
  <PresentationFormat>Widescreen</PresentationFormat>
  <Paragraphs>175</Paragraphs>
  <Slides>48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Montserrat</vt:lpstr>
      <vt:lpstr>Source Serif Pro</vt:lpstr>
      <vt:lpstr>Tema do Office</vt:lpstr>
      <vt:lpstr>Curso Dev Full Stack</vt:lpstr>
      <vt:lpstr>Iniciando os trabalhos:</vt:lpstr>
      <vt:lpstr>Mostrando database, tabelas e a descrição das tabelas.</vt:lpstr>
      <vt:lpstr>Iniciando os trabalhos:</vt:lpstr>
      <vt:lpstr>Nossas tabelas:</vt:lpstr>
      <vt:lpstr>Apresentação do PowerPoint</vt:lpstr>
      <vt:lpstr>Nossas tabelas:</vt:lpstr>
      <vt:lpstr>Apresentação do PowerPoint</vt:lpstr>
      <vt:lpstr>Relacionamento entre as tabelas</vt:lpstr>
      <vt:lpstr>Relacionamento entre as tabelas</vt:lpstr>
      <vt:lpstr>Query:</vt:lpstr>
      <vt:lpstr>SQL Join:</vt:lpstr>
      <vt:lpstr>Inner Join:</vt:lpstr>
      <vt:lpstr>Estrutura de um INNER JOIN:</vt:lpstr>
      <vt:lpstr>Voltando ao nosso exemplo:</vt:lpstr>
      <vt:lpstr>Apresentação do PowerPoint</vt:lpstr>
      <vt:lpstr>Outro exemplo de query com INNEER JOIN</vt:lpstr>
      <vt:lpstr>Apresentação do PowerPoint</vt:lpstr>
      <vt:lpstr>Outra query:</vt:lpstr>
      <vt:lpstr>Apresentação do PowerPoint</vt:lpstr>
      <vt:lpstr>Query:</vt:lpstr>
      <vt:lpstr>Subquery</vt:lpstr>
      <vt:lpstr>A 1ª ideia seria a query</vt:lpstr>
      <vt:lpstr>Subquery:</vt:lpstr>
      <vt:lpstr>Outro exemplo de aplicação de query, inner Join e subquery: Tabelas de Vendas</vt:lpstr>
      <vt:lpstr>Apresentação do PowerPoint</vt:lpstr>
      <vt:lpstr>Criando as tabelas:</vt:lpstr>
      <vt:lpstr>Tabela 01: tabela_produto</vt:lpstr>
      <vt:lpstr>Tabela 02: tabela_categoria_produto</vt:lpstr>
      <vt:lpstr>Tabela 03: tabela_venda_produto</vt:lpstr>
      <vt:lpstr>SQL queries</vt:lpstr>
      <vt:lpstr>Fazendo as queries:</vt:lpstr>
      <vt:lpstr>Mais Queries:</vt:lpstr>
      <vt:lpstr>Tabelas:</vt:lpstr>
      <vt:lpstr>Apresentação do PowerPoint</vt:lpstr>
      <vt:lpstr>Query:</vt:lpstr>
      <vt:lpstr>Subqueries:</vt:lpstr>
      <vt:lpstr>Estrutura de uma subquery:</vt:lpstr>
      <vt:lpstr>Subquery:</vt:lpstr>
      <vt:lpstr>SQL Join:</vt:lpstr>
      <vt:lpstr>Inner Join:</vt:lpstr>
      <vt:lpstr>Estrutura de um INNER JOIN:</vt:lpstr>
      <vt:lpstr>Exemplo:</vt:lpstr>
      <vt:lpstr>Inner Join Query:</vt:lpstr>
      <vt:lpstr>Apresentação do PowerPoint</vt:lpstr>
      <vt:lpstr>Exemplo 02:</vt:lpstr>
      <vt:lpstr>Inner Join Query: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Dev Full Stack</dc:title>
  <dc:creator>Dourival Júnior</dc:creator>
  <cp:lastModifiedBy>Dourival Júnior</cp:lastModifiedBy>
  <cp:revision>41</cp:revision>
  <dcterms:created xsi:type="dcterms:W3CDTF">2023-01-18T22:58:04Z</dcterms:created>
  <dcterms:modified xsi:type="dcterms:W3CDTF">2023-01-22T14:19:20Z</dcterms:modified>
</cp:coreProperties>
</file>