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58" r:id="rId7"/>
    <p:sldId id="259" r:id="rId8"/>
    <p:sldId id="284" r:id="rId9"/>
    <p:sldId id="260" r:id="rId10"/>
    <p:sldId id="285" r:id="rId11"/>
    <p:sldId id="286" r:id="rId12"/>
    <p:sldId id="287" r:id="rId13"/>
    <p:sldId id="261" r:id="rId14"/>
    <p:sldId id="293" r:id="rId15"/>
    <p:sldId id="288" r:id="rId16"/>
    <p:sldId id="262" r:id="rId17"/>
    <p:sldId id="289" r:id="rId18"/>
    <p:sldId id="290" r:id="rId19"/>
    <p:sldId id="291" r:id="rId20"/>
    <p:sldId id="294" r:id="rId21"/>
    <p:sldId id="263" r:id="rId22"/>
    <p:sldId id="264" r:id="rId23"/>
    <p:sldId id="265" r:id="rId24"/>
    <p:sldId id="266" r:id="rId25"/>
    <p:sldId id="267" r:id="rId26"/>
    <p:sldId id="295" r:id="rId27"/>
    <p:sldId id="268" r:id="rId28"/>
    <p:sldId id="297" r:id="rId29"/>
    <p:sldId id="29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C9206-735B-B3BF-F4C4-AF1600564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35B6EF-FC61-53DB-C770-12FC0D25A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ADEBE-F789-4FD5-ADDB-2E45D577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8ABC-3CA9-47E8-9F1F-3F3680AB59B3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A5A68-B284-42F9-25B4-5BD6FB8D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34BD9-BC7B-7FBC-52DD-3F739CE6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B7C5-B1A0-40C6-AA47-F26A8E317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86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E37BD-43D4-3EF2-5751-81722261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839D35-39A9-F267-D521-B64B8B6E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C294D-DD16-21BC-D1A6-2005FFD8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8ABC-3CA9-47E8-9F1F-3F3680AB59B3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78A30F-1EDC-3D37-265D-D133C840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A02A5D-B5B0-BF4D-AA23-ACEDF944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B7C5-B1A0-40C6-AA47-F26A8E317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5AE1E2-8BD8-CD2E-4D1B-DC4523F8C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D75FDC-6AB4-4703-2609-03B19F527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E2D20-BE64-41B8-170C-DF0959B3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8ABC-3CA9-47E8-9F1F-3F3680AB59B3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D389F-B697-0353-E0BC-7EDCCA6E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AFF7F-42A1-36C8-6F56-C27DB71F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B7C5-B1A0-40C6-AA47-F26A8E317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CCC16-F973-2B8B-48F6-FFD45FF7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73202-F241-4368-3DE1-81047A80F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FDC7-BC32-7569-BAE9-663A1728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8ABC-3CA9-47E8-9F1F-3F3680AB59B3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28915-99E4-F1D6-3C19-DA1E827D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EC4A8F-DCE6-99E4-BD5F-1DB8949C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B7C5-B1A0-40C6-AA47-F26A8E317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0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3F15A-80D1-31CF-EB97-D43539AF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C1E559-B3CC-745F-21EA-62315D16B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E1431-7E9F-D04E-5923-368FE992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8ABC-3CA9-47E8-9F1F-3F3680AB59B3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B8BCC-212B-AE39-B83A-D01CF150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7C849-78BE-ED50-8F92-AA984961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B7C5-B1A0-40C6-AA47-F26A8E317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23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7E87D-808A-A362-DA9F-A5C2ADAB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EB8A2-5C72-ADD3-DB78-C6EEC2E6B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FB2917-1E83-7F07-E5A0-E20C9AD27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F2E610-6DE3-9703-28BB-9B115F76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8ABC-3CA9-47E8-9F1F-3F3680AB59B3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9A7116-17B8-EF87-81F4-41D9B035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0F4351-8C07-0DA8-7354-F3DF22B8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B7C5-B1A0-40C6-AA47-F26A8E317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73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90DAF-6630-A557-7038-0DB0B742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308CF3-3C17-6175-60A8-59D45A1F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999B8F-0D1B-2583-0C67-10CF91DB2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232D2E-08C5-B8BA-239B-D8D1BDD29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27326F-615C-1BD3-E8F4-FABFD16FC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F44454-BADC-3C91-08FA-AFDD77D8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8ABC-3CA9-47E8-9F1F-3F3680AB59B3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A043AB-E55C-4508-BCD3-48358CF1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E9EA40-BE3C-295E-3379-92D33485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B7C5-B1A0-40C6-AA47-F26A8E317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65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5B8C0-1528-CAF3-F565-30586E3B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949912-724E-DEE2-DB93-A25FB9DE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8ABC-3CA9-47E8-9F1F-3F3680AB59B3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C8D0F2-522D-038B-2B17-97ABD6AF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7A7C60-4B1A-F2FA-ED6A-61149415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B7C5-B1A0-40C6-AA47-F26A8E317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49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814FD5-F12D-EBEE-519E-8FDEE1BF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8ABC-3CA9-47E8-9F1F-3F3680AB59B3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FCDC4C-7FB3-BE16-23CE-EE5F8118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52EAC6-2E23-B354-12EF-BDAC0CD9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B7C5-B1A0-40C6-AA47-F26A8E317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30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D7CF7-7997-F337-E776-15831D9F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5E202E-0E54-FCB4-130C-91430A45E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438C22-C3FF-D29A-38BD-95BD0D770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23355C-A4A0-7F36-BF29-35C29447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8ABC-3CA9-47E8-9F1F-3F3680AB59B3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18D691-4426-CA32-078C-96CF27DA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B9B123-1924-D641-DCCC-3A878DAB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B7C5-B1A0-40C6-AA47-F26A8E317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7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DDFCA-DCE7-7C3C-F82C-CA324477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1A3A27-4ABC-DA45-D90F-4B007A7F7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F5BE93-431D-4596-AD22-59A7FE21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B22403-9CA0-5F67-E699-0EE4FBF5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8ABC-3CA9-47E8-9F1F-3F3680AB59B3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5DCB6-75D0-2541-6147-CC973ED9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F0B333-83A3-7346-74F6-5C384223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B7C5-B1A0-40C6-AA47-F26A8E317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7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FE2E15-92AC-D0D8-DD87-06BCE3A9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97E9CC-4515-5AB3-F546-61AE03B71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D51091-0FC2-D736-A2C1-0D9FC5BE0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8ABC-3CA9-47E8-9F1F-3F3680AB59B3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118A4E-C83B-F3B8-0322-54AD542F9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79ED9-4DDD-3450-BBE0-6898B8D2B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DB7C5-B1A0-40C6-AA47-F26A8E317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8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E7F28-D806-7375-8E0A-8E296F11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O Problema da Predição de Um Empréstimo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BD1D43-35A1-D792-B5C1-382F26C01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Dourival Júnior</a:t>
            </a:r>
          </a:p>
        </p:txBody>
      </p:sp>
      <p:pic>
        <p:nvPicPr>
          <p:cNvPr id="1026" name="Picture 2" descr="Flowers">
            <a:extLst>
              <a:ext uri="{FF2B5EF4-FFF2-40B4-BE49-F238E27FC236}">
                <a16:creationId xmlns:a16="http://schemas.microsoft.com/office/drawing/2014/main" id="{9A9F78AB-61E1-2470-5A05-459D06DAC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1" r="83391"/>
          <a:stretch/>
        </p:blipFill>
        <p:spPr bwMode="auto">
          <a:xfrm>
            <a:off x="4417943" y="4365487"/>
            <a:ext cx="1898374" cy="19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omo desenhar uma mão #2 - YouTube">
            <a:extLst>
              <a:ext uri="{FF2B5EF4-FFF2-40B4-BE49-F238E27FC236}">
                <a16:creationId xmlns:a16="http://schemas.microsoft.com/office/drawing/2014/main" id="{2B596343-D21D-7C12-ABE5-C6C5A9A81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9" r="36304"/>
          <a:stretch/>
        </p:blipFill>
        <p:spPr bwMode="auto">
          <a:xfrm rot="16200000">
            <a:off x="6811555" y="4561412"/>
            <a:ext cx="636229" cy="103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14B4C-98A2-7BDB-5C01-DD7FD75C98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 err="1"/>
              <a:t>Dummy</a:t>
            </a:r>
            <a:r>
              <a:rPr lang="pt-BR" dirty="0"/>
              <a:t> </a:t>
            </a:r>
            <a:r>
              <a:rPr lang="pt-BR" dirty="0" err="1"/>
              <a:t>Variable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87F702-57C3-25F4-F42A-DFEB7674A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4" t="33422" r="80978" b="37578"/>
          <a:stretch/>
        </p:blipFill>
        <p:spPr>
          <a:xfrm>
            <a:off x="8494643" y="2221363"/>
            <a:ext cx="2859157" cy="4562485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C80E00E-8255-47F7-2C58-CC714942F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48" y="1792245"/>
            <a:ext cx="7364896" cy="8582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8203" tIns="26979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pandas.get_dummies</a:t>
            </a:r>
            <a:endParaRPr kumimoji="0" lang="pt-BR" altLang="pt-B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</a:rPr>
              <a:t>Convert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</a:rPr>
              <a:t>categorical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</a:rPr>
              <a:t>variable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</a:rPr>
              <a:t>into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</a:rPr>
              <a:t>dummy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</a:rPr>
              <a:t>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</a:rPr>
              <a:t>indicator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23232"/>
                </a:solidFill>
                <a:effectLst/>
              </a:rPr>
              <a:t>variables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823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B6764-447B-E055-19CF-3B81C37A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813397-9B8D-C0DD-0C66-17B321015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6" t="29942" r="63478" b="24239"/>
          <a:stretch/>
        </p:blipFill>
        <p:spPr>
          <a:xfrm>
            <a:off x="3304040" y="1179444"/>
            <a:ext cx="5583919" cy="49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7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8BADA-BA26-1E2B-3DA9-92261A72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028C70-CA31-C6D8-5315-CE445E5B2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38062" r="68696" b="27139"/>
          <a:stretch/>
        </p:blipFill>
        <p:spPr>
          <a:xfrm>
            <a:off x="2852529" y="1484242"/>
            <a:ext cx="5628861" cy="45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8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CC095-103F-5EDD-3E27-F2AE4C7D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5386"/>
            <a:ext cx="10515600" cy="1325563"/>
          </a:xfrm>
        </p:spPr>
        <p:txBody>
          <a:bodyPr/>
          <a:lstStyle/>
          <a:p>
            <a:r>
              <a:rPr lang="pt-BR" b="1" dirty="0"/>
              <a:t>Função </a:t>
            </a:r>
            <a:r>
              <a:rPr lang="pt-BR" b="1" dirty="0" err="1"/>
              <a:t>map</a:t>
            </a:r>
            <a:r>
              <a:rPr lang="pt-BR" b="1" dirty="0"/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7350F54-BCE3-C679-715F-340187EE3F4B}"/>
              </a:ext>
            </a:extLst>
          </p:cNvPr>
          <p:cNvSpPr txBox="1">
            <a:spLocks/>
          </p:cNvSpPr>
          <p:nvPr/>
        </p:nvSpPr>
        <p:spPr>
          <a:xfrm>
            <a:off x="838200" y="43829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Função lambda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D7382CB-31C2-DD35-40E7-2E64C1CD4C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Funções do Python</a:t>
            </a:r>
          </a:p>
        </p:txBody>
      </p:sp>
    </p:spTree>
    <p:extLst>
      <p:ext uri="{BB962C8B-B14F-4D97-AF65-F5344CB8AC3E}">
        <p14:creationId xmlns:p14="http://schemas.microsoft.com/office/powerpoint/2010/main" val="307717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B94AC-A803-871A-8BFC-4450EDB659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Função Map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CA5-24B3-B161-6B51-B22572692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05" t="39222" r="17282" b="13605"/>
          <a:stretch/>
        </p:blipFill>
        <p:spPr>
          <a:xfrm>
            <a:off x="503581" y="1577008"/>
            <a:ext cx="8186530" cy="51628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2E705D-3589-C9FC-0B63-05CA1B1E8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22" t="22982" r="56739" b="32745"/>
          <a:stretch/>
        </p:blipFill>
        <p:spPr>
          <a:xfrm>
            <a:off x="9024730" y="993913"/>
            <a:ext cx="2663689" cy="56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905A1-EB59-48C5-314F-64253BF462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b="0" i="0" dirty="0">
                <a:effectLst/>
                <a:latin typeface="-apple-system"/>
              </a:rPr>
              <a:t>Função Lambda</a:t>
            </a:r>
            <a:br>
              <a:rPr lang="pt-BR" b="0" i="0" dirty="0">
                <a:effectLst/>
                <a:latin typeface="-apple-system"/>
              </a:rPr>
            </a:b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5F12058-C9E4-EDAD-ADDF-228FF28DB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7" t="40769" r="37607" b="26172"/>
          <a:stretch/>
        </p:blipFill>
        <p:spPr>
          <a:xfrm>
            <a:off x="838200" y="1162879"/>
            <a:ext cx="9100930" cy="52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6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D0D34-8E6B-DD3E-DCF0-EE569C7DA10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/>
              <a:t>Estatística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40895-6255-4B1B-EA79-3414ECE8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 Médio, Desvio Padrão, Moda, Mediana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9 valores: 3, 1, 2, 2, 3, 9, 3, 5, 1</a:t>
            </a:r>
          </a:p>
        </p:txBody>
      </p:sp>
    </p:spTree>
    <p:extLst>
      <p:ext uri="{BB962C8B-B14F-4D97-AF65-F5344CB8AC3E}">
        <p14:creationId xmlns:p14="http://schemas.microsoft.com/office/powerpoint/2010/main" val="1962690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9675F-4C52-54B2-B684-8A54E89EC9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7A0AD-907A-A02A-A2B5-2017D5A4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rol de valores: 1, 1, 2, 2, 3, 3, 3, 5, 9</a:t>
            </a:r>
          </a:p>
          <a:p>
            <a:endParaRPr lang="pt-BR" dirty="0"/>
          </a:p>
          <a:p>
            <a:r>
              <a:rPr lang="pt-BR" dirty="0"/>
              <a:t>Valor Médio: 3,22</a:t>
            </a:r>
          </a:p>
          <a:p>
            <a:r>
              <a:rPr lang="pt-BR" dirty="0"/>
              <a:t>Desvio Padrão: 2,35</a:t>
            </a:r>
          </a:p>
          <a:p>
            <a:r>
              <a:rPr lang="pt-BR" dirty="0"/>
              <a:t>Moda: 3</a:t>
            </a:r>
          </a:p>
          <a:p>
            <a:r>
              <a:rPr lang="pt-BR" dirty="0"/>
              <a:t>Mediana: 3</a:t>
            </a:r>
          </a:p>
        </p:txBody>
      </p:sp>
    </p:spTree>
    <p:extLst>
      <p:ext uri="{BB962C8B-B14F-4D97-AF65-F5344CB8AC3E}">
        <p14:creationId xmlns:p14="http://schemas.microsoft.com/office/powerpoint/2010/main" val="71451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8EB78-FECB-3D2E-14C2-FA8FE43D91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Estatística: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0750D-2C5A-6B3B-1742-DFF4A9A6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rol de valores: 1, 1, 2, 2, 3, 3, 3, 5, 9, 99</a:t>
            </a:r>
          </a:p>
          <a:p>
            <a:endParaRPr lang="pt-BR" dirty="0"/>
          </a:p>
          <a:p>
            <a:r>
              <a:rPr lang="pt-BR" dirty="0"/>
              <a:t>Valor Médio: 12,8</a:t>
            </a:r>
          </a:p>
          <a:p>
            <a:r>
              <a:rPr lang="pt-BR" dirty="0"/>
              <a:t>Desvio Padrão: 28,8</a:t>
            </a:r>
          </a:p>
          <a:p>
            <a:r>
              <a:rPr lang="pt-BR" dirty="0"/>
              <a:t>Moda: 3</a:t>
            </a:r>
          </a:p>
          <a:p>
            <a:r>
              <a:rPr lang="pt-BR" dirty="0"/>
              <a:t>Mediana: 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05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C6A97-BED0-7A7B-37B5-10300E9CE6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Outliers: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DDA7A9-032D-390E-707F-9480FD91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7837"/>
            <a:ext cx="10989861" cy="4549126"/>
          </a:xfrm>
        </p:spPr>
        <p:txBody>
          <a:bodyPr/>
          <a:lstStyle/>
          <a:p>
            <a:r>
              <a:rPr lang="pt-BR" b="0" i="0" dirty="0">
                <a:solidFill>
                  <a:srgbClr val="272626"/>
                </a:solidFill>
                <a:effectLst/>
                <a:latin typeface="Source Sans Pro" panose="020B0503030403020204" pitchFamily="34" charset="0"/>
              </a:rPr>
              <a:t>Os outliers em um box </a:t>
            </a:r>
            <a:r>
              <a:rPr lang="pt-BR" b="0" i="0" dirty="0" err="1">
                <a:solidFill>
                  <a:srgbClr val="272626"/>
                </a:solidFill>
                <a:effectLst/>
                <a:latin typeface="Source Sans Pro" panose="020B0503030403020204" pitchFamily="34" charset="0"/>
              </a:rPr>
              <a:t>plot</a:t>
            </a:r>
            <a:r>
              <a:rPr lang="pt-BR" b="0" i="0" dirty="0">
                <a:solidFill>
                  <a:srgbClr val="272626"/>
                </a:solidFill>
                <a:effectLst/>
                <a:latin typeface="Source Sans Pro" panose="020B0503030403020204" pitchFamily="34" charset="0"/>
              </a:rPr>
              <a:t> aparecem como pontos fora do limite do </a:t>
            </a:r>
            <a:r>
              <a:rPr lang="pt-BR" b="0" i="0" dirty="0" err="1">
                <a:solidFill>
                  <a:srgbClr val="272626"/>
                </a:solidFill>
                <a:effectLst/>
                <a:latin typeface="Source Sans Pro" panose="020B0503030403020204" pitchFamily="34" charset="0"/>
              </a:rPr>
              <a:t>boxplot</a:t>
            </a:r>
            <a:r>
              <a:rPr lang="pt-BR" b="0" i="0" dirty="0">
                <a:solidFill>
                  <a:srgbClr val="272626"/>
                </a:solidFill>
                <a:effectLst/>
                <a:latin typeface="Source Sans Pro" panose="020B0503030403020204" pitchFamily="34" charset="0"/>
              </a:rPr>
              <a:t>. </a:t>
            </a:r>
            <a:endParaRPr lang="pt-BR" dirty="0"/>
          </a:p>
        </p:txBody>
      </p:sp>
      <p:pic>
        <p:nvPicPr>
          <p:cNvPr id="10" name="Picture 2" descr="Gráfico de Boxplot">
            <a:extLst>
              <a:ext uri="{FF2B5EF4-FFF2-40B4-BE49-F238E27FC236}">
                <a16:creationId xmlns:a16="http://schemas.microsoft.com/office/drawing/2014/main" id="{F19FBBAB-FEB7-25D8-DC5D-E2DCF714C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52" y="2415312"/>
            <a:ext cx="6851374" cy="44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6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9AF13-A467-2E5B-E938-D637667993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b="1" dirty="0"/>
              <a:t>FORMULAÇÃO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A17E8-A231-E966-7133-31044ED8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>
                <a:latin typeface="+mn-lt"/>
              </a:rPr>
              <a:t>The </a:t>
            </a:r>
            <a:r>
              <a:rPr lang="pt-BR" sz="2800" b="1" dirty="0" err="1">
                <a:latin typeface="+mn-lt"/>
              </a:rPr>
              <a:t>Loan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err="1">
                <a:latin typeface="+mn-lt"/>
              </a:rPr>
              <a:t>Prediction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err="1">
                <a:latin typeface="+mn-lt"/>
              </a:rPr>
              <a:t>Problem</a:t>
            </a:r>
            <a:r>
              <a:rPr lang="pt-BR" sz="2800" b="1" dirty="0">
                <a:latin typeface="+mn-lt"/>
              </a:rPr>
              <a:t>:</a:t>
            </a:r>
          </a:p>
          <a:p>
            <a:pPr>
              <a:buFontTx/>
              <a:buChar char="-"/>
            </a:pPr>
            <a:r>
              <a:rPr lang="pt-BR" dirty="0"/>
              <a:t>Problema clássico para quem estuda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</a:t>
            </a:r>
          </a:p>
          <a:p>
            <a:pPr>
              <a:buFontTx/>
              <a:buChar char="-"/>
            </a:pPr>
            <a:endParaRPr lang="pt-BR" sz="2800" dirty="0">
              <a:latin typeface="+mn-lt"/>
            </a:endParaRPr>
          </a:p>
          <a:p>
            <a:pPr marL="0" indent="0">
              <a:buNone/>
            </a:pPr>
            <a:r>
              <a:rPr lang="pt-BR" dirty="0"/>
              <a:t>- P</a:t>
            </a:r>
            <a:r>
              <a:rPr lang="pt-BR" sz="2800" dirty="0">
                <a:latin typeface="+mn-lt"/>
              </a:rPr>
              <a:t>roblema de classificação 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+mn-lt"/>
              </a:rPr>
              <a:t>no qual é preciso classificar se a solicitação de um empréstimo será aprovada ou não.</a:t>
            </a:r>
          </a:p>
          <a:p>
            <a:pPr marL="0" indent="0">
              <a:buNone/>
            </a:pPr>
            <a:endParaRPr lang="pt-BR" sz="2800" b="0" i="0" dirty="0">
              <a:solidFill>
                <a:srgbClr val="22222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8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75F5F-2238-E9A4-74CC-A5B45E13F7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/>
              <a:t>Estatística: Distribuição Normal	</a:t>
            </a:r>
          </a:p>
        </p:txBody>
      </p:sp>
      <p:pic>
        <p:nvPicPr>
          <p:cNvPr id="7170" name="Picture 2" descr="gráfico de distribuição normal">
            <a:extLst>
              <a:ext uri="{FF2B5EF4-FFF2-40B4-BE49-F238E27FC236}">
                <a16:creationId xmlns:a16="http://schemas.microsoft.com/office/drawing/2014/main" id="{2AE617D4-1CCD-9DBF-51A4-BAD51E277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8"/>
          <a:stretch/>
        </p:blipFill>
        <p:spPr bwMode="auto">
          <a:xfrm>
            <a:off x="2239617" y="1954426"/>
            <a:ext cx="6673297" cy="45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9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0B70D-A8F9-C144-D297-4354AE65A3D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 err="1"/>
              <a:t>MatplotLib</a:t>
            </a:r>
            <a:r>
              <a:rPr lang="pt-BR" b="1" dirty="0"/>
              <a:t> e </a:t>
            </a:r>
            <a:r>
              <a:rPr lang="pt-BR" b="1" dirty="0" err="1"/>
              <a:t>Seaborn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E9776-4FC2-4165-E4B6-EB85A3AA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36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82750-8242-A1FD-D9F6-4B5C8ECC3B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 err="1"/>
              <a:t>Matplotlib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19766-21B1-DB07-7767-8F002E8E7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Gráfico de linha, barra, histograma, pizza.</a:t>
            </a:r>
          </a:p>
        </p:txBody>
      </p:sp>
    </p:spTree>
    <p:extLst>
      <p:ext uri="{BB962C8B-B14F-4D97-AF65-F5344CB8AC3E}">
        <p14:creationId xmlns:p14="http://schemas.microsoft.com/office/powerpoint/2010/main" val="4076454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CA616-3D6C-F6C4-27ED-64248A6A35A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 err="1"/>
              <a:t>Seaborn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6BBD5F-9D8B-DAB0-48B4-C5F4CA18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Gráfico de contagem, distribuição estatística, mapa de calor.</a:t>
            </a:r>
          </a:p>
        </p:txBody>
      </p:sp>
    </p:spTree>
    <p:extLst>
      <p:ext uri="{BB962C8B-B14F-4D97-AF65-F5344CB8AC3E}">
        <p14:creationId xmlns:p14="http://schemas.microsoft.com/office/powerpoint/2010/main" val="554284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2FE2-6F5C-26C9-D484-E219FF6B53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Algoritmos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BD281-F04A-DE16-2041-4E9D93EC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87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3B9A6-8650-AB80-299D-A82EAD52856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9D789-6578-D5C0-B239-B35D34676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Técnica de modelagem utilizada para lidar com variáveis binárias.</a:t>
            </a:r>
          </a:p>
          <a:p>
            <a:r>
              <a:rPr lang="pt-BR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Questões como:</a:t>
            </a:r>
          </a:p>
          <a:p>
            <a:pPr marL="0" indent="0">
              <a:buNone/>
            </a:pPr>
            <a:r>
              <a:rPr lang="pt-BR" dirty="0">
                <a:solidFill>
                  <a:srgbClr val="1A1A1A"/>
                </a:solidFill>
                <a:latin typeface="Merriweather" panose="00000500000000000000" pitchFamily="2" charset="0"/>
              </a:rPr>
              <a:t>O</a:t>
            </a:r>
            <a:r>
              <a:rPr lang="pt-BR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 indivíduo vai pagar uma dívida?</a:t>
            </a:r>
          </a:p>
          <a:p>
            <a:pPr marL="0" indent="0">
              <a:buNone/>
            </a:pPr>
            <a:r>
              <a:rPr lang="pt-BR" dirty="0">
                <a:solidFill>
                  <a:srgbClr val="1A1A1A"/>
                </a:solidFill>
                <a:latin typeface="Merriweather" panose="00000500000000000000" pitchFamily="2" charset="0"/>
              </a:rPr>
              <a:t>O</a:t>
            </a:r>
            <a:r>
              <a:rPr lang="pt-BR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 consumidor vai comprar determinado produto?</a:t>
            </a:r>
          </a:p>
          <a:p>
            <a:pPr marL="0" indent="0">
              <a:buNone/>
            </a:pPr>
            <a:r>
              <a:rPr lang="pt-BR" dirty="0">
                <a:solidFill>
                  <a:srgbClr val="1A1A1A"/>
                </a:solidFill>
                <a:latin typeface="Merriweather" panose="00000500000000000000" pitchFamily="2" charset="0"/>
              </a:rPr>
              <a:t>O paciente pode vir a ter diabetes?</a:t>
            </a:r>
          </a:p>
          <a:p>
            <a:pPr marL="0" indent="0">
              <a:buNone/>
            </a:pPr>
            <a:r>
              <a:rPr lang="pt-BR" dirty="0">
                <a:solidFill>
                  <a:srgbClr val="1A1A1A"/>
                </a:solidFill>
                <a:latin typeface="Merriweather" panose="00000500000000000000" pitchFamily="2" charset="0"/>
              </a:rPr>
              <a:t>A mensagem é spam ou não?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348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FD62-3633-DF70-AAB5-9138DE2A48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Equação: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13468-D45D-0D06-5A1E-14470102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31"/>
            <a:ext cx="10515600" cy="4351338"/>
          </a:xfrm>
        </p:spPr>
        <p:txBody>
          <a:bodyPr/>
          <a:lstStyle/>
          <a:p>
            <a:r>
              <a:rPr lang="pt-BR" dirty="0"/>
              <a:t>Função Linear: y=a0+a1*x1+a2*x2+...+</a:t>
            </a:r>
            <a:r>
              <a:rPr lang="pt-BR" dirty="0" err="1"/>
              <a:t>an</a:t>
            </a:r>
            <a:r>
              <a:rPr lang="pt-BR" dirty="0"/>
              <a:t>*</a:t>
            </a:r>
            <a:r>
              <a:rPr lang="pt-BR" dirty="0" err="1"/>
              <a:t>xn</a:t>
            </a:r>
            <a:endParaRPr lang="pt-BR" dirty="0"/>
          </a:p>
          <a:p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Probabilidade: P=</a:t>
            </a:r>
            <a:r>
              <a:rPr lang="pt-B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32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/(1+ </a:t>
            </a:r>
            <a:r>
              <a:rPr lang="pt-B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32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dirty="0"/>
              <a:t>Gráfico:</a:t>
            </a:r>
          </a:p>
          <a:p>
            <a:endParaRPr lang="pt-BR" dirty="0"/>
          </a:p>
        </p:txBody>
      </p:sp>
      <p:pic>
        <p:nvPicPr>
          <p:cNvPr id="8198" name="Picture 6" descr="Regressão logística - Aprender Ciência de Dados">
            <a:extLst>
              <a:ext uri="{FF2B5EF4-FFF2-40B4-BE49-F238E27FC236}">
                <a16:creationId xmlns:a16="http://schemas.microsoft.com/office/drawing/2014/main" id="{5E2CCF40-FC68-0A7A-7895-62A391F13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6"/>
          <a:stretch/>
        </p:blipFill>
        <p:spPr bwMode="auto">
          <a:xfrm>
            <a:off x="2845904" y="2966839"/>
            <a:ext cx="5078896" cy="296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35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52F48-4198-D268-0B86-D8DE1086BD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7699D-EBF4-CC9E-8A1A-893269B7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de classificação.</a:t>
            </a:r>
          </a:p>
          <a:p>
            <a:r>
              <a:rPr lang="pt-BR" dirty="0"/>
              <a:t>O algoritmo gera uma estrutura similar a um fluxograma, com “nós” onde uma condição é verificada, e se atendida o fluxo segue por um ramo, caso contrário, por outro.</a:t>
            </a:r>
          </a:p>
        </p:txBody>
      </p:sp>
    </p:spTree>
    <p:extLst>
      <p:ext uri="{BB962C8B-B14F-4D97-AF65-F5344CB8AC3E}">
        <p14:creationId xmlns:p14="http://schemas.microsoft.com/office/powerpoint/2010/main" val="2969684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CC48A-2CA8-54FE-70A2-7A049BDCD53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pic>
        <p:nvPicPr>
          <p:cNvPr id="10242" name="Picture 2" descr="Árvore de decisão básica">
            <a:extLst>
              <a:ext uri="{FF2B5EF4-FFF2-40B4-BE49-F238E27FC236}">
                <a16:creationId xmlns:a16="http://schemas.microsoft.com/office/drawing/2014/main" id="{532E5EFC-1E12-3184-61BF-DF7DBB82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6" y="1961529"/>
            <a:ext cx="54006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Árvore de decisão alternativa com dois nós">
            <a:extLst>
              <a:ext uri="{FF2B5EF4-FFF2-40B4-BE49-F238E27FC236}">
                <a16:creationId xmlns:a16="http://schemas.microsoft.com/office/drawing/2014/main" id="{E4FE587F-E709-046C-0700-B2BEE5CC4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10" y="2056778"/>
            <a:ext cx="54006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567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1549CE-D746-D4CF-82B4-79976497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2">
                <a:extLst>
                  <a:ext uri="{FF2B5EF4-FFF2-40B4-BE49-F238E27FC236}">
                    <a16:creationId xmlns:a16="http://schemas.microsoft.com/office/drawing/2014/main" id="{55739228-4378-FCFE-5A52-2096C9CAF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pt-BR" dirty="0"/>
                  <a:t>Equações: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Probabilidade: p</a:t>
                </a:r>
                <a:r>
                  <a:rPr lang="pt-BR" sz="3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pt-BR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=(n0 de eventos ocorridos)/(n0 total de eventos)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Entropia=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).</m:t>
                        </m:r>
                        <m:sSub>
                          <m:sSubPr>
                            <m:ctrlP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𝑝𝑖</m:t>
                        </m:r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pt-B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Ganho de informação=</a:t>
                </a:r>
                <a:r>
                  <a:rPr lang="pt-BR" sz="3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Entropia</a:t>
                </a:r>
                <a:r>
                  <a:rPr lang="pt-BR" sz="32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pai</a:t>
                </a:r>
                <a:r>
                  <a:rPr lang="pt-BR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pt-BR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𝑝𝑒𝑠𝑜</m:t>
                            </m:r>
                          </m:e>
                          <m:sub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𝑓𝑖𝑙h𝑜</m:t>
                            </m:r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).</m:t>
                        </m:r>
                        <m:sSub>
                          <m:sSubPr>
                            <m:ctrlP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𝐸𝑛𝑡𝑟𝑜𝑝𝑖𝑎</m:t>
                            </m:r>
                          </m:e>
                          <m:sub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𝑓𝑖𝑙h𝑜</m:t>
                            </m:r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pt-B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Espaço Reservado para Conteúdo 2">
                <a:extLst>
                  <a:ext uri="{FF2B5EF4-FFF2-40B4-BE49-F238E27FC236}">
                    <a16:creationId xmlns:a16="http://schemas.microsoft.com/office/drawing/2014/main" id="{55739228-4378-FCFE-5A52-2096C9CAF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33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9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5C2AD-846B-FD5A-9BBF-8E33A261CF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b="1" dirty="0"/>
              <a:t>A ideia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70215D-8553-AAE2-677F-A9350C56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dirty="0">
                <a:solidFill>
                  <a:srgbClr val="222222"/>
                </a:solidFill>
                <a:effectLst/>
                <a:latin typeface="+mn-lt"/>
              </a:rPr>
              <a:t>Uma financeira precisa analisar a solicitação de empr</a:t>
            </a:r>
            <a:r>
              <a:rPr lang="pt-BR" sz="2800" dirty="0">
                <a:solidFill>
                  <a:srgbClr val="222222"/>
                </a:solidFill>
                <a:latin typeface="+mn-lt"/>
              </a:rPr>
              <a:t>éstimo de um 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+mn-lt"/>
              </a:rPr>
              <a:t>cliente e para realizar isto a empresa precisa coletar dados do cliente.</a:t>
            </a:r>
          </a:p>
          <a:p>
            <a:r>
              <a:rPr lang="pt-BR" sz="2800" b="0" i="0" dirty="0">
                <a:solidFill>
                  <a:srgbClr val="222222"/>
                </a:solidFill>
                <a:effectLst/>
                <a:latin typeface="+mn-lt"/>
              </a:rPr>
              <a:t>A empresa solicita ao cliente que preencha um formulário com informações como; sexo, estado </a:t>
            </a:r>
            <a:r>
              <a:rPr lang="pt-BR" sz="2800" dirty="0">
                <a:solidFill>
                  <a:srgbClr val="222222"/>
                </a:solidFill>
                <a:latin typeface="+mn-lt"/>
              </a:rPr>
              <a:t>c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+mn-lt"/>
              </a:rPr>
              <a:t>ivil, grau de instrução, número de dependentes, renda, valor do empréstimo solicitado, quantidade de meses do pagamento do empréstimo, dentre outros para que ela possa estudar a possibilidade de aprovar ou não o empréstimo.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68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0CC98-F0CE-689E-2C49-DCADB79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Dados desbalanceados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AD3C96C-89EF-F022-0F13-42FDEF60F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154" y="184081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237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CEE4A-0665-2CB5-2FB7-B42AC6AE260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/>
              <a:t>Dados desbalanceados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6671F4-3473-830D-0080-067A51CD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Os parâmetros do algoritmo não diferenciarão a classe minoritária das demais categorias.</a:t>
            </a:r>
          </a:p>
          <a:p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Cópias de dados já existentes são incluídos na classe minoritária.</a:t>
            </a:r>
          </a:p>
          <a:p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Gerar observações intermediárias entre dados parecidos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933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4DFE5-CF2A-02B5-ECF7-6888FED5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ACF07-FF0F-CB73-5419-179589BF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995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177EC-B45C-46EC-6DA4-D7C13785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F6E0-AB6C-7F96-8596-9C40BA40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00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5E0FD-8A92-B95C-8BDE-DE4EF9E5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06A69-58FD-87C9-367F-66A1DCE2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3F5C1-1129-6D25-0B90-129ED5CB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93FFB-670C-F661-360D-5317174A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296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71BFB-9FC6-2D0F-1680-9FEC04A8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D32F4-FFB6-AB54-E1F3-9AA7B200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76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9A23F-5571-FD7D-C4E4-B21C0798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07207-A329-7795-61A7-8CA9779C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081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82886-4436-2418-39E8-7A030492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9461E-2338-A03B-AB8E-DCCAD561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1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24541-D1A5-AF03-F4AF-7583EFBD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BE5DE-8717-0D37-8F51-7A211D43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53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ECCF1-DBCA-866D-4D17-A4E1C6BEA90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b="1" dirty="0"/>
              <a:t>A ATITUDE DA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D186F-09D9-B6A2-2210-59C74B4B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dirty="0">
                <a:solidFill>
                  <a:srgbClr val="222222"/>
                </a:solidFill>
                <a:effectLst/>
              </a:rPr>
              <a:t>A empresa pretende automatizar o processo de elegibilidade do empréstimo com base nas informações fornecidas pelo cliente.</a:t>
            </a:r>
          </a:p>
          <a:p>
            <a:r>
              <a:rPr lang="pt-BR" dirty="0">
                <a:solidFill>
                  <a:srgbClr val="222222"/>
                </a:solidFill>
              </a:rPr>
              <a:t>O</a:t>
            </a:r>
            <a:r>
              <a:rPr lang="pt-BR" sz="2800" dirty="0"/>
              <a:t> gerente da empresa forneceu ao analista de dados </a:t>
            </a:r>
            <a:r>
              <a:rPr lang="pt-BR" sz="2800" b="0" i="0" dirty="0">
                <a:solidFill>
                  <a:srgbClr val="222222"/>
                </a:solidFill>
                <a:effectLst/>
              </a:rPr>
              <a:t>uma tabela para que este possa identificar o cliente elegível para aprovar o empréstimo. </a:t>
            </a:r>
          </a:p>
          <a:p>
            <a:r>
              <a:rPr lang="pt-BR" sz="2800" dirty="0">
                <a:solidFill>
                  <a:srgbClr val="222222"/>
                </a:solidFill>
              </a:rPr>
              <a:t>O gerente precisa saber qual a probabilidade de um dado cliente honrar com o pagamento do empréstimo adquirido.</a:t>
            </a:r>
            <a:endParaRPr lang="pt-BR" sz="2800" dirty="0"/>
          </a:p>
          <a:p>
            <a:pPr marL="0" indent="0">
              <a:buNone/>
            </a:pPr>
            <a:endParaRPr lang="pt-BR" sz="2800" b="0" i="0" dirty="0">
              <a:solidFill>
                <a:srgbClr val="222222"/>
              </a:solidFill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994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42824-C5BD-126E-FE50-B598AD16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E1964-12A0-156F-6787-AB897364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292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1739E-2B44-2148-4E2F-A15AA3FC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57141-3EEF-226E-9B73-BECECB08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80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2FCBC-9976-622C-1B6C-E60B32ED38B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b="1" dirty="0"/>
              <a:t>Geração de Hipóteses: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17658-812B-16C7-812A-1DE6C0EF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fatores que impactam no problema de solicitação de um empréstimo?</a:t>
            </a:r>
          </a:p>
          <a:p>
            <a:r>
              <a:rPr lang="pt-BR" dirty="0"/>
              <a:t>Salário, Histórico Bancário, Valor do Empréstimo Solicitado, Período para Pagar o Empréstimo, Composição de Renda, Quantidade de Filhos, Tem Casa Própria, etc.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19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7DE46-C583-9E34-61BE-F88A9EE124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b="1" dirty="0"/>
              <a:t>TÉCNICAS USADAS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023C8-5252-3E8B-F0E2-C8608644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ETL</a:t>
            </a:r>
            <a:r>
              <a:rPr lang="pt-BR" dirty="0"/>
              <a:t> (</a:t>
            </a:r>
            <a:r>
              <a:rPr lang="pt-BR" b="1" dirty="0" err="1"/>
              <a:t>E</a:t>
            </a:r>
            <a:r>
              <a:rPr lang="pt-BR" dirty="0" err="1"/>
              <a:t>xtract</a:t>
            </a:r>
            <a:r>
              <a:rPr lang="pt-BR" dirty="0"/>
              <a:t>, </a:t>
            </a:r>
            <a:r>
              <a:rPr lang="pt-BR" b="1" dirty="0" err="1"/>
              <a:t>T</a:t>
            </a:r>
            <a:r>
              <a:rPr lang="pt-BR" dirty="0" err="1"/>
              <a:t>ransform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b="1" dirty="0" err="1"/>
              <a:t>L</a:t>
            </a:r>
            <a:r>
              <a:rPr lang="pt-BR" dirty="0" err="1"/>
              <a:t>oad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EDA</a:t>
            </a:r>
            <a:r>
              <a:rPr lang="pt-BR" dirty="0"/>
              <a:t> (</a:t>
            </a:r>
            <a:r>
              <a:rPr lang="pt-BR" b="1" dirty="0" err="1"/>
              <a:t>E</a:t>
            </a:r>
            <a:r>
              <a:rPr lang="pt-BR" dirty="0" err="1"/>
              <a:t>xploratory</a:t>
            </a:r>
            <a:r>
              <a:rPr lang="pt-BR" dirty="0"/>
              <a:t> </a:t>
            </a:r>
            <a:r>
              <a:rPr lang="pt-BR" b="1" dirty="0"/>
              <a:t>D</a:t>
            </a:r>
            <a:r>
              <a:rPr lang="pt-BR" dirty="0"/>
              <a:t>ata </a:t>
            </a:r>
            <a:r>
              <a:rPr lang="pt-BR" b="1" dirty="0" err="1"/>
              <a:t>A</a:t>
            </a:r>
            <a:r>
              <a:rPr lang="pt-BR" dirty="0" err="1"/>
              <a:t>nlysis</a:t>
            </a:r>
            <a:r>
              <a:rPr lang="pt-BR" dirty="0"/>
              <a:t>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Importação da tabela, tratamento dos dados com aplicação de filtros, aplicação de fórmulas, construção e análise de gráficos, aplicação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, upload/download de arquivo, etc.</a:t>
            </a:r>
          </a:p>
        </p:txBody>
      </p:sp>
    </p:spTree>
    <p:extLst>
      <p:ext uri="{BB962C8B-B14F-4D97-AF65-F5344CB8AC3E}">
        <p14:creationId xmlns:p14="http://schemas.microsoft.com/office/powerpoint/2010/main" val="129850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B8242-1BA2-7A81-8C45-28C7106D96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sz="4400" b="1" dirty="0"/>
              <a:t>APLICAÇÃO DE ALGORITMOS DE MACHINE LEARNING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3917F-4C89-3849-3BCE-E7B727D2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  <a:p>
            <a:r>
              <a:rPr lang="pt-BR" dirty="0"/>
              <a:t>RANDOM FOREST</a:t>
            </a:r>
          </a:p>
        </p:txBody>
      </p:sp>
      <p:pic>
        <p:nvPicPr>
          <p:cNvPr id="1026" name="Picture 2" descr="Como desenhar uma mão #2 - YouTube">
            <a:extLst>
              <a:ext uri="{FF2B5EF4-FFF2-40B4-BE49-F238E27FC236}">
                <a16:creationId xmlns:a16="http://schemas.microsoft.com/office/drawing/2014/main" id="{4926226B-EEBF-A0A9-F96E-4F4A2E19D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9" r="36304"/>
          <a:stretch/>
        </p:blipFill>
        <p:spPr bwMode="auto">
          <a:xfrm rot="16200000">
            <a:off x="5777885" y="3901012"/>
            <a:ext cx="636229" cy="103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lowers">
            <a:extLst>
              <a:ext uri="{FF2B5EF4-FFF2-40B4-BE49-F238E27FC236}">
                <a16:creationId xmlns:a16="http://schemas.microsoft.com/office/drawing/2014/main" id="{05029CA8-C3DA-BB36-0951-0FF3B358B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1" r="83391"/>
          <a:stretch/>
        </p:blipFill>
        <p:spPr bwMode="auto">
          <a:xfrm>
            <a:off x="3225248" y="3754058"/>
            <a:ext cx="1898374" cy="19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3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77FD3-4C7D-D05B-D9BA-E32CE1C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/>
              <a:t>Iniciando os trabalhos:</a:t>
            </a:r>
          </a:p>
        </p:txBody>
      </p:sp>
    </p:spTree>
    <p:extLst>
      <p:ext uri="{BB962C8B-B14F-4D97-AF65-F5344CB8AC3E}">
        <p14:creationId xmlns:p14="http://schemas.microsoft.com/office/powerpoint/2010/main" val="211076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2D5DE-E65D-21FC-0701-67DB39D3B5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/>
              <a:t>1ª Parte: Pré-Processamento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D8F36-AD58-7CC6-CBB0-B4FF8F05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Nesta parte foram feitas diversas modificações no </a:t>
            </a:r>
            <a:r>
              <a:rPr lang="pt-BR" sz="2800" dirty="0" err="1"/>
              <a:t>DataFrame</a:t>
            </a:r>
            <a:r>
              <a:rPr lang="pt-BR" sz="2800" dirty="0"/>
              <a:t> original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800" dirty="0"/>
              <a:t>arquivo: loan_data.csv que se encontra no repositório </a:t>
            </a:r>
            <a:r>
              <a:rPr lang="pt-BR" sz="2800" dirty="0" err="1"/>
              <a:t>github</a:t>
            </a:r>
            <a:r>
              <a:rPr lang="pt-BR" sz="28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644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709</Words>
  <Application>Microsoft Office PowerPoint</Application>
  <PresentationFormat>Widescreen</PresentationFormat>
  <Paragraphs>93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Cambria Math</vt:lpstr>
      <vt:lpstr>Merriweather</vt:lpstr>
      <vt:lpstr>Source Sans Pro</vt:lpstr>
      <vt:lpstr>source-serif-pro</vt:lpstr>
      <vt:lpstr>Tema do Office</vt:lpstr>
      <vt:lpstr>O Problema da Predição de Um Empréstimo</vt:lpstr>
      <vt:lpstr>FORMULAÇÃO DO PROBLEMA</vt:lpstr>
      <vt:lpstr>A ideia do Problema</vt:lpstr>
      <vt:lpstr>A ATITUDE DA EMPRESA</vt:lpstr>
      <vt:lpstr>Geração de Hipóteses:</vt:lpstr>
      <vt:lpstr>TÉCNICAS USADAS</vt:lpstr>
      <vt:lpstr>APLICAÇÃO DE ALGORITMOS DE MACHINE LEARNING</vt:lpstr>
      <vt:lpstr>Iniciando os trabalhos:</vt:lpstr>
      <vt:lpstr>1ª Parte: Pré-Processamento dos dados</vt:lpstr>
      <vt:lpstr>Dummy Variable</vt:lpstr>
      <vt:lpstr>Código</vt:lpstr>
      <vt:lpstr>Código </vt:lpstr>
      <vt:lpstr>Função map </vt:lpstr>
      <vt:lpstr>Função Map</vt:lpstr>
      <vt:lpstr>Função Lambda </vt:lpstr>
      <vt:lpstr>Estatística</vt:lpstr>
      <vt:lpstr>Estatística</vt:lpstr>
      <vt:lpstr>Estatística:</vt:lpstr>
      <vt:lpstr>Outliers:</vt:lpstr>
      <vt:lpstr>Estatística: Distribuição Normal </vt:lpstr>
      <vt:lpstr>MatplotLib e Seaborn</vt:lpstr>
      <vt:lpstr>Matplotlib</vt:lpstr>
      <vt:lpstr>Seaborn</vt:lpstr>
      <vt:lpstr>Algoritmos de Machine Learning</vt:lpstr>
      <vt:lpstr>Regressão Logística</vt:lpstr>
      <vt:lpstr>Equação:</vt:lpstr>
      <vt:lpstr>Random Forest</vt:lpstr>
      <vt:lpstr>Random Forest</vt:lpstr>
      <vt:lpstr>Random Forest</vt:lpstr>
      <vt:lpstr>Dados desbalanceados</vt:lpstr>
      <vt:lpstr>Dados desbalanceados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Problema da Predição de Um Empréstimo</dc:title>
  <dc:creator>Dourival Júnior</dc:creator>
  <cp:lastModifiedBy>Dourival Júnior</cp:lastModifiedBy>
  <cp:revision>31</cp:revision>
  <dcterms:created xsi:type="dcterms:W3CDTF">2022-10-19T21:48:55Z</dcterms:created>
  <dcterms:modified xsi:type="dcterms:W3CDTF">2022-10-20T21:59:46Z</dcterms:modified>
</cp:coreProperties>
</file>