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69" r:id="rId5"/>
    <p:sldId id="270" r:id="rId6"/>
    <p:sldId id="271" r:id="rId7"/>
    <p:sldId id="272" r:id="rId8"/>
    <p:sldId id="268" r:id="rId9"/>
    <p:sldId id="259" r:id="rId10"/>
    <p:sldId id="260" r:id="rId11"/>
    <p:sldId id="261" r:id="rId12"/>
    <p:sldId id="262" r:id="rId13"/>
    <p:sldId id="287" r:id="rId14"/>
    <p:sldId id="263" r:id="rId15"/>
    <p:sldId id="264" r:id="rId16"/>
    <p:sldId id="265" r:id="rId17"/>
    <p:sldId id="266" r:id="rId18"/>
    <p:sldId id="273" r:id="rId19"/>
    <p:sldId id="274" r:id="rId20"/>
    <p:sldId id="289" r:id="rId21"/>
    <p:sldId id="267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93" r:id="rId31"/>
    <p:sldId id="282" r:id="rId32"/>
    <p:sldId id="290" r:id="rId33"/>
    <p:sldId id="283" r:id="rId34"/>
    <p:sldId id="294" r:id="rId35"/>
    <p:sldId id="291" r:id="rId36"/>
    <p:sldId id="29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E1C9A-442D-D2C6-DD8E-61B572683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E29F8-F65C-6746-5F24-4E59D512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08897-50C3-ABD4-B13D-FF3A0ED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08E4E-9C01-FC9D-59B8-79A6A188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FF320-EAD8-4F48-605A-2989575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0D32-ACE3-EAE6-61AF-769B188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8A270B-BA79-BEB1-823B-7CC757D4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B4122-79C9-3E65-DA61-4695FD47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DFD4D-A500-7BEC-F297-4ABE380C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15EA-99CC-9092-4B23-FEC9A0CE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0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4A8F2-2BB2-330D-F198-8BF3EBF7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B2B778-822F-694A-7B9C-EE367ED9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33E22-7D9C-F160-233A-FD5CF09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6FA69-81E2-7D63-2C84-76B8C96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68074-C957-97AC-CF88-080BDE44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06D9-EF13-6722-2DE3-E9B7CFC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9B3A3-71DF-370F-F43F-2612E3C1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A46B9-3FF8-A170-B964-FD8D272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C8E5-74FB-075B-2EA8-008EAAAE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2B206-D0BE-4ABF-DFF1-23CBB001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80A1B-EB2A-2E89-C339-62B9EE37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69B838-6892-9B44-5328-A56E07FC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0C28F-29D0-323C-4D99-6C1947E8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67179-EA94-00C8-99A2-C6909891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E2DD2-06A1-8689-F142-87BD682C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954EE-2F43-514E-B166-A6411434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D890D-73C9-9A7D-DB4F-5FC24D12D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9010D1-8F3A-43F9-2D21-A40A42D9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D462B-5622-D6D8-0D34-390FFBA6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FA451-48BC-4AF7-737D-6AF8050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BA4DD0-0611-85B6-2188-3815CF77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40E5F-C0C1-0F32-41B6-B8F99983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76BA8D-65C2-3E34-6174-73FF0CC7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883DC0-52E6-8889-3719-6164FF20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52B352-9ABA-89EE-4382-1EC1AD990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20DB8D-632D-6536-D1D0-089A7613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F3F2A6-E544-EA06-CADF-AB5EDE9B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D4836A-F1B4-1832-8A9A-9221B8BA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47DA8-8708-1038-ED72-869821B2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98238-B18E-A8DA-D0BF-137A178D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AF4686-7C94-CCCB-6AF7-7CF1359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E0F7E0-A7F0-0BB8-EA48-C67A4E5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C20503-E464-A9C1-9540-2DAB217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2315AE-CF35-32BB-20D2-517905FF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E82DC-A516-F43D-3F58-60B70116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275594-4C9E-BA12-B532-DC4CAB8D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5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2B9A-D93C-B075-D49F-053A281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EB8E1-32CC-C3C3-A3D5-B3F1CA2B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045D88-D99E-FB52-439D-8F7A3874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42879-8703-3E06-9455-CAFFF32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3C637-B157-5013-C0B1-FAFF7350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F598A-6B20-2378-5725-53A16915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D5647-32C8-73AA-2EB9-0610B7D2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7403FF-742D-DAFE-08B9-182BF171D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2F3DFE-6A99-1A3E-A17A-520A90F3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5A8E80-B130-CC66-0A19-31C731D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BA48C-594E-3F58-27D9-AA9009B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B81CD-409E-76FF-851C-64FE5820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FC2FB5-6994-DFCD-77C2-41116381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120B5-2AC1-7794-0A9F-A6938F9E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BC78F-FBD2-F873-B35E-D5380AC3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02C93-0228-EE1D-16CB-1285CF082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39120-44C7-1283-409A-E75F87C3E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77AF-79A6-CC88-E457-052AB5FE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3B907-45BF-B22F-A4F7-C47E49E68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04</a:t>
            </a:r>
          </a:p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71281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3B690-A929-2E91-EC93-072FEA86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 Default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B21D04-9158-22E5-7757-F95C270AA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41326"/>
            <a:ext cx="8926996" cy="291993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pow</a:t>
            </a:r>
            <a:r>
              <a:rPr lang="pt-BR" altLang="pt-BR" dirty="0"/>
              <a:t> &lt;- </a:t>
            </a:r>
            <a:r>
              <a:rPr lang="pt-BR" altLang="pt-BR" dirty="0" err="1"/>
              <a:t>function</a:t>
            </a:r>
            <a:r>
              <a:rPr lang="pt-BR" altLang="pt-BR" dirty="0"/>
              <a:t>(x, y = 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result</a:t>
            </a:r>
            <a:r>
              <a:rPr lang="pt-BR" altLang="pt-BR" dirty="0"/>
              <a:t> &lt;- </a:t>
            </a:r>
            <a:r>
              <a:rPr lang="pt-BR" altLang="pt-BR" dirty="0" err="1"/>
              <a:t>x^y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print(paste(x,“</a:t>
            </a:r>
            <a:r>
              <a:rPr lang="pt-BR" altLang="pt-BR" dirty="0" err="1"/>
              <a:t>elevaldo</a:t>
            </a:r>
            <a:r>
              <a:rPr lang="pt-BR" altLang="pt-BR" dirty="0"/>
              <a:t> a", y, “resulta em", </a:t>
            </a:r>
            <a:r>
              <a:rPr lang="pt-BR" altLang="pt-BR" dirty="0" err="1"/>
              <a:t>result</a:t>
            </a:r>
            <a:r>
              <a:rPr lang="pt-BR" altLang="pt-BR" dirty="0"/>
              <a:t>))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pow</a:t>
            </a:r>
            <a:r>
              <a:rPr lang="pt-BR" altLang="pt-BR" dirty="0"/>
              <a:t>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# Se você fizer </a:t>
            </a:r>
            <a:r>
              <a:rPr lang="pt-BR" altLang="pt-BR" dirty="0" err="1"/>
              <a:t>pow</a:t>
            </a:r>
            <a:r>
              <a:rPr lang="pt-BR" altLang="pt-BR" dirty="0"/>
              <a:t>(3,3) ai o valor default y=2 é sobreposto. </a:t>
            </a:r>
          </a:p>
        </p:txBody>
      </p:sp>
    </p:spTree>
    <p:extLst>
      <p:ext uri="{BB962C8B-B14F-4D97-AF65-F5344CB8AC3E}">
        <p14:creationId xmlns:p14="http://schemas.microsoft.com/office/powerpoint/2010/main" val="35170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717B-B904-455F-809E-6162C58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Return</a:t>
            </a:r>
            <a:r>
              <a:rPr lang="pt-BR" dirty="0"/>
              <a:t> em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6D46B-F4C3-DB26-E288-9D0BBAEC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Syntax</a:t>
            </a:r>
            <a:r>
              <a:rPr lang="pt-BR" dirty="0"/>
              <a:t> do </a:t>
            </a:r>
            <a:r>
              <a:rPr lang="pt-BR" dirty="0" err="1"/>
              <a:t>return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altLang="pt-BR" dirty="0" err="1"/>
              <a:t>return</a:t>
            </a:r>
            <a:r>
              <a:rPr lang="pt-BR" altLang="pt-BR" dirty="0"/>
              <a:t>(expressão) </a:t>
            </a:r>
          </a:p>
          <a:p>
            <a:endParaRPr lang="pt-BR" b="1" i="0" dirty="0">
              <a:solidFill>
                <a:srgbClr val="25283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56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7555-BCB7-7335-1AA3-08DA4BD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694662-FFBA-44E6-C9EF-5A869A6CF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031" y="1396115"/>
            <a:ext cx="3029419" cy="506924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2000" dirty="0" err="1"/>
              <a:t>check_valor</a:t>
            </a:r>
            <a:r>
              <a:rPr lang="pt-BR" sz="2000" dirty="0"/>
              <a:t> &lt;- </a:t>
            </a:r>
            <a:r>
              <a:rPr lang="pt-BR" sz="2000" dirty="0" err="1"/>
              <a:t>function</a:t>
            </a:r>
            <a:r>
              <a:rPr lang="pt-BR" sz="2000" dirty="0"/>
              <a:t>(x) {</a:t>
            </a:r>
          </a:p>
          <a:p>
            <a:pPr marL="0" indent="0">
              <a:buNone/>
            </a:pPr>
            <a:r>
              <a:rPr lang="pt-BR" sz="2000" dirty="0" err="1"/>
              <a:t>if</a:t>
            </a:r>
            <a:r>
              <a:rPr lang="pt-BR" sz="2000" dirty="0"/>
              <a:t> (x &gt; 0)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"Positivo"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(x &lt; 0)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"Negativo"</a:t>
            </a:r>
          </a:p>
          <a:p>
            <a:pPr marL="0" indent="0">
              <a:buNone/>
            </a:pPr>
            <a:r>
              <a:rPr lang="pt-BR" sz="2000" dirty="0"/>
              <a:t>} </a:t>
            </a:r>
            <a:r>
              <a:rPr lang="pt-BR" sz="2000" dirty="0" err="1"/>
              <a:t>else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"Zero"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return</a:t>
            </a:r>
            <a:r>
              <a:rPr lang="pt-BR" sz="2000" dirty="0"/>
              <a:t>(print(</a:t>
            </a:r>
            <a:r>
              <a:rPr lang="pt-BR" sz="2000" dirty="0" err="1"/>
              <a:t>result</a:t>
            </a:r>
            <a:r>
              <a:rPr lang="pt-BR" sz="2000" dirty="0"/>
              <a:t>))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check_valor</a:t>
            </a:r>
            <a:r>
              <a:rPr lang="pt-BR" sz="20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88739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A529C-F8EC-B0BF-B741-65D337C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1a maneira de se trabalhar com </a:t>
            </a: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6B0-4E9D-156C-0AAD-A1A32213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function(x) {</a:t>
            </a:r>
          </a:p>
          <a:p>
            <a:pPr marL="0" indent="0">
              <a:buNone/>
            </a:pPr>
            <a:r>
              <a:rPr lang="en-US" dirty="0"/>
              <a:t>  return(5 * x)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96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A529C-F8EC-B0BF-B741-65D337C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2a maneira de se trabalhar com </a:t>
            </a: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6B0-4E9D-156C-0AAD-A1A32213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function(x) {</a:t>
            </a:r>
          </a:p>
          <a:p>
            <a:pPr marL="0" indent="0">
              <a:buNone/>
            </a:pPr>
            <a:r>
              <a:rPr lang="en-US" dirty="0"/>
              <a:t>  m &lt;- 5*x</a:t>
            </a:r>
          </a:p>
          <a:p>
            <a:pPr marL="0" indent="0">
              <a:buNone/>
            </a:pPr>
            <a:r>
              <a:rPr lang="en-US" dirty="0"/>
              <a:t>return(print(m))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52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8380-5699-6AC9-4DEB-3F3C83C4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globais: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5434A-F356-4366-E76B-EAD520FB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variáveis definidas fora da função.</a:t>
            </a:r>
          </a:p>
          <a:p>
            <a:r>
              <a:rPr lang="pt-BR" dirty="0"/>
              <a:t>Exemplo: A variável </a:t>
            </a:r>
            <a:r>
              <a:rPr lang="pt-BR" dirty="0" err="1"/>
              <a:t>txt</a:t>
            </a:r>
            <a:r>
              <a:rPr lang="pt-BR" dirty="0"/>
              <a:t> está fora do escopo da função.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apredendo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R"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paste(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"Maria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6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F101-E5A7-3D17-144E-42BF491C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 e variável local: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69703-9474-E9ED-BD4F-3DAE6B0C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txt</a:t>
            </a:r>
            <a:r>
              <a:rPr lang="pt-BR" dirty="0"/>
              <a:t> &lt;- "aprendendo função em R“   #txt é uma variável global</a:t>
            </a:r>
          </a:p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(nome) {</a:t>
            </a:r>
          </a:p>
          <a:p>
            <a:pPr marL="0" indent="0">
              <a:buNone/>
            </a:pPr>
            <a:r>
              <a:rPr lang="pt-BR" dirty="0"/>
              <a:t>  print(paste(nome, "está", </a:t>
            </a:r>
            <a:r>
              <a:rPr lang="pt-BR" dirty="0" err="1"/>
              <a:t>txt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my_function</a:t>
            </a:r>
            <a:r>
              <a:rPr lang="pt-BR" dirty="0"/>
              <a:t>("Maria")   #Maria é uma variável local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49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5F88A-6632-6F5F-B0DC-CE36D58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e Exportando dados 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0ADA5-15F0-4EDF-9233-B0862C71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8DD0F-2F7F-2B37-0E01-F24491A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22831"/>
                </a:solidFill>
                <a:effectLst/>
                <a:latin typeface="-apple-system"/>
              </a:rPr>
              <a:t>Pacotes para importação de dados</a:t>
            </a:r>
            <a:br>
              <a:rPr lang="pt-BR" b="1" i="0" dirty="0">
                <a:solidFill>
                  <a:srgbClr val="222831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44C3F-1996-DC8F-93AA-549054EB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  <a:p>
            <a:pPr marL="0" indent="0">
              <a:buNone/>
            </a:pPr>
            <a:r>
              <a:rPr lang="pt-BR" altLang="pt-BR" dirty="0"/>
              <a:t>Um dos caminhos mais flexíveis de importação de dados é a função </a:t>
            </a:r>
            <a:r>
              <a:rPr lang="pt-BR" altLang="pt-BR" dirty="0" err="1"/>
              <a:t>read.table</a:t>
            </a:r>
            <a:r>
              <a:rPr lang="pt-BR" altLang="pt-BR" dirty="0"/>
              <a:t>(). Esta é uma função que já vem instalada com o R, faz parte do pacote base </a:t>
            </a:r>
            <a:r>
              <a:rPr lang="pt-BR" altLang="pt-BR" dirty="0" err="1"/>
              <a:t>utils</a:t>
            </a:r>
            <a:r>
              <a:rPr lang="pt-BR" altLang="pt-BR" dirty="0"/>
              <a:t> do R, e importa arquivos nos formatos </a:t>
            </a:r>
            <a:r>
              <a:rPr lang="pt-BR" altLang="pt-BR" dirty="0" err="1"/>
              <a:t>csv</a:t>
            </a:r>
            <a:r>
              <a:rPr lang="pt-BR" altLang="pt-BR" dirty="0"/>
              <a:t> e </a:t>
            </a:r>
            <a:r>
              <a:rPr lang="pt-BR" altLang="pt-BR" dirty="0" err="1"/>
              <a:t>txt</a:t>
            </a:r>
            <a:r>
              <a:rPr lang="pt-BR" altLang="pt-BR" dirty="0"/>
              <a:t>. </a:t>
            </a:r>
          </a:p>
          <a:p>
            <a:r>
              <a:rPr lang="pt-BR" dirty="0"/>
              <a:t>Podemos importar os dados com 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utils</a:t>
            </a:r>
            <a:r>
              <a:rPr lang="pt-BR" dirty="0"/>
              <a:t> de maneira direta.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67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ADBE-6573-2F6A-26D8-64CD480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D4271-871E-0301-C48A-A3FAA1EF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Criem no bloco de notas ou na própria IDE o arquivo teste.csv com os dados:</a:t>
            </a:r>
          </a:p>
          <a:p>
            <a:pPr marL="0" indent="0">
              <a:buNone/>
            </a:pPr>
            <a:r>
              <a:rPr lang="pt-BR" dirty="0"/>
              <a:t>nome, idade</a:t>
            </a:r>
          </a:p>
          <a:p>
            <a:pPr marL="0" indent="0">
              <a:buNone/>
            </a:pPr>
            <a:r>
              <a:rPr lang="pt-BR" dirty="0"/>
              <a:t>Maria,26</a:t>
            </a:r>
          </a:p>
          <a:p>
            <a:pPr marL="0" indent="0">
              <a:buNone/>
            </a:pPr>
            <a:r>
              <a:rPr lang="pt-BR" dirty="0"/>
              <a:t>Pedro,32</a:t>
            </a:r>
          </a:p>
          <a:p>
            <a:pPr marL="0" indent="0">
              <a:buNone/>
            </a:pPr>
            <a:r>
              <a:rPr lang="pt-BR" dirty="0"/>
              <a:t>A segui na IDE digite:</a:t>
            </a:r>
          </a:p>
          <a:p>
            <a:pPr marL="0" indent="0">
              <a:buNone/>
            </a:pPr>
            <a:r>
              <a:rPr lang="pt-BR" dirty="0"/>
              <a:t>arq1 &lt;- </a:t>
            </a:r>
            <a:r>
              <a:rPr lang="pt-BR" dirty="0" err="1"/>
              <a:t>read.table</a:t>
            </a:r>
            <a:r>
              <a:rPr lang="pt-BR" dirty="0"/>
              <a:t>(file = "teste.csv", </a:t>
            </a:r>
            <a:r>
              <a:rPr lang="pt-BR" dirty="0" err="1"/>
              <a:t>sep</a:t>
            </a:r>
            <a:r>
              <a:rPr lang="pt-BR" dirty="0"/>
              <a:t> = ",",header=TRUE)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head</a:t>
            </a:r>
            <a:r>
              <a:rPr lang="pt-BR" dirty="0"/>
              <a:t>(arq1))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7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56F2-3A18-6229-1F19-19EA0A8C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E5AB6F-7BA8-5C8C-1995-4878DFD95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2049432"/>
            <a:ext cx="8678658" cy="104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Criando uma função.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criar uma função, use a palavra-chave: </a:t>
            </a:r>
            <a:r>
              <a:rPr lang="pt-BR" altLang="pt-BR" dirty="0" err="1"/>
              <a:t>function</a:t>
            </a:r>
            <a:r>
              <a:rPr lang="pt-BR" alt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8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62E8A-24E1-090E-7FB3-934F9C9B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um arquivo de um diretório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701D8-8ED9-078E-3DFE-56DD70E0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Salve o arquivo teste.csv na pasta downloads.</a:t>
            </a:r>
          </a:p>
          <a:p>
            <a:pPr marL="0" indent="0">
              <a:buNone/>
            </a:pPr>
            <a:r>
              <a:rPr lang="pt-BR" dirty="0"/>
              <a:t>arq2 &lt;- </a:t>
            </a:r>
            <a:r>
              <a:rPr lang="pt-BR" dirty="0" err="1"/>
              <a:t>read.table</a:t>
            </a:r>
            <a:r>
              <a:rPr lang="pt-BR" dirty="0"/>
              <a:t>(file = "C:/Downloads/teste.csv")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head</a:t>
            </a:r>
            <a:r>
              <a:rPr lang="pt-BR" dirty="0"/>
              <a:t>(arq2))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EFDA93-E433-C27D-13D9-7954D5A9FB56}"/>
              </a:ext>
            </a:extLst>
          </p:cNvPr>
          <p:cNvSpPr txBox="1"/>
          <p:nvPr/>
        </p:nvSpPr>
        <p:spPr>
          <a:xfrm>
            <a:off x="5174974" y="3059668"/>
            <a:ext cx="31871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Path (caminho do arquivo)</a:t>
            </a:r>
          </a:p>
        </p:txBody>
      </p:sp>
      <p:sp>
        <p:nvSpPr>
          <p:cNvPr id="6" name="Colchete Esquerdo 5">
            <a:extLst>
              <a:ext uri="{FF2B5EF4-FFF2-40B4-BE49-F238E27FC236}">
                <a16:creationId xmlns:a16="http://schemas.microsoft.com/office/drawing/2014/main" id="{2CC50313-252D-B96A-807E-B115AC8331E7}"/>
              </a:ext>
            </a:extLst>
          </p:cNvPr>
          <p:cNvSpPr/>
          <p:nvPr/>
        </p:nvSpPr>
        <p:spPr>
          <a:xfrm rot="16200000">
            <a:off x="6411431" y="790922"/>
            <a:ext cx="223356" cy="43141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5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B45FE-8966-0EC9-18FF-0DD9EC7D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Exportando dados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5324DF-B63A-3E52-8260-C1FCD9F6E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0015"/>
            <a:ext cx="10581743" cy="26776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Write.table</a:t>
            </a:r>
            <a:r>
              <a:rPr lang="pt-BR" altLang="pt-BR" dirty="0"/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Neste pacote temos </a:t>
            </a:r>
            <a:r>
              <a:rPr lang="pt-BR" altLang="pt-BR" dirty="0" err="1"/>
              <a:t>write.table</a:t>
            </a:r>
            <a:r>
              <a:rPr lang="pt-BR" altLang="pt-BR" dirty="0"/>
              <a:t>() que é a principal função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exportar seus dados do 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Ela funciona para exportar arquivos em formato de texto simples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.</a:t>
            </a:r>
            <a:r>
              <a:rPr lang="pt-BR" altLang="pt-BR" dirty="0" err="1"/>
              <a:t>csv</a:t>
            </a:r>
            <a:r>
              <a:rPr lang="pt-BR" altLang="pt-BR" dirty="0"/>
              <a:t> e .</a:t>
            </a:r>
            <a:r>
              <a:rPr lang="pt-BR" altLang="pt-BR" dirty="0" err="1"/>
              <a:t>txt</a:t>
            </a:r>
            <a:r>
              <a:rPr lang="pt-BR" altLang="pt-BR" dirty="0"/>
              <a:t> e usa basicamente os mesmos argumentos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da função </a:t>
            </a:r>
            <a:r>
              <a:rPr lang="pt-BR" altLang="pt-BR" dirty="0" err="1"/>
              <a:t>read.table</a:t>
            </a:r>
            <a:r>
              <a:rPr lang="pt-BR" altLang="pt-BR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68068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615E-1080-7094-6606-E88E846F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975C6-EE60-6F5B-FBC8-0981DC56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&lt;- “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R"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 err="1"/>
              <a:t>write.table</a:t>
            </a:r>
            <a:r>
              <a:rPr lang="pt-BR" altLang="pt-BR" dirty="0"/>
              <a:t>(x, “file1.csv")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02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290DD-62C3-9817-71F1-4FA1C42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dados. Library </a:t>
            </a:r>
            <a:r>
              <a:rPr lang="pt-BR" dirty="0" err="1"/>
              <a:t>readr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31BBD-1C23-FE55-0C7B-65050BF7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readr</a:t>
            </a:r>
            <a:endParaRPr lang="pt-B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Este pacote também é utilizado para importar arquivos do tipo </a:t>
            </a:r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csv</a:t>
            </a:r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 e </a:t>
            </a:r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txt</a:t>
            </a:r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40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A6F5-C453-67CB-E2F9-05F0FC5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readr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B13335-5EC2-3C7E-FCC3-F2F988507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2"/>
            <a:ext cx="8537786" cy="310854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Algumas das funções para importar arquivos são: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read_csv</a:t>
            </a:r>
            <a:r>
              <a:rPr lang="pt-BR" altLang="pt-BR" dirty="0"/>
              <a:t>(): para arquivos delimitados por vírgulas.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read_csv2(): para arquivos separados por ponto e vírgula.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read_tsv</a:t>
            </a:r>
            <a:r>
              <a:rPr lang="pt-BR" altLang="pt-BR" dirty="0"/>
              <a:t>(): para arquivos delimitados por tabulações.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read_table</a:t>
            </a:r>
            <a:r>
              <a:rPr lang="pt-BR" altLang="pt-BR" dirty="0"/>
              <a:t>(): para arquivos de texto tabular 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colunas separadas por espaço.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391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94D6-9CE6-7EBC-7347-0428E2A3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Install.packages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700133-8F18-5828-1D75-FBEDF566B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9461244" cy="397031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 o pacote não estiver disponível no seu computador,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você pode instalar com a função </a:t>
            </a:r>
            <a:r>
              <a:rPr lang="pt-BR" altLang="pt-BR" dirty="0" err="1"/>
              <a:t>install.packages</a:t>
            </a:r>
            <a:r>
              <a:rPr lang="pt-BR" altLang="pt-BR" dirty="0"/>
              <a:t>("</a:t>
            </a:r>
            <a:r>
              <a:rPr lang="pt-BR" altLang="pt-BR" dirty="0" err="1"/>
              <a:t>readr</a:t>
            </a:r>
            <a:r>
              <a:rPr lang="pt-BR" altLang="pt-BR" dirty="0"/>
              <a:t>")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via terminal.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Antes de usar o pacote você deve carregá-lo com a linha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library</a:t>
            </a:r>
            <a:r>
              <a:rPr lang="pt-BR" altLang="pt-BR" dirty="0"/>
              <a:t>(</a:t>
            </a:r>
            <a:r>
              <a:rPr lang="pt-BR" altLang="pt-BR" dirty="0" err="1"/>
              <a:t>readr</a:t>
            </a:r>
            <a:r>
              <a:rPr lang="pt-BR" altLang="pt-BR" dirty="0"/>
              <a:t>) antes de começar o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Veja no slide a seguir.</a:t>
            </a:r>
          </a:p>
        </p:txBody>
      </p:sp>
    </p:spTree>
    <p:extLst>
      <p:ext uri="{BB962C8B-B14F-4D97-AF65-F5344CB8AC3E}">
        <p14:creationId xmlns:p14="http://schemas.microsoft.com/office/powerpoint/2010/main" val="378243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71D6D-99E4-B39E-53B9-E9364340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install.package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CD33B-B650-53A5-E738-30DEE323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4679D-1E68-69B1-E866-655488EFD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6" t="78275" r="8696" b="7942"/>
          <a:stretch/>
        </p:blipFill>
        <p:spPr>
          <a:xfrm>
            <a:off x="212035" y="1690687"/>
            <a:ext cx="11661478" cy="14235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2ED709-13CC-560D-2608-C08AEE61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0" t="16022" r="47717" b="71798"/>
          <a:stretch/>
        </p:blipFill>
        <p:spPr>
          <a:xfrm>
            <a:off x="2080591" y="3567249"/>
            <a:ext cx="5367130" cy="14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9E8C-C1A9-5B80-5EA1-9DD713EE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arquivos no formato </a:t>
            </a:r>
            <a:r>
              <a:rPr lang="pt-BR" dirty="0" err="1"/>
              <a:t>xls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DDDF0-7FE0-E44A-A231-DF51091D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Teremos que importar 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endParaRPr lang="pt-BR" dirty="0"/>
          </a:p>
          <a:p>
            <a:r>
              <a:rPr lang="pt-BR" altLang="pt-BR" dirty="0"/>
              <a:t>O R não possui uma função nativa para importar dados do Excel, portanto deve-se instalar e utilizar certos pacotes para realizar esta operação. </a:t>
            </a:r>
          </a:p>
          <a:p>
            <a:r>
              <a:rPr lang="pt-BR" altLang="pt-BR" dirty="0"/>
              <a:t>Existem diversas opções e os principais pacotes são </a:t>
            </a:r>
            <a:r>
              <a:rPr lang="pt-BR" altLang="pt-BR" dirty="0" err="1"/>
              <a:t>readxl</a:t>
            </a:r>
            <a:r>
              <a:rPr lang="pt-BR" altLang="pt-BR" dirty="0"/>
              <a:t>, </a:t>
            </a:r>
            <a:r>
              <a:rPr lang="pt-BR" altLang="pt-BR" dirty="0" err="1"/>
              <a:t>xlsx</a:t>
            </a:r>
            <a:r>
              <a:rPr lang="pt-BR" altLang="pt-BR" dirty="0"/>
              <a:t>, </a:t>
            </a:r>
            <a:r>
              <a:rPr lang="pt-BR" altLang="pt-BR" dirty="0" err="1"/>
              <a:t>XLConnect</a:t>
            </a:r>
            <a:r>
              <a:rPr lang="pt-BR" altLang="pt-BR" dirty="0"/>
              <a:t> e </a:t>
            </a:r>
            <a:r>
              <a:rPr lang="pt-BR" altLang="pt-BR" dirty="0" err="1"/>
              <a:t>tidyxl</a:t>
            </a:r>
            <a:r>
              <a:rPr lang="pt-BR" altLang="pt-BR" dirty="0"/>
              <a:t>. 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57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DE518-8D5C-2A93-54F6-037EA187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readxl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C8FC8-6C26-619E-4DC0-753F2F997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5"/>
            <a:ext cx="11319509" cy="26776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seguir estão listadas algumas funções para importação e leitura de dados: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read_excel</a:t>
            </a:r>
            <a:r>
              <a:rPr lang="pt-BR" altLang="pt-BR" dirty="0"/>
              <a:t>(): esta função detecta automaticamente a extensão do arquivo,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e importa arquivos do tipo </a:t>
            </a:r>
            <a:r>
              <a:rPr lang="pt-BR" altLang="pt-BR" dirty="0" err="1"/>
              <a:t>xsl</a:t>
            </a:r>
            <a:r>
              <a:rPr lang="pt-BR" altLang="pt-BR" dirty="0"/>
              <a:t> e </a:t>
            </a:r>
            <a:r>
              <a:rPr lang="pt-BR" altLang="pt-BR" dirty="0" err="1"/>
              <a:t>xlsx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read_xsl</a:t>
            </a:r>
            <a:r>
              <a:rPr lang="pt-BR" altLang="pt-BR" dirty="0"/>
              <a:t>(): importa arquivos no formato </a:t>
            </a:r>
            <a:r>
              <a:rPr lang="pt-BR" altLang="pt-BR" dirty="0" err="1"/>
              <a:t>xsl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read_xlsx</a:t>
            </a:r>
            <a:r>
              <a:rPr lang="pt-BR" altLang="pt-BR" dirty="0"/>
              <a:t>(): importa arquivos no formato </a:t>
            </a:r>
            <a:r>
              <a:rPr lang="pt-BR" altLang="pt-BR" dirty="0" err="1"/>
              <a:t>xlsx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88149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58E4-5B1B-EF81-050A-98047764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6C1E6-7A4F-BB72-5A8D-A32BC922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arquivo no MS </a:t>
            </a:r>
            <a:r>
              <a:rPr lang="pt-BR" dirty="0" err="1"/>
              <a:t>excel</a:t>
            </a:r>
            <a:r>
              <a:rPr lang="pt-BR" dirty="0"/>
              <a:t> com os seguintes dados:</a:t>
            </a:r>
          </a:p>
          <a:p>
            <a:pPr marL="0" indent="0">
              <a:buNone/>
            </a:pPr>
            <a:r>
              <a:rPr lang="pt-BR" dirty="0"/>
              <a:t>Nome Idade RG</a:t>
            </a:r>
          </a:p>
          <a:p>
            <a:pPr marL="0" indent="0">
              <a:buNone/>
            </a:pPr>
            <a:r>
              <a:rPr lang="pt-BR" dirty="0"/>
              <a:t>Maria 26 123321</a:t>
            </a:r>
          </a:p>
          <a:p>
            <a:pPr marL="0" indent="0">
              <a:buNone/>
            </a:pPr>
            <a:r>
              <a:rPr lang="pt-BR" dirty="0"/>
              <a:t>Pedro 33 345543</a:t>
            </a:r>
          </a:p>
          <a:p>
            <a:pPr marL="0" indent="0">
              <a:buNone/>
            </a:pPr>
            <a:r>
              <a:rPr lang="pt-BR" dirty="0"/>
              <a:t>E salve o arquivo no formato </a:t>
            </a:r>
            <a:r>
              <a:rPr lang="pt-BR" dirty="0" err="1"/>
              <a:t>xlsx</a:t>
            </a:r>
            <a:r>
              <a:rPr lang="pt-BR" dirty="0"/>
              <a:t>, por exemplo, com o nome dados1.xlsx</a:t>
            </a:r>
          </a:p>
        </p:txBody>
      </p:sp>
    </p:spTree>
    <p:extLst>
      <p:ext uri="{BB962C8B-B14F-4D97-AF65-F5344CB8AC3E}">
        <p14:creationId xmlns:p14="http://schemas.microsoft.com/office/powerpoint/2010/main" val="4987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4D25-5D34-5A52-08B1-22B5E01C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função 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FB836-DA08-6EF7-11B4-BBFEDF24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pt-BR" altLang="pt-BR" b="1" dirty="0"/>
              <a:t>º</a:t>
            </a:r>
            <a:r>
              <a:rPr lang="en-US" b="1" dirty="0"/>
              <a:t> </a:t>
            </a:r>
            <a:r>
              <a:rPr lang="en-US" b="1" dirty="0" err="1"/>
              <a:t>Cria</a:t>
            </a:r>
            <a:r>
              <a:rPr lang="en-US" b="1" dirty="0"/>
              <a:t>-se a </a:t>
            </a:r>
            <a:r>
              <a:rPr lang="en-US" b="1" dirty="0" err="1"/>
              <a:t>função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altLang="pt-BR" dirty="0" err="1"/>
              <a:t>func_name</a:t>
            </a:r>
            <a:r>
              <a:rPr lang="pt-BR" altLang="pt-BR" dirty="0"/>
              <a:t> &lt;- </a:t>
            </a:r>
            <a:r>
              <a:rPr lang="pt-BR" altLang="pt-BR" dirty="0" err="1"/>
              <a:t>function</a:t>
            </a:r>
            <a:r>
              <a:rPr lang="pt-BR" altLang="pt-BR" dirty="0"/>
              <a:t> (argumento) { </a:t>
            </a:r>
          </a:p>
          <a:p>
            <a:pPr marL="0" indent="0">
              <a:buNone/>
            </a:pPr>
            <a:r>
              <a:rPr lang="pt-BR" altLang="pt-BR" dirty="0" err="1"/>
              <a:t>statement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b="1" dirty="0"/>
              <a:t>2º Chama-se a função</a:t>
            </a:r>
          </a:p>
          <a:p>
            <a:pPr marL="0" indent="0">
              <a:buNone/>
            </a:pPr>
            <a:r>
              <a:rPr lang="pt-BR" altLang="pt-BR" dirty="0" err="1"/>
              <a:t>func_name</a:t>
            </a:r>
            <a:r>
              <a:rPr lang="pt-BR" altLang="pt-BR" dirty="0"/>
              <a:t>(argumento)    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9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EF34-DB50-34E7-2081-BCED1B5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e importação da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A5FDD-A696-CAA0-742B-16670EB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tentar o acesso ao arquivo com formato .</a:t>
            </a:r>
            <a:r>
              <a:rPr lang="pt-BR" dirty="0" err="1"/>
              <a:t>xlsx</a:t>
            </a:r>
            <a:r>
              <a:rPr lang="pt-BR" dirty="0"/>
              <a:t> é necessário instalar e importar a biblioteca.</a:t>
            </a:r>
          </a:p>
        </p:txBody>
      </p:sp>
    </p:spTree>
    <p:extLst>
      <p:ext uri="{BB962C8B-B14F-4D97-AF65-F5344CB8AC3E}">
        <p14:creationId xmlns:p14="http://schemas.microsoft.com/office/powerpoint/2010/main" val="15591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78B5-4066-D531-779A-1E2452B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61B28-F6A8-6DD3-BD53-A9B5F964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terminal digite: </a:t>
            </a: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readxl</a:t>
            </a:r>
            <a:r>
              <a:rPr lang="pt-BR" dirty="0"/>
              <a:t>")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script digite: </a:t>
            </a: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readxl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1EF6E-676D-5E85-C091-D462598B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6" t="78468" r="31847" b="7942"/>
          <a:stretch/>
        </p:blipFill>
        <p:spPr>
          <a:xfrm>
            <a:off x="838200" y="2685464"/>
            <a:ext cx="9503642" cy="1767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E8ACBB-2ACC-0949-81FF-1F7A63CF8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3" t="24641" r="50000" b="67157"/>
          <a:stretch/>
        </p:blipFill>
        <p:spPr>
          <a:xfrm>
            <a:off x="2398642" y="5356191"/>
            <a:ext cx="6109253" cy="1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8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F4F36-9C1A-FA5B-6F91-BA1C7835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data.table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1E253-5BDE-5E1B-774A-EFEB783D1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2966"/>
            <a:ext cx="10166181" cy="465665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Novamente faça a importação da </a:t>
            </a:r>
            <a:r>
              <a:rPr lang="pt-BR" altLang="pt-BR" dirty="0" err="1"/>
              <a:t>library</a:t>
            </a:r>
            <a:r>
              <a:rPr lang="pt-BR" altLang="pt-BR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install.packages</a:t>
            </a:r>
            <a:r>
              <a:rPr lang="pt-BR" altLang="pt-BR" dirty="0"/>
              <a:t>("</a:t>
            </a:r>
            <a:r>
              <a:rPr lang="pt-BR" altLang="pt-BR" dirty="0" err="1"/>
              <a:t>data.table</a:t>
            </a:r>
            <a:r>
              <a:rPr lang="pt-BR" altLang="pt-BR" dirty="0"/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 depois chame-a antes de iniciar o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fread</a:t>
            </a:r>
            <a:r>
              <a:rPr lang="pt-BR" altLang="pt-BR" dirty="0"/>
              <a:t>(): Esta é função que serve para importar dados em formato </a:t>
            </a:r>
            <a:r>
              <a:rPr lang="pt-BR" altLang="pt-BR" dirty="0" err="1"/>
              <a:t>csv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arq</a:t>
            </a:r>
            <a:r>
              <a:rPr lang="en-US" dirty="0"/>
              <a:t> &lt;- </a:t>
            </a:r>
            <a:r>
              <a:rPr lang="en-US" dirty="0" err="1"/>
              <a:t>fread</a:t>
            </a:r>
            <a:r>
              <a:rPr lang="en-US" dirty="0"/>
              <a:t>("dados.csv")</a:t>
            </a:r>
          </a:p>
          <a:p>
            <a:pPr marL="0" indent="0">
              <a:buNone/>
            </a:pPr>
            <a:r>
              <a:rPr lang="en-US" dirty="0"/>
              <a:t>print(head(</a:t>
            </a:r>
            <a:r>
              <a:rPr lang="en-US" dirty="0" err="1"/>
              <a:t>arq</a:t>
            </a:r>
            <a:r>
              <a:rPr lang="en-US" dirty="0"/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846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2E41-5FBA-2057-E9C0-F133936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dados de uma URL: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1348A-4D55-4778-33B2-225D0E1C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r>
              <a:rPr lang="pt-BR" sz="9600" dirty="0"/>
              <a:t>Uma das grandes vantagens de se utilizar o R é a quantidade de dados que podem ser importados através da internet.</a:t>
            </a:r>
          </a:p>
          <a:p>
            <a:endParaRPr lang="pt-BR" sz="9600" dirty="0"/>
          </a:p>
          <a:p>
            <a:pPr marL="0" indent="0">
              <a:buNone/>
            </a:pPr>
            <a:r>
              <a:rPr lang="pt-BR" sz="9600" dirty="0"/>
              <a:t>Exemplo:</a:t>
            </a:r>
          </a:p>
          <a:p>
            <a:pPr marL="0" indent="0">
              <a:buNone/>
            </a:pPr>
            <a:r>
              <a:rPr lang="en-US" sz="9600" dirty="0"/>
              <a:t>library(curl)</a:t>
            </a:r>
          </a:p>
          <a:p>
            <a:pPr marL="0" indent="0">
              <a:buNone/>
            </a:pPr>
            <a:r>
              <a:rPr lang="en-US" sz="9600" dirty="0" err="1"/>
              <a:t>arq</a:t>
            </a:r>
            <a:r>
              <a:rPr lang="en-US" sz="9600" dirty="0"/>
              <a:t> &lt;- read.csv( curl("https://raw.githubusercontent.com/</a:t>
            </a:r>
            <a:r>
              <a:rPr lang="en-US" sz="9600" dirty="0" err="1"/>
              <a:t>dourivaljunior</a:t>
            </a:r>
            <a:r>
              <a:rPr lang="en-US" sz="9600" dirty="0"/>
              <a:t>/</a:t>
            </a:r>
            <a:r>
              <a:rPr lang="en-US" sz="9600" dirty="0" err="1"/>
              <a:t>Curso</a:t>
            </a:r>
            <a:r>
              <a:rPr lang="en-US" sz="9600" dirty="0"/>
              <a:t>-de-Python/6905278b456d334a84f0e5c84102260340431943/arquivo_departamento.csv") )</a:t>
            </a:r>
          </a:p>
          <a:p>
            <a:pPr marL="0" indent="0">
              <a:buNone/>
            </a:pPr>
            <a:r>
              <a:rPr lang="en-US" sz="9600" dirty="0"/>
              <a:t>print(head(</a:t>
            </a:r>
            <a:r>
              <a:rPr lang="en-US" sz="9600" dirty="0" err="1"/>
              <a:t>arq</a:t>
            </a:r>
            <a:r>
              <a:rPr lang="en-US" sz="9600" dirty="0"/>
              <a:t>))</a:t>
            </a:r>
          </a:p>
          <a:p>
            <a:pPr marL="0" indent="0">
              <a:buNone/>
            </a:pPr>
            <a:r>
              <a:rPr lang="en-US" sz="9600" dirty="0"/>
              <a:t>LINK:</a:t>
            </a:r>
          </a:p>
          <a:p>
            <a:pPr marL="0" indent="0">
              <a:buNone/>
            </a:pPr>
            <a:r>
              <a:rPr lang="en-US" sz="9600" dirty="0"/>
              <a:t>https://raw.githubusercontent.com/dourivaljunior/Curso-de-Python/main/arquivo_departamento.csv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br>
              <a:rPr lang="en-US" sz="7400" dirty="0"/>
            </a:br>
            <a:endParaRPr lang="en-US" sz="7400" dirty="0"/>
          </a:p>
          <a:p>
            <a:endParaRPr lang="pt-B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60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497B-2E65-31C0-8287-5283389F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1965-A0DB-B94E-FAE5-1B011E87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009B6B-7BF0-0980-16AC-CB6B3B32E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1" t="5303" r="13913" b="20372"/>
          <a:stretch/>
        </p:blipFill>
        <p:spPr>
          <a:xfrm>
            <a:off x="1832113" y="1268378"/>
            <a:ext cx="8819324" cy="50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63C3F-B861-A219-7841-E54DB3C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de um arquivo de uma URL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F00D4-78CA-053B-767C-BECF3607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download.file</a:t>
            </a:r>
            <a:r>
              <a:rPr lang="pt-BR" dirty="0"/>
              <a:t>(“</a:t>
            </a:r>
            <a:r>
              <a:rPr lang="pt-BR" dirty="0" err="1"/>
              <a:t>url</a:t>
            </a:r>
            <a:r>
              <a:rPr lang="pt-BR" dirty="0"/>
              <a:t>”, ”path/</a:t>
            </a:r>
            <a:r>
              <a:rPr lang="pt-BR" dirty="0" err="1"/>
              <a:t>nome_novo_do_arquivo.extensão</a:t>
            </a:r>
            <a:r>
              <a:rPr lang="pt-BR" dirty="0"/>
              <a:t>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download.file</a:t>
            </a:r>
            <a:r>
              <a:rPr lang="pt-BR" dirty="0"/>
              <a:t>("https://raw.githubusercontent.com/</a:t>
            </a:r>
            <a:r>
              <a:rPr lang="pt-BR" dirty="0" err="1"/>
              <a:t>dourivaljunior</a:t>
            </a:r>
            <a:r>
              <a:rPr lang="pt-BR" dirty="0"/>
              <a:t>/Curso-de-Python/6905278b456d334a84f0e5c84102260340431943/arquivo_departamento.csv", "C:/Downloads/teste100.csv")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67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6F27-E62B-3C74-5A5B-8CF57A16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5E2D-EDAF-9C59-1B56-D1779EB0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9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D6231-3A46-B0BB-AEB1-65FC778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38023-D950-A7EA-3214-1DA139FF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#Criando a </a:t>
            </a:r>
            <a:r>
              <a:rPr lang="en-US" dirty="0" err="1"/>
              <a:t>função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function() { </a:t>
            </a:r>
          </a:p>
          <a:p>
            <a:pPr marL="0" indent="0">
              <a:buNone/>
            </a:pPr>
            <a:r>
              <a:rPr lang="en-US" dirty="0"/>
              <a:t>print(“</a:t>
            </a:r>
            <a:r>
              <a:rPr lang="en-US" dirty="0" err="1"/>
              <a:t>Aprendendo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R!")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#Chamando a </a:t>
            </a:r>
            <a:r>
              <a:rPr lang="en-US" dirty="0" err="1"/>
              <a:t>função</a:t>
            </a:r>
            <a:endParaRPr lang="en-US" dirty="0"/>
          </a:p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76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E841-7A09-E3D9-29FC-F905EC3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Argumentos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FF9E6-83F9-298A-A557-ECF79553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informações podem ser passadas para funções como argumentos.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Os argumentos são especificados após o nome da função, dentro dos parênteses.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59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46A6-BF38-67AB-0C78-B6B41B83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8918C-A292-AF90-62B1-4FB789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</a:t>
            </a:r>
            <a:r>
              <a:rPr lang="en-US" dirty="0" err="1"/>
              <a:t>nome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print(paste("Meu </a:t>
            </a:r>
            <a:r>
              <a:rPr lang="en-US" dirty="0" err="1"/>
              <a:t>nome</a:t>
            </a:r>
            <a:r>
              <a:rPr lang="en-US" dirty="0"/>
              <a:t> é",</a:t>
            </a:r>
            <a:r>
              <a:rPr lang="en-US" dirty="0" err="1"/>
              <a:t>nome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("Maria")</a:t>
            </a:r>
          </a:p>
        </p:txBody>
      </p:sp>
    </p:spTree>
    <p:extLst>
      <p:ext uri="{BB962C8B-B14F-4D97-AF65-F5344CB8AC3E}">
        <p14:creationId xmlns:p14="http://schemas.microsoft.com/office/powerpoint/2010/main" val="231381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00F4-0E51-31DE-21CF-82DC4E3F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01F34-5728-CE9A-9B79-60AF197A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nome,idade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print(paste("Meu nome é ,"nome“, e minha idade é“, idade))</a:t>
            </a:r>
          </a:p>
          <a:p>
            <a:pPr marL="0" indent="0">
              <a:buNone/>
            </a:pPr>
            <a:r>
              <a:rPr lang="pt-BR" dirty="0"/>
              <a:t>}</a:t>
            </a:r>
            <a:br>
              <a:rPr lang="pt-BR" dirty="0"/>
            </a:br>
            <a:r>
              <a:rPr lang="pt-BR" dirty="0" err="1"/>
              <a:t>my_function</a:t>
            </a:r>
            <a:r>
              <a:rPr lang="pt-BR" dirty="0"/>
              <a:t>("Maria",26)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4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10900-0D69-6856-F0B4-F3296EA3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Função 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C22A-1403-2C94-3712-3E57DB15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soma &lt;- </a:t>
            </a:r>
            <a:r>
              <a:rPr lang="pt-BR" dirty="0" err="1"/>
              <a:t>function</a:t>
            </a:r>
            <a:r>
              <a:rPr lang="pt-BR" dirty="0"/>
              <a:t>(x, y) { </a:t>
            </a:r>
          </a:p>
          <a:p>
            <a:pPr marL="0" indent="0">
              <a:buNone/>
            </a:pPr>
            <a:r>
              <a:rPr lang="pt-BR" dirty="0" err="1"/>
              <a:t>result</a:t>
            </a:r>
            <a:r>
              <a:rPr lang="pt-BR" dirty="0"/>
              <a:t> &lt;- </a:t>
            </a:r>
            <a:r>
              <a:rPr lang="pt-BR" dirty="0" err="1"/>
              <a:t>x+y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print(paste(</a:t>
            </a:r>
            <a:r>
              <a:rPr lang="pt-BR" dirty="0" err="1"/>
              <a:t>x,"somado</a:t>
            </a:r>
            <a:r>
              <a:rPr lang="pt-BR" dirty="0"/>
              <a:t> a", y, "resulta em", </a:t>
            </a:r>
            <a:r>
              <a:rPr lang="pt-BR" dirty="0" err="1"/>
              <a:t>result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 }</a:t>
            </a:r>
          </a:p>
          <a:p>
            <a:pPr marL="0" indent="0">
              <a:buNone/>
            </a:pPr>
            <a:r>
              <a:rPr lang="pt-BR" dirty="0"/>
              <a:t>soma(8,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26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740F8-765A-6C31-38E2-A963B7B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Função Potência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9E6B2-ECCD-CC89-3127-D53B6C347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669" y="1925334"/>
            <a:ext cx="7358168" cy="364834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dirty="0" err="1"/>
              <a:t>power</a:t>
            </a:r>
            <a:r>
              <a:rPr lang="es-ES" dirty="0"/>
              <a:t> &lt;- </a:t>
            </a:r>
            <a:r>
              <a:rPr lang="es-ES" dirty="0" err="1"/>
              <a:t>function</a:t>
            </a:r>
            <a:r>
              <a:rPr lang="es-ES" dirty="0"/>
              <a:t>(x, y) { </a:t>
            </a:r>
          </a:p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&lt;- x**y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(paste(</a:t>
            </a:r>
            <a:r>
              <a:rPr lang="es-ES" dirty="0" err="1"/>
              <a:t>x,"elevado</a:t>
            </a:r>
            <a:r>
              <a:rPr lang="es-ES" dirty="0"/>
              <a:t> a", y, "resulta em", </a:t>
            </a:r>
            <a:r>
              <a:rPr lang="es-ES" dirty="0" err="1"/>
              <a:t>result</a:t>
            </a:r>
            <a:r>
              <a:rPr lang="es-ES" dirty="0"/>
              <a:t>))</a:t>
            </a:r>
          </a:p>
          <a:p>
            <a:pPr marL="0" indent="0">
              <a:buNone/>
            </a:pPr>
            <a:r>
              <a:rPr lang="es-ES" dirty="0"/>
              <a:t> }</a:t>
            </a:r>
          </a:p>
          <a:p>
            <a:pPr marL="0" indent="0">
              <a:buNone/>
            </a:pPr>
            <a:r>
              <a:rPr lang="es-ES" dirty="0" err="1"/>
              <a:t>power</a:t>
            </a:r>
            <a:r>
              <a:rPr lang="es-ES" dirty="0"/>
              <a:t>(3, 2)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458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1397</Words>
  <Application>Microsoft Office PowerPoint</Application>
  <PresentationFormat>Widescreen</PresentationFormat>
  <Paragraphs>200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Nunito</vt:lpstr>
      <vt:lpstr>Segoe UI</vt:lpstr>
      <vt:lpstr>Verdana</vt:lpstr>
      <vt:lpstr>Tema do Office</vt:lpstr>
      <vt:lpstr>Curso de Data Science</vt:lpstr>
      <vt:lpstr>Funções </vt:lpstr>
      <vt:lpstr>Definindo uma função em R</vt:lpstr>
      <vt:lpstr>Exemplo Simples</vt:lpstr>
      <vt:lpstr>Argumentos </vt:lpstr>
      <vt:lpstr>Exemplo</vt:lpstr>
      <vt:lpstr>Exemplo:</vt:lpstr>
      <vt:lpstr>Exemplo: Função Soma</vt:lpstr>
      <vt:lpstr>Exemplo: Função Potência</vt:lpstr>
      <vt:lpstr>Argumento Default </vt:lpstr>
      <vt:lpstr>Return em funções</vt:lpstr>
      <vt:lpstr>Exemplo:</vt:lpstr>
      <vt:lpstr>1a maneira de se trabalhar com return</vt:lpstr>
      <vt:lpstr>2a maneira de se trabalhar com return</vt:lpstr>
      <vt:lpstr>Variáveis globais:</vt:lpstr>
      <vt:lpstr>Variável global e variável local:</vt:lpstr>
      <vt:lpstr>Importando e Exportando dados em R</vt:lpstr>
      <vt:lpstr>Pacotes para importação de dados </vt:lpstr>
      <vt:lpstr>Exemplo:</vt:lpstr>
      <vt:lpstr>Importando um arquivo de um diretório</vt:lpstr>
      <vt:lpstr>Exportando dados</vt:lpstr>
      <vt:lpstr>Exemplo:</vt:lpstr>
      <vt:lpstr>Importando dados. Library readr</vt:lpstr>
      <vt:lpstr>Library readr</vt:lpstr>
      <vt:lpstr>Install.packages</vt:lpstr>
      <vt:lpstr>install.package()</vt:lpstr>
      <vt:lpstr>Trabalhando com arquivos no formato xls</vt:lpstr>
      <vt:lpstr>Library readxl</vt:lpstr>
      <vt:lpstr>Excel</vt:lpstr>
      <vt:lpstr>Instalação e importação da library readxl </vt:lpstr>
      <vt:lpstr>Instalação da library readxl</vt:lpstr>
      <vt:lpstr>Library data.table</vt:lpstr>
      <vt:lpstr>Importando dados de uma URL:</vt:lpstr>
      <vt:lpstr>No github</vt:lpstr>
      <vt:lpstr>Download de um arquivo de uma URL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Data Science</dc:title>
  <dc:creator>Dourival Júnior</dc:creator>
  <cp:lastModifiedBy>Dourival Júnior</cp:lastModifiedBy>
  <cp:revision>30</cp:revision>
  <dcterms:created xsi:type="dcterms:W3CDTF">2023-02-13T19:09:03Z</dcterms:created>
  <dcterms:modified xsi:type="dcterms:W3CDTF">2023-03-01T12:15:23Z</dcterms:modified>
</cp:coreProperties>
</file>