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58" r:id="rId8"/>
    <p:sldId id="264" r:id="rId9"/>
    <p:sldId id="259" r:id="rId10"/>
    <p:sldId id="260" r:id="rId11"/>
    <p:sldId id="261" r:id="rId12"/>
    <p:sldId id="262" r:id="rId13"/>
    <p:sldId id="266" r:id="rId14"/>
    <p:sldId id="286" r:id="rId15"/>
    <p:sldId id="263" r:id="rId16"/>
    <p:sldId id="285" r:id="rId17"/>
    <p:sldId id="265" r:id="rId18"/>
    <p:sldId id="282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84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FE56A-A61D-B058-2A8E-1C0DF76A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7BE752-94A0-59D5-6031-5550E87E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6A62A-FCCE-53E8-E76A-D92087CA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66E69-779B-75BC-F5AB-D1E303F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38C6B-2D7B-1890-7BD5-4080650C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53E76-C58C-3185-F922-A7BA1901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13973-2E12-C843-7A83-6EC8B7C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630F91-F61B-8D8F-4D42-3935AB9D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595F0-D7BE-DADF-75BB-E9B17922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E255D-617F-B099-C630-A9769B63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2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AE1E86-4837-C785-1E84-6CB1392B8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741659-ECC5-5DFD-7D8C-8ED174B9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35C7E-9470-FA0B-9169-C7254697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5C2EF-30E4-8F47-179C-02DB9195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76A07-23E0-C74D-2E21-F5D9B6F5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9750F-41AB-1174-7D61-D7216BA3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73C46-9D93-C8A5-7A2E-260BF669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45B1E-3E55-11B9-E6A7-4EB44A70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77608-9432-989D-0B48-1E87AD78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497D5-E8E0-721F-E31B-21AB4770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721B-195A-AB24-4386-8CA5A695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E8C5C-2A01-D870-5A26-23201CAB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F591E-E45A-5FEB-070F-EE3547F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B427E-E4BA-C45C-14F6-7D8A5021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91234-D40B-95FD-2399-3E88E7DE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9AD5B-B032-FF4A-15DE-0DE7D34C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75328-0C7B-43D1-0EFA-F11BB9608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B4D4D2-D64D-753B-2EB6-CD44E4A98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6B3857-D980-E55F-57AA-D453B168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712D3-D8F4-E710-7F8B-76F0ABC9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85E62-FA6D-1E90-2BDA-E43D1BB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5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E4-5CBF-D129-580A-0F3B9CF9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CAD9E6-8DCF-7026-53F1-949A1457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AC3C13-7A40-5E1B-1037-D969A6E9A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46357C-0D8F-B976-B6AD-D26C06681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CB9C04-3E34-162E-1C3C-F5F729C93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3AC1CE-4DB5-8E31-826E-89E348D4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4533E9-D2B5-5F05-F035-461DBEF8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919A3-C52C-916D-04C3-4F6E42B0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5DB9E-06F2-7EC6-DFE4-971928D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1FBCD-9662-8BDB-407B-7767A068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0AB987-3D0F-68A2-6C50-AABEA1D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B081CD-5C68-AE73-3312-8761BA62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3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84D92C-8F0E-E208-CB8F-60581AFE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094D55-7E20-47F9-530F-812AFB1B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59DE1-278B-428F-51A3-6A12BFA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842F-10C5-8570-4056-81ADA8F1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B7539-89BD-C492-A907-79CF0655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91AA00-7C54-AE7E-D68C-772C1243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871374-6DEF-1421-7F5A-BAD62DF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D80F0-3877-C193-1BA2-5B8BAE87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9F583-89CA-B30C-EC7A-DFB7CE52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2469D-2AF9-98C8-67CD-673A848F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B7FDDF-B70C-FDB0-B61D-A6E6C08CB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220B72-C890-4D49-022F-59FD1F71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657D0B-5E69-C762-9D4F-28DB0A86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FD970-B947-6A89-377B-7E3FC8F3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92A157-8A64-C514-8008-4AF341E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28F3A8-F4AF-0C45-5928-A9AC5BC2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8BAB78-26DD-1931-CE04-B586B775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16AE7-19F5-409B-37D0-C03101B91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0E79-8EC9-4FB3-B20D-C77DD8210BF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1CE04-A7CF-201C-2D46-142EED1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D05FA-3D2F-5060-4178-2EA1F50CB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5A94-EC7E-4190-BC39-C9B1983D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CE8F-95AC-B4B0-1780-1F94EA213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7EA01-2FB2-3F8E-5DF4-A11E462A5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02: Condicional em R</a:t>
            </a:r>
          </a:p>
        </p:txBody>
      </p:sp>
    </p:spTree>
    <p:extLst>
      <p:ext uri="{BB962C8B-B14F-4D97-AF65-F5344CB8AC3E}">
        <p14:creationId xmlns:p14="http://schemas.microsoft.com/office/powerpoint/2010/main" val="133769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2EDCE-881D-984A-91E9-51D30E52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&lt;- 330</a:t>
            </a:r>
          </a:p>
          <a:p>
            <a:pPr marL="0" indent="0">
              <a:buNone/>
            </a:pPr>
            <a:r>
              <a:rPr lang="pt-BR" dirty="0"/>
              <a:t>b &lt;- 330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(b &gt; a) {</a:t>
            </a:r>
          </a:p>
          <a:p>
            <a:pPr marL="0" indent="0">
              <a:buNone/>
            </a:pPr>
            <a:r>
              <a:rPr lang="pt-BR" dirty="0"/>
              <a:t>print("b é maior do que a")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(a == b) {</a:t>
            </a:r>
          </a:p>
          <a:p>
            <a:pPr marL="0" indent="0">
              <a:buNone/>
            </a:pPr>
            <a:r>
              <a:rPr lang="pt-BR" dirty="0"/>
              <a:t>print("a </a:t>
            </a:r>
            <a:r>
              <a:rPr lang="pt-BR" dirty="0" err="1"/>
              <a:t>and</a:t>
            </a:r>
            <a:r>
              <a:rPr lang="pt-BR" dirty="0"/>
              <a:t> b são iguais")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print("a maior do que b")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BB4-4E99-12B3-076D-06E8CBA81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99503"/>
            <a:ext cx="8971815" cy="1656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dirty="0"/>
              <a:t>A declaração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dirty="0"/>
              <a:t>A palavra-chave </a:t>
            </a:r>
            <a:r>
              <a:rPr lang="pt-BR" altLang="pt-BR" sz="3200" dirty="0" err="1"/>
              <a:t>else</a:t>
            </a:r>
            <a:r>
              <a:rPr lang="pt-BR" altLang="pt-BR" sz="3200" dirty="0"/>
              <a:t> captura qualquer coisa que </a:t>
            </a:r>
            <a:br>
              <a:rPr lang="pt-BR" altLang="pt-BR" sz="3200" dirty="0"/>
            </a:br>
            <a:r>
              <a:rPr lang="pt-BR" altLang="pt-BR" sz="3200" dirty="0"/>
              <a:t>não seja capturada pelas condições anteriores:</a:t>
            </a:r>
          </a:p>
        </p:txBody>
      </p:sp>
    </p:spTree>
    <p:extLst>
      <p:ext uri="{BB962C8B-B14F-4D97-AF65-F5344CB8AC3E}">
        <p14:creationId xmlns:p14="http://schemas.microsoft.com/office/powerpoint/2010/main" val="99518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0E68-F935-5E62-9F2B-2A33DFE8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85451-DAAC-D1FF-9319-76041450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DE8C07-58B0-47E8-B580-13FA788E8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1" t="7322" r="46086" b="40865"/>
          <a:stretch/>
        </p:blipFill>
        <p:spPr>
          <a:xfrm>
            <a:off x="119269" y="185532"/>
            <a:ext cx="11741427" cy="65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AD79C-4817-F343-A1ED-082B660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Instruções IF aninhadas:</a:t>
            </a:r>
            <a:br>
              <a:rPr lang="pt-BR" sz="3600" dirty="0"/>
            </a:br>
            <a:r>
              <a:rPr lang="pt-BR" sz="3600" dirty="0"/>
              <a:t>Você também pode ter instruções dentro de instruções.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DC386-2074-1A8B-F4E6-B040C734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x &lt;- 15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(x &gt; 10) {</a:t>
            </a:r>
          </a:p>
          <a:p>
            <a:pPr marL="0" indent="0">
              <a:buNone/>
            </a:pPr>
            <a:r>
              <a:rPr lang="pt-BR" dirty="0"/>
              <a:t>  print("valor acima de 10")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if</a:t>
            </a:r>
            <a:r>
              <a:rPr lang="pt-BR" dirty="0"/>
              <a:t> (x &gt; 20) {</a:t>
            </a:r>
          </a:p>
          <a:p>
            <a:pPr marL="0" indent="0">
              <a:buNone/>
            </a:pPr>
            <a:r>
              <a:rPr lang="pt-BR" dirty="0"/>
              <a:t>    print("valor acima também de 20!")</a:t>
            </a:r>
          </a:p>
          <a:p>
            <a:pPr marL="0" indent="0">
              <a:buNone/>
            </a:pPr>
            <a:r>
              <a:rPr lang="pt-BR" dirty="0"/>
              <a:t> 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  print("valor não acima de 20.")</a:t>
            </a:r>
          </a:p>
          <a:p>
            <a:pPr marL="0" indent="0">
              <a:buNone/>
            </a:pPr>
            <a:r>
              <a:rPr lang="pt-BR" dirty="0"/>
              <a:t>  }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print(" valor abaixo de 10.")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Colchete Esquerdo 3">
            <a:extLst>
              <a:ext uri="{FF2B5EF4-FFF2-40B4-BE49-F238E27FC236}">
                <a16:creationId xmlns:a16="http://schemas.microsoft.com/office/drawing/2014/main" id="{7D2EA6AB-5443-A3DC-1E7E-9C11B951F3A7}"/>
              </a:ext>
            </a:extLst>
          </p:cNvPr>
          <p:cNvSpPr/>
          <p:nvPr/>
        </p:nvSpPr>
        <p:spPr>
          <a:xfrm>
            <a:off x="967409" y="3260035"/>
            <a:ext cx="66261" cy="7951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9612655-6858-4B5D-BB4D-C1F7B132942A}"/>
              </a:ext>
            </a:extLst>
          </p:cNvPr>
          <p:cNvSpPr/>
          <p:nvPr/>
        </p:nvSpPr>
        <p:spPr>
          <a:xfrm>
            <a:off x="576470" y="2504661"/>
            <a:ext cx="139148" cy="26106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9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68B50-49E2-C865-57AD-AC9DBC7C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Operadores E, 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C2EA2-44A8-228E-68FF-8FA994DC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lógicos conectam/combinam duas expressões relacionais. </a:t>
            </a:r>
          </a:p>
        </p:txBody>
      </p:sp>
    </p:spTree>
    <p:extLst>
      <p:ext uri="{BB962C8B-B14F-4D97-AF65-F5344CB8AC3E}">
        <p14:creationId xmlns:p14="http://schemas.microsoft.com/office/powerpoint/2010/main" val="128825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ADF2A-6817-F863-9A81-45D16AF7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Operadores 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BC7B3-DE1E-0FA8-DF61-8B535D0A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Algoritmo</a:t>
            </a:r>
          </a:p>
          <a:p>
            <a:pPr marL="0" indent="0">
              <a:buNone/>
            </a:pPr>
            <a:r>
              <a:rPr lang="pt-BR" dirty="0"/>
              <a:t>X é atribuído o valor 10</a:t>
            </a:r>
          </a:p>
          <a:p>
            <a:pPr marL="0" indent="0">
              <a:buNone/>
            </a:pPr>
            <a:r>
              <a:rPr lang="pt-BR" dirty="0"/>
              <a:t>Y é atribuído o valor 5</a:t>
            </a:r>
          </a:p>
          <a:p>
            <a:pPr marL="0" indent="0">
              <a:buNone/>
            </a:pPr>
            <a:r>
              <a:rPr lang="pt-BR" dirty="0"/>
              <a:t>Se x&gt;y e y&gt;10 </a:t>
            </a:r>
          </a:p>
          <a:p>
            <a:pPr marL="0" indent="0">
              <a:buNone/>
            </a:pPr>
            <a:r>
              <a:rPr lang="pt-BR" dirty="0"/>
              <a:t>Imprima ( “condições satisfeitas”)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caso não vai ocorrer a impressão do resultado pois ambas as condições não foram satisfeitas.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88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669FE-B454-A6F2-4997-AE3E9683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Operadores 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95F39-013E-6D5E-6DA4-060193C4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símbolo </a:t>
            </a:r>
            <a:r>
              <a:rPr lang="pt-B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(e) é um operador lógico, e é usado para combinar instruções condicionais:</a:t>
            </a:r>
            <a:r>
              <a:rPr lang="pt-BR" altLang="pt-BR" dirty="0"/>
              <a:t> Usa-se o &amp; comercial como operador e.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Exemplo: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 &gt; b &amp;&amp; c &gt; a)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“Ambas as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condições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são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verdadeiras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2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B55C-E234-1215-F5C0-BADD65DB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 (ou)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6FFDB-D8BD-273F-05B8-6040B45D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Algoritmo</a:t>
            </a:r>
          </a:p>
          <a:p>
            <a:pPr marL="0" indent="0">
              <a:buNone/>
            </a:pPr>
            <a:r>
              <a:rPr lang="pt-BR" dirty="0"/>
              <a:t>X é atribuído o valor 10</a:t>
            </a:r>
          </a:p>
          <a:p>
            <a:pPr marL="0" indent="0">
              <a:buNone/>
            </a:pPr>
            <a:r>
              <a:rPr lang="pt-BR" dirty="0"/>
              <a:t>Y é atribuído o valor 5</a:t>
            </a:r>
          </a:p>
          <a:p>
            <a:pPr marL="0" indent="0">
              <a:buNone/>
            </a:pPr>
            <a:r>
              <a:rPr lang="pt-BR" dirty="0"/>
              <a:t>Se x&gt;y ou y&gt;10 </a:t>
            </a:r>
          </a:p>
          <a:p>
            <a:pPr marL="0" indent="0">
              <a:buNone/>
            </a:pPr>
            <a:r>
              <a:rPr lang="pt-BR" dirty="0"/>
              <a:t>Imprima ( “pelo menos uma condição está satisfeitas”)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caso vai ocorrer a impressão do resultado pois uma condição</a:t>
            </a:r>
          </a:p>
          <a:p>
            <a:pPr marL="0" indent="0">
              <a:buNone/>
            </a:pPr>
            <a:r>
              <a:rPr lang="pt-BR" dirty="0"/>
              <a:t>foi satisfeita.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9AD7-557C-65F0-EA2F-94D9A0DE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BABFC-3336-49A2-25A6-C5516CE21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7"/>
            <a:ext cx="11028981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 símbolo (ou) é um operador lógico e é usado para combinar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instruções condicionais: Usa-se a barra | em pé como operador ou.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 &gt; b || a &gt; c)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pelo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menos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uma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das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condições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satisfeita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3597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DC811-F4D5-59B8-8A26-FE68A694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DBCA1-6401-99D3-85DE-83E5F8DC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Input de um objeto</a:t>
            </a:r>
          </a:p>
          <a:p>
            <a:pPr marL="0" indent="0">
              <a:buNone/>
            </a:pPr>
            <a:r>
              <a:rPr lang="pt-BR" dirty="0" err="1"/>
              <a:t>str</a:t>
            </a:r>
            <a:r>
              <a:rPr lang="pt-BR" dirty="0"/>
              <a:t> &lt;- </a:t>
            </a:r>
            <a:r>
              <a:rPr lang="pt-BR" dirty="0" err="1"/>
              <a:t>as.character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o objeto”))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Input de um valor </a:t>
            </a:r>
            <a:r>
              <a:rPr lang="pt-BR" dirty="0" err="1"/>
              <a:t>float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num &lt;- </a:t>
            </a:r>
            <a:r>
              <a:rPr lang="pt-BR" dirty="0" err="1"/>
              <a:t>as.numeric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um valor”))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Input de um valor inteiro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&lt;- </a:t>
            </a:r>
            <a:r>
              <a:rPr lang="pt-BR" dirty="0" err="1"/>
              <a:t>as.integer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um valor”))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31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A979-B472-BD61-4CDC-168F3F7F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print(paste(“ texto “,valor))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64D89-17AD-4674-F041-608A7CD8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num &lt;- 10</a:t>
            </a:r>
          </a:p>
          <a:p>
            <a:pPr marL="0" indent="0">
              <a:buNone/>
            </a:pPr>
            <a:r>
              <a:rPr lang="pt-BR" dirty="0"/>
              <a:t>print(paste(“o valor dado é:”,num))</a:t>
            </a:r>
          </a:p>
        </p:txBody>
      </p:sp>
    </p:spTree>
    <p:extLst>
      <p:ext uri="{BB962C8B-B14F-4D97-AF65-F5344CB8AC3E}">
        <p14:creationId xmlns:p14="http://schemas.microsoft.com/office/powerpoint/2010/main" val="386665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3DB29-7BD7-F3F7-833F-AE60E90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40DAA-5592-02FD-580E-BFD34E74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4CA876-D22D-D71D-2421-D1E221836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t="22321" r="24192" b="16726"/>
          <a:stretch/>
        </p:blipFill>
        <p:spPr>
          <a:xfrm>
            <a:off x="253218" y="190421"/>
            <a:ext cx="11100582" cy="64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4796-1E75-C60E-890D-EA556C6A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058FD-25FF-183C-F46A-CCF56DCA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01) Elabore um script que dada uma cor entre as três verde, laranja e vermelha, imprima. Se a cor dada for verde imprima siga em frente, se a cor dada for laranja imprima atenção e se a cor dada for vermelha imprima pare.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9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8BC9-1F23-2270-5455-C5A64A18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159F1-1638-C2D5-C266-C1CE421A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FAB87-4940-D9FD-0E8F-CC0CD0F87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22982" r="39565" b="51692"/>
          <a:stretch/>
        </p:blipFill>
        <p:spPr>
          <a:xfrm>
            <a:off x="569843" y="159888"/>
            <a:ext cx="11145079" cy="48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7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A61E0-AD4A-A431-5776-E40B446E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4B50E-94F0-8489-64CF-CA160CA5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02) Elabore um script que dada uma nota final do aluno faça o seguinte:</a:t>
            </a:r>
          </a:p>
          <a:p>
            <a:pPr>
              <a:buFontTx/>
              <a:buChar char="-"/>
            </a:pPr>
            <a:r>
              <a:rPr lang="pt-BR" dirty="0"/>
              <a:t>Se a nota for igual a 10 imprima a nota e a frase aprovado com louvor.</a:t>
            </a:r>
          </a:p>
          <a:p>
            <a:pPr>
              <a:buFontTx/>
              <a:buChar char="-"/>
            </a:pPr>
            <a:r>
              <a:rPr lang="pt-BR" dirty="0"/>
              <a:t>Se a nota for maior ou igual 7 e menor que 10 imprima aprovado.</a:t>
            </a:r>
          </a:p>
          <a:p>
            <a:pPr>
              <a:buFontTx/>
              <a:buChar char="-"/>
            </a:pPr>
            <a:r>
              <a:rPr lang="pt-BR" dirty="0"/>
              <a:t>Se a nota for menor que 7 imprima aluno em recuperação.</a:t>
            </a:r>
          </a:p>
        </p:txBody>
      </p:sp>
    </p:spTree>
    <p:extLst>
      <p:ext uri="{BB962C8B-B14F-4D97-AF65-F5344CB8AC3E}">
        <p14:creationId xmlns:p14="http://schemas.microsoft.com/office/powerpoint/2010/main" val="3330760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BDE60-15FE-EC55-4839-5531DB07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FBA50-3754-BC6F-E74B-ACEFF26B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F8A867-5D2C-1156-90A9-F906E091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2" t="38062" r="37500" b="40285"/>
          <a:stretch/>
        </p:blipFill>
        <p:spPr>
          <a:xfrm>
            <a:off x="304799" y="206444"/>
            <a:ext cx="11494519" cy="40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3B2C4-A60C-DBF1-5ACB-6F4BD372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AD4F5-6544-212C-62DD-86257397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03) Elabore um script que dadas três notas do aluno nota1, nota2 e nota3, calcula a média aritmética e depois do aluno faça o seguinte:</a:t>
            </a:r>
          </a:p>
          <a:p>
            <a:pPr>
              <a:buFontTx/>
              <a:buChar char="-"/>
            </a:pPr>
            <a:r>
              <a:rPr lang="pt-BR" dirty="0"/>
              <a:t>Se a nota for maior ou igual a 9 e menor ou igual a 10 imprima a nota e a frase conceito A.</a:t>
            </a:r>
          </a:p>
          <a:p>
            <a:pPr>
              <a:buFontTx/>
              <a:buChar char="-"/>
            </a:pPr>
            <a:r>
              <a:rPr lang="pt-BR" dirty="0"/>
              <a:t>Se a nota for maior ou igual 7 e menor que 9 imprima conceito B.</a:t>
            </a:r>
          </a:p>
          <a:p>
            <a:pPr>
              <a:buFontTx/>
              <a:buChar char="-"/>
            </a:pPr>
            <a:r>
              <a:rPr lang="pt-BR" dirty="0"/>
              <a:t>Se a nota for maior ou igual a 5 e menor que 7 imprima conceito C.</a:t>
            </a:r>
          </a:p>
          <a:p>
            <a:pPr>
              <a:buFontTx/>
              <a:buChar char="-"/>
            </a:pPr>
            <a:r>
              <a:rPr lang="pt-BR" dirty="0"/>
              <a:t>Se a nota for menor que 5 imprima conceito D.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16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7E0D5-A855-A259-0017-F7626B60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AF231-5EB3-62C1-5134-EBD4DD35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uma calculadora simples.</a:t>
            </a:r>
          </a:p>
          <a:p>
            <a:r>
              <a:rPr lang="pt-BR" dirty="0"/>
              <a:t>Use os códigos: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(so) para soma,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pt-BR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para subtração, 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(mu) para multiplicação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</a:t>
            </a:r>
            <a:r>
              <a:rPr lang="pt-BR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Para divisão.</a:t>
            </a:r>
          </a:p>
          <a:p>
            <a:pPr marL="0" indent="0">
              <a:buNone/>
            </a:pPr>
            <a:r>
              <a:rPr lang="pt-BR" dirty="0"/>
              <a:t>Escreva um script que lido o código e dois números de input n1 e n2 faça a seleção por código, execute-o imprimindo por fim o resultado.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16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E513B-DD54-0B2A-B1CF-05BD1B6B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631630-7374-F066-04A4-F73AC100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25625"/>
            <a:ext cx="1063818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Var: </a:t>
            </a:r>
            <a:r>
              <a:rPr lang="pt-BR" dirty="0" err="1"/>
              <a:t>codigo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    num1, num2 : </a:t>
            </a:r>
            <a:r>
              <a:rPr lang="pt-BR" dirty="0" err="1"/>
              <a:t>numeric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Início: leia código</a:t>
            </a:r>
          </a:p>
          <a:p>
            <a:pPr marL="0" indent="0">
              <a:buNone/>
            </a:pPr>
            <a:r>
              <a:rPr lang="pt-BR" dirty="0"/>
              <a:t>	leia num1, num2</a:t>
            </a:r>
          </a:p>
          <a:p>
            <a:pPr marL="0" indent="0">
              <a:buNone/>
            </a:pPr>
            <a:r>
              <a:rPr lang="pt-BR" dirty="0"/>
              <a:t>Se </a:t>
            </a:r>
            <a:r>
              <a:rPr lang="pt-BR" dirty="0" err="1"/>
              <a:t>codigo</a:t>
            </a:r>
            <a:r>
              <a:rPr lang="pt-BR" dirty="0"/>
              <a:t> igual a </a:t>
            </a:r>
            <a:r>
              <a:rPr lang="pt-BR" dirty="0" err="1"/>
              <a:t>so</a:t>
            </a:r>
            <a:r>
              <a:rPr lang="pt-BR" dirty="0"/>
              <a:t> faça soma=num1+num2 imprima (soma)</a:t>
            </a:r>
          </a:p>
          <a:p>
            <a:pPr marL="0" indent="0">
              <a:buNone/>
            </a:pPr>
            <a:r>
              <a:rPr lang="pt-BR" dirty="0"/>
              <a:t>Se </a:t>
            </a:r>
            <a:r>
              <a:rPr lang="pt-BR" dirty="0" err="1"/>
              <a:t>codigo</a:t>
            </a:r>
            <a:r>
              <a:rPr lang="pt-BR" dirty="0"/>
              <a:t> igual a </a:t>
            </a:r>
            <a:r>
              <a:rPr lang="pt-BR" dirty="0" err="1"/>
              <a:t>su</a:t>
            </a:r>
            <a:r>
              <a:rPr lang="pt-BR" dirty="0"/>
              <a:t> faça </a:t>
            </a:r>
            <a:r>
              <a:rPr lang="pt-BR" dirty="0" err="1"/>
              <a:t>subtracao</a:t>
            </a:r>
            <a:r>
              <a:rPr lang="pt-BR" dirty="0"/>
              <a:t>=num1-num2 imprima (</a:t>
            </a:r>
            <a:r>
              <a:rPr lang="pt-BR" dirty="0" err="1"/>
              <a:t>subtracao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Se </a:t>
            </a:r>
            <a:r>
              <a:rPr lang="pt-BR" dirty="0" err="1"/>
              <a:t>codigo</a:t>
            </a:r>
            <a:r>
              <a:rPr lang="pt-BR" dirty="0"/>
              <a:t> igual a mu faça multiplicação=num1xnum2 imprima (</a:t>
            </a:r>
            <a:r>
              <a:rPr lang="pt-BR" dirty="0" err="1"/>
              <a:t>multiplicacao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Se </a:t>
            </a:r>
            <a:r>
              <a:rPr lang="pt-BR" dirty="0" err="1"/>
              <a:t>codigo</a:t>
            </a:r>
            <a:r>
              <a:rPr lang="pt-BR" dirty="0"/>
              <a:t> igual a </a:t>
            </a:r>
            <a:r>
              <a:rPr lang="pt-BR" dirty="0" err="1"/>
              <a:t>di</a:t>
            </a:r>
            <a:r>
              <a:rPr lang="pt-BR" dirty="0"/>
              <a:t> faça </a:t>
            </a:r>
            <a:r>
              <a:rPr lang="pt-BR" dirty="0" err="1"/>
              <a:t>divisao</a:t>
            </a:r>
            <a:r>
              <a:rPr lang="pt-BR" dirty="0"/>
              <a:t>=num1/num2 imprima (</a:t>
            </a:r>
            <a:r>
              <a:rPr lang="pt-BR" dirty="0" err="1"/>
              <a:t>divisao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Fim do Algoritmo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53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87CD-E373-EA9D-1F1B-CF2F510C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AA2B-CBC2-F4A4-02DF-ABCBC8E3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2459EC-186E-DB57-7A4B-368B98993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7" t="10416" r="29783" b="54979"/>
          <a:stretch/>
        </p:blipFill>
        <p:spPr>
          <a:xfrm>
            <a:off x="356622" y="177420"/>
            <a:ext cx="11544226" cy="539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53738-752A-6F55-27E7-8F71C036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C2C24-1ACB-F10D-1C95-784B9B24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o input da idade de uma pessoa e use filtros seletivos de acordo com a tabela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CD9F79-9F8C-7825-2C13-2135930C0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46762" r="23913" b="18632"/>
          <a:stretch/>
        </p:blipFill>
        <p:spPr>
          <a:xfrm>
            <a:off x="2133599" y="3429000"/>
            <a:ext cx="6506818" cy="23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9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1549-53C1-5AAE-9D66-B7DA7EE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B54AC-F2AA-B39D-8306-A4E61357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Ler o nome de 2 times e o número de gols marcados para cada time numa partida. Escrever o nome do vencedor. Caso não haja vencedor deverá ser impressa a </a:t>
            </a:r>
            <a:r>
              <a:rPr lang="pt-BR"/>
              <a:t>palavra empate.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71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6CDC-FC72-1BC6-2EC8-1FBC2F87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DA847-09E7-E62C-689C-23F6625C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(IF)</a:t>
            </a:r>
          </a:p>
          <a:p>
            <a:r>
              <a:rPr lang="pt-BR" dirty="0"/>
              <a:t>Se (IF) senão (ELSE)</a:t>
            </a:r>
          </a:p>
          <a:p>
            <a:r>
              <a:rPr lang="pt-BR" dirty="0"/>
              <a:t>Se (IF) senão se (ELSE IF)   senão(ELSE)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074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8F74E-206C-437C-E0C3-001DD023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ACACE-F1CB-DD01-E084-90ECAEC5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85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2D116-A33F-EA9D-6B4D-53BCDFA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23E99-5048-EF71-D67B-93BCB593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17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5E9D6-EF5C-3859-490B-87B2A79A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FC30A-C9C1-6267-440D-F8746420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/>
              <a:t>Exemplo: Elaborar um algoritmo que imprima se um número for maior ou menor que 10.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Var: num: </a:t>
            </a:r>
            <a:r>
              <a:rPr lang="pt-BR" dirty="0" err="1"/>
              <a:t>int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Início:  leia (num)</a:t>
            </a:r>
          </a:p>
          <a:p>
            <a:pPr marL="0" indent="0">
              <a:buNone/>
            </a:pPr>
            <a:r>
              <a:rPr lang="pt-BR" dirty="0"/>
              <a:t>se num&gt;10</a:t>
            </a:r>
          </a:p>
          <a:p>
            <a:pPr marL="0" indent="0">
              <a:buNone/>
            </a:pPr>
            <a:r>
              <a:rPr lang="pt-BR" dirty="0"/>
              <a:t>Imprima (num é maior que 10)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Imprima (num é menor que 10)</a:t>
            </a:r>
          </a:p>
          <a:p>
            <a:pPr marL="0" indent="0">
              <a:buNone/>
            </a:pPr>
            <a:r>
              <a:rPr lang="pt-BR" dirty="0"/>
              <a:t>Fim do Algoritmo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45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A13BA-C8D3-206D-6A54-D0421014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04465-A362-E5C3-8694-4B2EB845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Exemplo: Elabore um algoritmo que dada uma cor entre as três verde, laranja e vermelha, imprima. Se a cor dada for verde imprima siga em frente, se a cor dada for laranja imprima atenção e se a cor dada for vermelha imprima pare.</a:t>
            </a:r>
          </a:p>
          <a:p>
            <a:pPr marL="0" indent="0">
              <a:buNone/>
            </a:pPr>
            <a:r>
              <a:rPr lang="pt-BR" dirty="0"/>
              <a:t>Var: cor: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Início: leia cor</a:t>
            </a:r>
          </a:p>
          <a:p>
            <a:pPr marL="0" indent="0">
              <a:buNone/>
            </a:pPr>
            <a:r>
              <a:rPr lang="pt-BR" dirty="0"/>
              <a:t>Se cor igual verde imprima (siga em frente)</a:t>
            </a:r>
          </a:p>
          <a:p>
            <a:pPr marL="0" indent="0">
              <a:buNone/>
            </a:pPr>
            <a:r>
              <a:rPr lang="pt-BR" dirty="0"/>
              <a:t>Senão se cor igual laranja imprima (atenção)</a:t>
            </a:r>
          </a:p>
          <a:p>
            <a:pPr marL="0" indent="0">
              <a:buNone/>
            </a:pPr>
            <a:r>
              <a:rPr lang="pt-BR" dirty="0"/>
              <a:t>Senão cor igual vermelha (imprima (pare)</a:t>
            </a:r>
          </a:p>
          <a:p>
            <a:pPr marL="0" indent="0">
              <a:buNone/>
            </a:pPr>
            <a:r>
              <a:rPr lang="pt-BR" dirty="0"/>
              <a:t>Fim do Algoritmo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E8CE1-E19B-847C-24EA-92B9492F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15F27-3DB6-6DEE-48B1-96E412DF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6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09F57-1255-6825-912A-81FEC1EB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581"/>
            <a:ext cx="10515600" cy="30986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Exemplo em R:</a:t>
            </a:r>
          </a:p>
          <a:p>
            <a:pPr marL="0" indent="0">
              <a:buNone/>
            </a:pPr>
            <a:r>
              <a:rPr lang="pt-BR" dirty="0"/>
              <a:t>a &lt;- 33</a:t>
            </a:r>
          </a:p>
          <a:p>
            <a:pPr marL="0" indent="0">
              <a:buNone/>
            </a:pPr>
            <a:r>
              <a:rPr lang="pt-BR" dirty="0"/>
              <a:t>b &lt;- 200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(b &gt; a) { </a:t>
            </a:r>
          </a:p>
          <a:p>
            <a:pPr marL="0" indent="0">
              <a:buNone/>
            </a:pPr>
            <a:r>
              <a:rPr lang="pt-BR" dirty="0"/>
              <a:t>print("b é maior do que a")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Observação: R usa colchetes { } para definir o escopo no código.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FA956C-8324-BFDC-BB71-8747CBD29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4743"/>
            <a:ext cx="10432343" cy="2395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A declaração </a:t>
            </a:r>
            <a:r>
              <a:rPr lang="pt-BR" altLang="pt-BR" sz="3600" dirty="0" err="1"/>
              <a:t>if</a:t>
            </a:r>
            <a:endParaRPr lang="pt-BR" altLang="pt-BR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Uma instrução "</a:t>
            </a:r>
            <a:r>
              <a:rPr lang="pt-BR" altLang="pt-BR" sz="3600" dirty="0" err="1"/>
              <a:t>if</a:t>
            </a:r>
            <a:r>
              <a:rPr lang="pt-BR" altLang="pt-BR" sz="3600" dirty="0"/>
              <a:t>" é escrita com a palavra-chave </a:t>
            </a:r>
            <a:r>
              <a:rPr lang="pt-BR" altLang="pt-BR" sz="3600" dirty="0" err="1"/>
              <a:t>if</a:t>
            </a:r>
            <a:r>
              <a:rPr lang="pt-BR" altLang="pt-BR" sz="3600" dirty="0"/>
              <a:t> </a:t>
            </a:r>
            <a:br>
              <a:rPr lang="pt-BR" altLang="pt-BR" sz="3600" dirty="0"/>
            </a:br>
            <a:r>
              <a:rPr lang="pt-BR" altLang="pt-BR" sz="3600" dirty="0"/>
              <a:t>e é usada para especificar um bloco de código</a:t>
            </a:r>
            <a:br>
              <a:rPr lang="pt-BR" altLang="pt-BR" sz="3600" dirty="0"/>
            </a:br>
            <a:r>
              <a:rPr lang="pt-BR" altLang="pt-BR" sz="3600" dirty="0"/>
              <a:t> a ser executado se uma condição </a:t>
            </a:r>
            <a:r>
              <a:rPr lang="pt-BR" altLang="pt-BR" sz="3600" dirty="0" err="1"/>
              <a:t>for:if</a:t>
            </a:r>
            <a:r>
              <a:rPr lang="pt-BR" altLang="pt-BR" sz="3600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145940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0592F-F5D1-7420-B7FB-8B3EA1E0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062C0-7268-D6BB-127C-434CBE4F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em Python:</a:t>
            </a:r>
          </a:p>
          <a:p>
            <a:pPr marL="0" indent="0">
              <a:buNone/>
            </a:pPr>
            <a:r>
              <a:rPr lang="pt-BR" dirty="0"/>
              <a:t>a = 33</a:t>
            </a:r>
          </a:p>
          <a:p>
            <a:pPr marL="0" indent="0">
              <a:buNone/>
            </a:pPr>
            <a:r>
              <a:rPr lang="pt-BR" dirty="0"/>
              <a:t>b = 200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(b &gt; a):</a:t>
            </a:r>
          </a:p>
          <a:p>
            <a:pPr marL="0" indent="0">
              <a:buNone/>
            </a:pPr>
            <a:r>
              <a:rPr lang="pt-BR" dirty="0"/>
              <a:t>    print("b é maior do que a")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F37E20-F9AC-1950-5465-40917F990B93}"/>
              </a:ext>
            </a:extLst>
          </p:cNvPr>
          <p:cNvCxnSpPr>
            <a:cxnSpLocks/>
          </p:cNvCxnSpPr>
          <p:nvPr/>
        </p:nvCxnSpPr>
        <p:spPr>
          <a:xfrm>
            <a:off x="1285461" y="3299791"/>
            <a:ext cx="0" cy="2385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A9402B-E621-CD57-B216-43B1C9A11DFF}"/>
              </a:ext>
            </a:extLst>
          </p:cNvPr>
          <p:cNvSpPr txBox="1"/>
          <p:nvPr/>
        </p:nvSpPr>
        <p:spPr>
          <a:xfrm>
            <a:off x="1325217" y="4932224"/>
            <a:ext cx="348532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A linguagem </a:t>
            </a:r>
            <a:r>
              <a:rPr lang="pt-BR" b="1" dirty="0" err="1"/>
              <a:t>python</a:t>
            </a:r>
            <a:r>
              <a:rPr lang="pt-BR" b="1" dirty="0"/>
              <a:t> não usa colchetes. Python usa </a:t>
            </a:r>
            <a:r>
              <a:rPr lang="pt-BR" b="1" dirty="0" err="1"/>
              <a:t>identação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9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F2577-E6B1-1FDE-B674-E75EA162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583"/>
            <a:ext cx="10515600" cy="26253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 &lt;- 330</a:t>
            </a:r>
          </a:p>
          <a:p>
            <a:pPr marL="0" indent="0">
              <a:buNone/>
            </a:pPr>
            <a:r>
              <a:rPr lang="pt-BR" dirty="0"/>
              <a:t>b &lt;- 200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(b &gt; a) {</a:t>
            </a:r>
          </a:p>
          <a:p>
            <a:pPr marL="0" indent="0">
              <a:buNone/>
            </a:pPr>
            <a:r>
              <a:rPr lang="pt-BR" dirty="0"/>
              <a:t>print("b é maior do que a ")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(b &lt; a) {</a:t>
            </a:r>
          </a:p>
          <a:p>
            <a:pPr marL="0" indent="0">
              <a:buNone/>
            </a:pPr>
            <a:r>
              <a:rPr lang="pt-BR" dirty="0"/>
              <a:t> print("b é menor do que a")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4E8290-90C8-D898-3F62-58D985FE6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1037"/>
            <a:ext cx="10525317" cy="2395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A declaração Else </a:t>
            </a:r>
            <a:r>
              <a:rPr lang="pt-BR" altLang="pt-BR" sz="3600" dirty="0" err="1"/>
              <a:t>if</a:t>
            </a:r>
            <a:endParaRPr lang="pt-BR" altLang="pt-BR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/>
              <a:t>A palavra-chave </a:t>
            </a:r>
            <a:r>
              <a:rPr lang="pt-BR" altLang="pt-BR" sz="3600" dirty="0" err="1"/>
              <a:t>else</a:t>
            </a:r>
            <a:r>
              <a:rPr lang="pt-BR" altLang="pt-BR" sz="3600" dirty="0"/>
              <a:t> </a:t>
            </a:r>
            <a:r>
              <a:rPr lang="pt-BR" altLang="pt-BR" sz="3600" dirty="0" err="1"/>
              <a:t>if</a:t>
            </a:r>
            <a:r>
              <a:rPr lang="pt-BR" altLang="pt-BR" sz="3600" dirty="0"/>
              <a:t> é a maneira de dizer </a:t>
            </a:r>
            <a:br>
              <a:rPr lang="pt-BR" altLang="pt-BR" sz="3600" dirty="0"/>
            </a:br>
            <a:r>
              <a:rPr lang="pt-BR" altLang="pt-BR" sz="3600" dirty="0"/>
              <a:t>"se as condições anteriores não eram verdadeiras, </a:t>
            </a:r>
            <a:br>
              <a:rPr lang="pt-BR" altLang="pt-BR" sz="3600" dirty="0"/>
            </a:br>
            <a:r>
              <a:rPr lang="pt-BR" altLang="pt-BR" sz="3600" dirty="0"/>
              <a:t>então tente essa condição":</a:t>
            </a:r>
            <a:r>
              <a:rPr lang="pt-BR" altLang="pt-BR" sz="3600" dirty="0" err="1"/>
              <a:t>else</a:t>
            </a:r>
            <a:r>
              <a:rPr lang="pt-BR" altLang="pt-BR" sz="3600" dirty="0"/>
              <a:t> </a:t>
            </a:r>
            <a:r>
              <a:rPr lang="pt-BR" altLang="pt-BR" sz="3600" dirty="0" err="1"/>
              <a:t>if</a:t>
            </a:r>
            <a:endParaRPr lang="pt-B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4250562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1256</Words>
  <Application>Microsoft Office PowerPoint</Application>
  <PresentationFormat>Widescreen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Segoe UI</vt:lpstr>
      <vt:lpstr>Verdana</vt:lpstr>
      <vt:lpstr>Tema do Office</vt:lpstr>
      <vt:lpstr>Curso de Data Science</vt:lpstr>
      <vt:lpstr>Apresentação do PowerPoint</vt:lpstr>
      <vt:lpstr>CONDICIONAIS:</vt:lpstr>
      <vt:lpstr>Algoritmos</vt:lpstr>
      <vt:lpstr>Algoritmo</vt:lpstr>
      <vt:lpstr>Condicionais:</vt:lpstr>
      <vt:lpstr>A declaração if Uma instrução "if" é escrita com a palavra-chave if  e é usada para especificar um bloco de código  a ser executado se uma condição for:if TRUE</vt:lpstr>
      <vt:lpstr>Python:</vt:lpstr>
      <vt:lpstr>A declaração Else if A palavra-chave else if é a maneira de dizer  "se as condições anteriores não eram verdadeiras,  então tente essa condição":else if</vt:lpstr>
      <vt:lpstr>A declaração Else A palavra-chave else captura qualquer coisa que  não seja capturada pelas condições anteriores:</vt:lpstr>
      <vt:lpstr>Apresentação do PowerPoint</vt:lpstr>
      <vt:lpstr>Instruções IF aninhadas: Você também pode ter instruções dentro de instruções.</vt:lpstr>
      <vt:lpstr>Operadores E, OU</vt:lpstr>
      <vt:lpstr>Operadores E</vt:lpstr>
      <vt:lpstr>Operadores E</vt:lpstr>
      <vt:lpstr>Operadores Lógicos (ou) </vt:lpstr>
      <vt:lpstr>Ou</vt:lpstr>
      <vt:lpstr>Input</vt:lpstr>
      <vt:lpstr>print(paste(“ texto “,valor))</vt:lpstr>
      <vt:lpstr>Exercícios</vt:lpstr>
      <vt:lpstr>Apresentação do PowerPoint</vt:lpstr>
      <vt:lpstr>Exercício</vt:lpstr>
      <vt:lpstr>Apresentação do PowerPoint</vt:lpstr>
      <vt:lpstr>Exercício:</vt:lpstr>
      <vt:lpstr>Exercício.</vt:lpstr>
      <vt:lpstr>Algoritmo</vt:lpstr>
      <vt:lpstr>Apresentação do PowerPoint</vt:lpstr>
      <vt:lpstr>Exercício</vt:lpstr>
      <vt:lpstr>Exercício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Dourival Júnior</dc:creator>
  <cp:lastModifiedBy>Dourival Júnior</cp:lastModifiedBy>
  <cp:revision>29</cp:revision>
  <dcterms:created xsi:type="dcterms:W3CDTF">2023-02-02T20:43:57Z</dcterms:created>
  <dcterms:modified xsi:type="dcterms:W3CDTF">2023-02-14T15:37:25Z</dcterms:modified>
</cp:coreProperties>
</file>