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9" r:id="rId6"/>
    <p:sldId id="278" r:id="rId7"/>
    <p:sldId id="270" r:id="rId8"/>
    <p:sldId id="271" r:id="rId9"/>
    <p:sldId id="277" r:id="rId10"/>
    <p:sldId id="284" r:id="rId11"/>
    <p:sldId id="272" r:id="rId12"/>
    <p:sldId id="279" r:id="rId13"/>
    <p:sldId id="274" r:id="rId14"/>
    <p:sldId id="280" r:id="rId15"/>
    <p:sldId id="281" r:id="rId16"/>
    <p:sldId id="282" r:id="rId17"/>
    <p:sldId id="283" r:id="rId18"/>
    <p:sldId id="275" r:id="rId19"/>
    <p:sldId id="276" r:id="rId20"/>
    <p:sldId id="28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BA08-8E52-9509-391D-7A1F976A5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4D093-DCFA-2F7F-D9EA-B8D19E18D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0A58C-F0CD-5AC9-B06A-4DCF80D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B4565-5363-CBEF-DE47-25ABA6FC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C1A6A-5F99-0C25-7C9A-B6E2E977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90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42DB5-DC5F-DE43-7499-9F9DD994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A0A254-4D11-096C-108B-574107E3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55BBD5-B201-E9AD-B7A3-7DD8B6D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541EF-6FF8-3DA2-AA5E-A2DD60D3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B66B6-EE3C-0632-FA44-39CC6B58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3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E3A604-CB77-5243-3FC9-581BB4037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E95217-15A9-242E-AA67-3CDD8E05E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DBB1E-A694-7394-5C78-B27917B9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F9829-A31F-354A-0A2D-3640DB3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FBF64-7043-9393-7F63-A7C0E6FE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1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99CC-D63B-FB45-9D3D-8BE20BCF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AC661-4C23-822E-38F0-350C3505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03BEF-DF2A-B883-2797-9D8BA930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FAB22-3F99-FC69-F111-D908BE60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29CDFE-8DE7-2099-A788-9BE46D37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09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1AA4F-AC71-51A2-C8BC-CFF08F41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6AE96-DAF9-1049-A8BE-50043A83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106EC-6E76-7147-B8E5-7815DEC7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6D8C4-71A2-CE20-C2F7-6684122D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425EC-A80B-29F7-EEE1-911F7355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6699A-CE9B-111F-D7B8-37F2C263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ED202-0EDA-88EE-B462-B7871E722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F1C703-FFE7-DA47-F91B-2E3DA5C79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F434C5-0658-5747-624B-A2B45CD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186933-911E-A069-F5DC-380C1219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61882B-1756-63E9-BE54-B3F4A4BE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6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6920F-2310-7E72-75A9-4F276C93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62645F-803D-D5EE-190E-7BA47B486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449637-1651-2C43-D420-1027EABA7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CB51FB-E04C-C505-2EFA-CB88AA658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551ABB-32EE-EC90-D876-CBBB4CEF2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92686E-4114-52F7-6855-3D99CDE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F83F1F-4167-A9A5-AC32-4AA53871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06DE4F-454D-E51E-1090-F044FF5D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1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6ED43-D31F-A6D3-252C-E25C1FC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8DDC86-C005-8E20-0F92-323B4EAE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FE064B-A645-906A-026E-0F08C09A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534E2-79E3-27FE-8CF8-591A5A37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68DEF1-E929-6A11-D1B8-D73CAF61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C53BB4-4B74-B81A-6507-9F1190C3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606FAE-0ED3-4C50-BA3D-28D572CB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0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6475-546F-D269-E4A4-E76B3FA8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6ACA8-833C-2766-9DB2-94B74C83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3380B6-DB2E-F297-1A3C-CA81BFFA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306C49-24C1-9713-D1DE-492B1708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EAA8A4-FEA1-701E-E7F4-3F3BF46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B8E11E-CF34-9D59-F834-7103387B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6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5AF2-EA24-8500-D303-76E7AEBE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EC9ABA-EF27-BBA6-791B-8B803DD0C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F17234-1638-68CE-1487-227D371BE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2E0E8E-4B50-7C47-9249-793D038C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67AD83-3741-0238-074E-24B86338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25941A-E817-0C38-B93A-E4DA5795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6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7AA922-9206-4FD9-502B-D03F44C0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C2050-05D0-B889-3B95-64AB4C466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8DC499-D311-AC21-668F-F893F10E8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A35F-8177-4060-A255-BF64ABDDDEF4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668F8-3A85-93D4-8799-53FA68D7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C10C0-95FD-F010-02D0-840787228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F838-2192-4590-A85D-83AA1CD64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34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8E8EC-03BD-A16B-BC14-974EE567C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pt-BR" dirty="0"/>
              <a:t>Introdução ao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25F92D-6B45-9F1D-AC3C-C4B33FC98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pt-BR" dirty="0"/>
              <a:t>Estruturas de Dados</a:t>
            </a:r>
          </a:p>
        </p:txBody>
      </p:sp>
    </p:spTree>
    <p:extLst>
      <p:ext uri="{BB962C8B-B14F-4D97-AF65-F5344CB8AC3E}">
        <p14:creationId xmlns:p14="http://schemas.microsoft.com/office/powerpoint/2010/main" val="210069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6DC10-F2D2-4A6A-1E1C-ED134867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CB8CD-613D-A80E-EA0A-F393FCCB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vec1 &lt;- c(3,4,5) </a:t>
            </a:r>
          </a:p>
          <a:p>
            <a:pPr marL="0" indent="0">
              <a:buNone/>
            </a:pPr>
            <a:r>
              <a:rPr lang="pt-BR" dirty="0"/>
              <a:t>vec2 &lt;- c(9,10,11) </a:t>
            </a:r>
          </a:p>
          <a:p>
            <a:pPr marL="0" indent="0">
              <a:buNone/>
            </a:pPr>
            <a:r>
              <a:rPr lang="pt-BR" dirty="0"/>
              <a:t>vec3 &lt;- c(13,14,15) </a:t>
            </a:r>
          </a:p>
          <a:p>
            <a:pPr marL="0" indent="0">
              <a:buNone/>
            </a:pPr>
            <a:r>
              <a:rPr lang="pt-BR" dirty="0"/>
              <a:t>mat4 &lt;- </a:t>
            </a:r>
            <a:r>
              <a:rPr lang="pt-BR" dirty="0" err="1"/>
              <a:t>cbind</a:t>
            </a:r>
            <a:r>
              <a:rPr lang="pt-BR" dirty="0"/>
              <a:t>(vec1, vec2,vec3) 		(</a:t>
            </a:r>
            <a:r>
              <a:rPr lang="pt-BR" dirty="0" err="1"/>
              <a:t>col-bind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print(mat4)</a:t>
            </a:r>
          </a:p>
          <a:p>
            <a:endParaRPr lang="pt-BR" dirty="0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B9AADE56-0426-6E3A-1271-67586336F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121"/>
              </p:ext>
            </p:extLst>
          </p:nvPr>
        </p:nvGraphicFramePr>
        <p:xfrm>
          <a:off x="7001565" y="1570647"/>
          <a:ext cx="383871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571">
                  <a:extLst>
                    <a:ext uri="{9D8B030D-6E8A-4147-A177-3AD203B41FA5}">
                      <a16:colId xmlns:a16="http://schemas.microsoft.com/office/drawing/2014/main" val="4086266811"/>
                    </a:ext>
                  </a:extLst>
                </a:gridCol>
                <a:gridCol w="1279571">
                  <a:extLst>
                    <a:ext uri="{9D8B030D-6E8A-4147-A177-3AD203B41FA5}">
                      <a16:colId xmlns:a16="http://schemas.microsoft.com/office/drawing/2014/main" val="2049069034"/>
                    </a:ext>
                  </a:extLst>
                </a:gridCol>
                <a:gridCol w="1279571">
                  <a:extLst>
                    <a:ext uri="{9D8B030D-6E8A-4147-A177-3AD203B41FA5}">
                      <a16:colId xmlns:a16="http://schemas.microsoft.com/office/drawing/2014/main" val="115646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3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1701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12F3384-9710-9D0A-6C30-D9A3F3772886}"/>
              </a:ext>
            </a:extLst>
          </p:cNvPr>
          <p:cNvSpPr txBox="1"/>
          <p:nvPr/>
        </p:nvSpPr>
        <p:spPr>
          <a:xfrm>
            <a:off x="8733182" y="861364"/>
            <a:ext cx="20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Matriz:</a:t>
            </a:r>
          </a:p>
        </p:txBody>
      </p:sp>
    </p:spTree>
    <p:extLst>
      <p:ext uri="{BB962C8B-B14F-4D97-AF65-F5344CB8AC3E}">
        <p14:creationId xmlns:p14="http://schemas.microsoft.com/office/powerpoint/2010/main" val="85593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F31EA-C291-60ED-2FDD-A56CE1E449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i="0" cap="all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ARRAYS</a:t>
            </a:r>
            <a:br>
              <a:rPr lang="pt-BR" b="1" i="0" cap="all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C7875-DF9A-1F15-5CD1-8E5D9A2B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Arrays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 são semelhantes às matrizes, mas podem ter mais que duas dimensões, onde o número de dimensões é configurado pelo termo dim. Os </a:t>
            </a: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arrays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são criados pela função </a:t>
            </a: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array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().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54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1428B-9AE1-1C7B-F201-E82621A6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3B1D2B-769B-4422-9BBB-C6781CEC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array1 &lt;- c(1:24)</a:t>
            </a:r>
          </a:p>
          <a:p>
            <a:pPr marL="0" indent="0">
              <a:buNone/>
            </a:pPr>
            <a:r>
              <a:rPr lang="pt-BR" dirty="0"/>
              <a:t>print(array1)</a:t>
            </a:r>
          </a:p>
          <a:p>
            <a:pPr marL="0" indent="0">
              <a:buNone/>
            </a:pPr>
            <a:r>
              <a:rPr lang="en-US" dirty="0"/>
              <a:t>multiarray &lt;- array(array1, dim = c(4, 6, 1))</a:t>
            </a:r>
          </a:p>
          <a:p>
            <a:pPr marL="0" indent="0">
              <a:buNone/>
            </a:pPr>
            <a:r>
              <a:rPr lang="en-US" dirty="0"/>
              <a:t>print(multiarray)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multiarray</a:t>
            </a:r>
            <a:r>
              <a:rPr lang="pt-BR" dirty="0"/>
              <a:t>[5,3,1])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08A63-902E-6C85-DAB8-86901B165D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i="0" cap="all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DATA FRAMES</a:t>
            </a:r>
            <a:br>
              <a:rPr lang="pt-BR" b="1" i="0" cap="all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3FBF5-54D2-A60A-41D8-B95B5B0F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Data Frames são tabelas e podem agrupar dados de diferentes classes em cada coluna, sendo criados pelo comando </a:t>
            </a: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data.frame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8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DBDC2-5487-5EE5-164E-AF7F5C49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9B00E-78C9-C100-5AE4-C475FEE2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pt-BR" dirty="0" err="1"/>
              <a:t>Data_Frame</a:t>
            </a:r>
            <a:r>
              <a:rPr lang="pt-BR" dirty="0"/>
              <a:t> &lt;- </a:t>
            </a:r>
            <a:r>
              <a:rPr lang="pt-BR" dirty="0" err="1"/>
              <a:t>data.frame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(</a:t>
            </a:r>
            <a:br>
              <a:rPr lang="pt-BR" dirty="0"/>
            </a:br>
            <a:r>
              <a:rPr lang="pt-BR" dirty="0"/>
              <a:t>  marca = c(“Ferrari", “Porsche", “Tesla"),</a:t>
            </a:r>
            <a:br>
              <a:rPr lang="pt-BR" dirty="0"/>
            </a:br>
            <a:r>
              <a:rPr lang="pt-BR" dirty="0"/>
              <a:t>  motor = c(250, 270, 230),</a:t>
            </a:r>
            <a:br>
              <a:rPr lang="pt-BR" dirty="0"/>
            </a:br>
            <a:r>
              <a:rPr lang="pt-BR" dirty="0"/>
              <a:t>  </a:t>
            </a:r>
            <a:r>
              <a:rPr lang="pt-BR" dirty="0" err="1"/>
              <a:t>preco</a:t>
            </a:r>
            <a:r>
              <a:rPr lang="pt-BR" dirty="0"/>
              <a:t> = c(500, 450, 550)</a:t>
            </a:r>
            <a:br>
              <a:rPr lang="pt-BR" dirty="0"/>
            </a:br>
            <a:r>
              <a:rPr lang="pt-BR" dirty="0"/>
              <a:t>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print(</a:t>
            </a:r>
            <a:r>
              <a:rPr lang="pt-BR" dirty="0" err="1"/>
              <a:t>Data_Frame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3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ABEC-232E-BB19-0D93-B6DA164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900E0-839E-BF15-7EF9-C84692A0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print(Data_Frame[1])</a:t>
            </a:r>
            <a:br>
              <a:rPr lang="nn-NO" dirty="0"/>
            </a:br>
            <a:br>
              <a:rPr lang="nn-NO" dirty="0"/>
            </a:br>
            <a:r>
              <a:rPr lang="nn-NO" dirty="0"/>
              <a:t>print(Data_Frame[["marca"]])</a:t>
            </a:r>
          </a:p>
          <a:p>
            <a:pPr marL="0" indent="0">
              <a:buNone/>
            </a:pP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16669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A63B0-731B-6878-6948-F6242529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182B0-49A4-2F78-5DAD-346E931D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linha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Use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rbind</a:t>
            </a:r>
            <a:r>
              <a:rPr lang="en-US" dirty="0"/>
              <a:t>():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New_row_DF</a:t>
            </a:r>
            <a:r>
              <a:rPr lang="en-US" dirty="0"/>
              <a:t> &lt;-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Data_Frame</a:t>
            </a:r>
            <a:r>
              <a:rPr lang="en-US" dirty="0"/>
              <a:t>, c(“BMW", 200, 350))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New_row_DF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6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FDF46-49FC-EAE7-9AC0-7EBF9DE1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2E307-127B-9128-D9F3-233DCBD7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coluna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Use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cbind</a:t>
            </a:r>
            <a:r>
              <a:rPr lang="en-US" dirty="0"/>
              <a:t>():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New_col_DF</a:t>
            </a:r>
            <a:r>
              <a:rPr lang="en-US" dirty="0"/>
              <a:t> 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Data_Frame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 = c(“</a:t>
            </a:r>
            <a:r>
              <a:rPr lang="en-US" dirty="0" err="1"/>
              <a:t>híbrido</a:t>
            </a:r>
            <a:r>
              <a:rPr lang="en-US" dirty="0"/>
              <a:t>”,”</a:t>
            </a:r>
            <a:r>
              <a:rPr lang="en-US" dirty="0" err="1"/>
              <a:t>híbrido</a:t>
            </a:r>
            <a:r>
              <a:rPr lang="en-US" dirty="0"/>
              <a:t>”,”</a:t>
            </a:r>
            <a:r>
              <a:rPr lang="en-US" dirty="0" err="1"/>
              <a:t>elétrico</a:t>
            </a:r>
            <a:r>
              <a:rPr lang="en-US" dirty="0"/>
              <a:t>”))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New_col_DF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29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16E2E-B964-1609-BCCB-C7AAF825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408932-D102-9BCE-3519-BCD371BEB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7"/>
            <a:ext cx="599523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ling_comp</a:t>
            </a:r>
            <a:r>
              <a:rPr lang="pt-BR" altLang="pt-BR" dirty="0"/>
              <a:t> &lt;- </a:t>
            </a:r>
            <a:r>
              <a:rPr lang="pt-BR" altLang="pt-BR" dirty="0" err="1"/>
              <a:t>data.frame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 </a:t>
            </a:r>
            <a:r>
              <a:rPr lang="pt-BR" altLang="pt-BR" dirty="0" err="1"/>
              <a:t>cod</a:t>
            </a:r>
            <a:r>
              <a:rPr lang="pt-BR" altLang="pt-BR" dirty="0"/>
              <a:t> = c(1,2,3,4),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 tipo = c(“</a:t>
            </a:r>
            <a:r>
              <a:rPr lang="pt-BR" altLang="pt-BR" dirty="0" err="1"/>
              <a:t>R",“Python",“CSS",“HTML</a:t>
            </a:r>
            <a:r>
              <a:rPr lang="pt-BR" altLang="pt-BR" dirty="0"/>
              <a:t>"),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 </a:t>
            </a:r>
            <a:r>
              <a:rPr lang="pt-BR" altLang="pt-BR" dirty="0" err="1"/>
              <a:t>qtde</a:t>
            </a:r>
            <a:r>
              <a:rPr lang="pt-BR" altLang="pt-BR" dirty="0"/>
              <a:t>= c(20, 30, 5,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</a:t>
            </a:r>
            <a:r>
              <a:rPr lang="pt-BR" altLang="pt-BR" dirty="0" err="1"/>
              <a:t>ling_comp</a:t>
            </a:r>
            <a:r>
              <a:rPr lang="pt-BR" alt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586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ED82-D981-A97B-5E5C-75B4C169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97DA1F-53A8-D4BE-96E4-7B7F2F815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2305"/>
            <a:ext cx="915393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b="1" dirty="0" err="1"/>
              <a:t>ling_comp</a:t>
            </a:r>
            <a:r>
              <a:rPr lang="pt-BR" b="1" dirty="0"/>
              <a:t> &lt;- </a:t>
            </a:r>
            <a:r>
              <a:rPr lang="pt-BR" b="1" dirty="0" err="1"/>
              <a:t>data.frame</a:t>
            </a:r>
            <a:r>
              <a:rPr lang="pt-BR" b="1" dirty="0"/>
              <a:t>(</a:t>
            </a:r>
          </a:p>
          <a:p>
            <a:pPr marL="0" indent="0">
              <a:buNone/>
            </a:pPr>
            <a:r>
              <a:rPr lang="pt-BR" b="1" dirty="0" err="1"/>
              <a:t>cod</a:t>
            </a:r>
            <a:r>
              <a:rPr lang="pt-BR" b="1" dirty="0"/>
              <a:t> = c(1,2,3,4),</a:t>
            </a:r>
          </a:p>
          <a:p>
            <a:pPr marL="0" indent="0">
              <a:buNone/>
            </a:pPr>
            <a:r>
              <a:rPr lang="pt-BR" b="1" dirty="0"/>
              <a:t>tipo = c("</a:t>
            </a:r>
            <a:r>
              <a:rPr lang="pt-BR" b="1" dirty="0" err="1"/>
              <a:t>R","Python","CSS","HTML</a:t>
            </a:r>
            <a:r>
              <a:rPr lang="pt-BR" b="1" dirty="0"/>
              <a:t>"),</a:t>
            </a:r>
          </a:p>
          <a:p>
            <a:pPr marL="0" indent="0">
              <a:buNone/>
            </a:pPr>
            <a:r>
              <a:rPr lang="pt-BR" b="1" dirty="0" err="1"/>
              <a:t>qtde</a:t>
            </a:r>
            <a:r>
              <a:rPr lang="pt-BR" b="1" dirty="0"/>
              <a:t>= c(20, 30, 5, 8))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print(</a:t>
            </a:r>
            <a:r>
              <a:rPr lang="pt-BR" b="1" dirty="0" err="1"/>
              <a:t>ling_comp</a:t>
            </a:r>
            <a:r>
              <a:rPr lang="pt-BR" b="1" dirty="0"/>
              <a:t>)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print(</a:t>
            </a:r>
            <a:r>
              <a:rPr lang="pt-BR" b="1" dirty="0" err="1"/>
              <a:t>ling_comp$cod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b="1" dirty="0"/>
              <a:t>print(</a:t>
            </a:r>
            <a:r>
              <a:rPr lang="pt-BR" b="1" dirty="0" err="1"/>
              <a:t>ling_comp</a:t>
            </a:r>
            <a:r>
              <a:rPr lang="pt-BR" b="1" dirty="0"/>
              <a:t>[["</a:t>
            </a:r>
            <a:r>
              <a:rPr lang="pt-BR" b="1" dirty="0" err="1"/>
              <a:t>cod</a:t>
            </a:r>
            <a:r>
              <a:rPr lang="pt-BR" b="1" dirty="0"/>
              <a:t>"]])</a:t>
            </a: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6026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AA3C-48F5-5EF8-1B20-704835844B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Tipos de Dados 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62EEA-168C-3639-CA1C-131C39B5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Os principais tipos de variáveis existentes no R são: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Vetores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Listas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Matrizes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Arrays</a:t>
            </a:r>
            <a:endParaRPr lang="pt-BR" b="0" i="0" dirty="0">
              <a:solidFill>
                <a:srgbClr val="1A1A1A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Data Frames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56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785BD-3D4A-0C20-62B5-ACBE5FF5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pt-BR" sz="2000" b="1" dirty="0"/>
              <a:t>Continuação...</a:t>
            </a:r>
            <a:br>
              <a:rPr lang="pt-BR" sz="2000" b="1" dirty="0"/>
            </a:br>
            <a:endParaRPr lang="pt-BR" sz="2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5319D-502D-AFF0-8F61-55B34BFD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b="1" dirty="0" err="1"/>
              <a:t>ling_comp</a:t>
            </a:r>
            <a:r>
              <a:rPr lang="pt-BR" sz="2800" b="1" dirty="0"/>
              <a:t> &lt;- </a:t>
            </a:r>
            <a:r>
              <a:rPr lang="pt-BR" sz="2800" b="1" dirty="0" err="1"/>
              <a:t>data.frame</a:t>
            </a:r>
            <a:r>
              <a:rPr lang="pt-BR" sz="2800" b="1" dirty="0"/>
              <a:t>(</a:t>
            </a:r>
            <a:br>
              <a:rPr lang="pt-BR" sz="2800" b="1" dirty="0"/>
            </a:br>
            <a:r>
              <a:rPr lang="pt-BR" sz="2800" b="1" dirty="0" err="1"/>
              <a:t>cod</a:t>
            </a:r>
            <a:r>
              <a:rPr lang="pt-BR" sz="2800" b="1" dirty="0"/>
              <a:t> = c(1,2,3,4),</a:t>
            </a:r>
            <a:br>
              <a:rPr lang="pt-BR" sz="2800" b="1" dirty="0"/>
            </a:br>
            <a:r>
              <a:rPr lang="pt-BR" sz="2800" b="1" dirty="0"/>
              <a:t>tipo = c("</a:t>
            </a:r>
            <a:r>
              <a:rPr lang="pt-BR" sz="2800" b="1" dirty="0" err="1"/>
              <a:t>R","Python","CSS","HTML</a:t>
            </a:r>
            <a:r>
              <a:rPr lang="pt-BR" sz="2800" b="1" dirty="0"/>
              <a:t>"),</a:t>
            </a:r>
            <a:br>
              <a:rPr lang="pt-BR" sz="2800" b="1" dirty="0"/>
            </a:br>
            <a:r>
              <a:rPr lang="pt-BR" sz="2800" b="1" dirty="0" err="1"/>
              <a:t>qtde</a:t>
            </a:r>
            <a:r>
              <a:rPr lang="pt-BR" sz="2800" b="1" dirty="0"/>
              <a:t>= c(20, 30, 5, 8))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print(</a:t>
            </a:r>
            <a:r>
              <a:rPr lang="pt-BR" b="1" dirty="0" err="1"/>
              <a:t>ling_comp$cod</a:t>
            </a:r>
            <a:r>
              <a:rPr lang="pt-BR" b="1" dirty="0"/>
              <a:t>[2])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ling_comp</a:t>
            </a:r>
            <a:r>
              <a:rPr lang="en-US" b="1" dirty="0"/>
              <a:t>[["cod"]][2])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print(</a:t>
            </a:r>
            <a:r>
              <a:rPr lang="pt-BR" b="1" dirty="0" err="1"/>
              <a:t>ling_comp</a:t>
            </a:r>
            <a:r>
              <a:rPr lang="pt-BR" b="1" dirty="0"/>
              <a:t>[</a:t>
            </a:r>
            <a:r>
              <a:rPr lang="pt-BR" b="1"/>
              <a:t>3])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print(</a:t>
            </a:r>
            <a:r>
              <a:rPr lang="pt-BR" b="1" dirty="0" err="1"/>
              <a:t>ling_comp</a:t>
            </a:r>
            <a:r>
              <a:rPr lang="pt-BR" b="1" dirty="0"/>
              <a:t>[3,2])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40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6DD8-A143-25B5-0DEA-6BFA350B12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i="0" cap="all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VETORES</a:t>
            </a:r>
            <a:br>
              <a:rPr lang="pt-BR" b="1" i="0" cap="all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7585B-F457-FB20-71AE-E46357F1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/>
              <a:t>Os vetores são as variáveis mais simples do R. </a:t>
            </a:r>
          </a:p>
          <a:p>
            <a:r>
              <a:rPr lang="pt-BR" altLang="pt-BR" dirty="0"/>
              <a:t>vetor1 &lt;- c(“</a:t>
            </a:r>
            <a:r>
              <a:rPr lang="pt-BR" altLang="pt-BR" dirty="0" err="1"/>
              <a:t>R",“Python",“Java</a:t>
            </a:r>
            <a:r>
              <a:rPr lang="pt-BR" altLang="pt-BR" dirty="0"/>
              <a:t>") </a:t>
            </a:r>
          </a:p>
          <a:p>
            <a:pPr marL="0" indent="0">
              <a:buNone/>
            </a:pPr>
            <a:r>
              <a:rPr lang="pt-BR" altLang="pt-BR" dirty="0"/>
              <a:t>print(vetor1), print(vetor1[1]), print(vetor1[1:3]),</a:t>
            </a:r>
            <a:r>
              <a:rPr lang="pt-BR" dirty="0"/>
              <a:t> print(vetor1[c(1, 3)]),</a:t>
            </a:r>
          </a:p>
          <a:p>
            <a:pPr marL="0" indent="0">
              <a:buNone/>
            </a:pPr>
            <a:r>
              <a:rPr lang="pt-BR" dirty="0"/>
              <a:t>Adicionar um elemento ao vetor: vetor1[4] &lt;- “HTML"</a:t>
            </a:r>
            <a:endParaRPr lang="pt-BR" altLang="pt-BR" dirty="0"/>
          </a:p>
          <a:p>
            <a:r>
              <a:rPr lang="pt-BR" altLang="pt-BR" dirty="0"/>
              <a:t>vetor2 &lt;- c(2,5,20,15,10) </a:t>
            </a:r>
          </a:p>
          <a:p>
            <a:pPr marL="0" indent="0">
              <a:buNone/>
            </a:pPr>
            <a:r>
              <a:rPr lang="pt-BR" altLang="pt-BR" dirty="0"/>
              <a:t>print(vetor2), print(vetor2[2]), </a:t>
            </a:r>
            <a:r>
              <a:rPr lang="pt-BR" altLang="pt-BR" dirty="0" err="1"/>
              <a:t>sort</a:t>
            </a:r>
            <a:r>
              <a:rPr lang="pt-BR" altLang="pt-BR" dirty="0"/>
              <a:t>(vetor2)</a:t>
            </a:r>
          </a:p>
          <a:p>
            <a:pPr marL="0" indent="0">
              <a:buNone/>
            </a:pPr>
            <a:r>
              <a:rPr lang="pt-BR" altLang="pt-BR" dirty="0"/>
              <a:t>vetor3 &lt;- c(TRUE,FALSE,1,2)</a:t>
            </a:r>
          </a:p>
          <a:p>
            <a:pPr marL="0" indent="0">
              <a:buNone/>
            </a:pPr>
            <a:r>
              <a:rPr lang="pt-BR" altLang="pt-BR" dirty="0"/>
              <a:t>print(vetor3)</a:t>
            </a:r>
          </a:p>
          <a:p>
            <a:pPr marL="0" indent="0">
              <a:buNone/>
            </a:pPr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84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C828-5826-01A0-D45E-85C325516B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82789-034F-E6F9-9A5B-19D434C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As listas podem armazenar diferentes tipos de classes dentro dela. Sua criação acontece usando a função </a:t>
            </a:r>
            <a:r>
              <a:rPr lang="pt-BR" dirty="0" err="1"/>
              <a:t>list</a:t>
            </a:r>
            <a:r>
              <a:rPr lang="pt-BR" dirty="0"/>
              <a:t>().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altLang="pt-BR" dirty="0"/>
              <a:t>lista &lt;- </a:t>
            </a:r>
            <a:r>
              <a:rPr lang="pt-BR" altLang="pt-BR" dirty="0" err="1"/>
              <a:t>list</a:t>
            </a:r>
            <a:r>
              <a:rPr lang="pt-BR" altLang="pt-BR" dirty="0"/>
              <a:t>( “Maria", 22L) </a:t>
            </a:r>
          </a:p>
          <a:p>
            <a:pPr marL="0" indent="0">
              <a:buNone/>
            </a:pPr>
            <a:r>
              <a:rPr lang="sv-SE" dirty="0"/>
              <a:t>print(lista[1])</a:t>
            </a:r>
          </a:p>
          <a:p>
            <a:pPr marL="0" indent="0">
              <a:buNone/>
            </a:pPr>
            <a:r>
              <a:rPr lang="sv-SE" dirty="0"/>
              <a:t>print(lista[2])</a:t>
            </a:r>
          </a:p>
          <a:p>
            <a:pPr marL="0" indent="0">
              <a:buNone/>
            </a:pPr>
            <a:r>
              <a:rPr lang="sv-SE" dirty="0"/>
              <a:t>Adicionar um elemento na lista: lista &lt;- append(lista,”RG=123321”)</a:t>
            </a:r>
          </a:p>
          <a:p>
            <a:pPr marL="0" indent="0">
              <a:buNone/>
            </a:pPr>
            <a:r>
              <a:rPr lang="sv-SE" dirty="0"/>
              <a:t>print(lista)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length</a:t>
            </a:r>
            <a:r>
              <a:rPr lang="pt-BR" dirty="0"/>
              <a:t>(lista))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379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FF1AA-DB9D-6F7A-FE1E-2A198C2E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3600" dirty="0"/>
              <a:t>lista &lt;- </a:t>
            </a:r>
            <a:r>
              <a:rPr lang="pt-BR" altLang="pt-BR" sz="3600" dirty="0" err="1"/>
              <a:t>list</a:t>
            </a:r>
            <a:r>
              <a:rPr lang="pt-BR" altLang="pt-BR" sz="3600" dirty="0"/>
              <a:t>(nome=“Maria", idade=22L, </a:t>
            </a:r>
            <a:r>
              <a:rPr lang="pt-BR" altLang="pt-BR" sz="3600" dirty="0" err="1"/>
              <a:t>mat</a:t>
            </a:r>
            <a:r>
              <a:rPr lang="pt-BR" altLang="pt-BR" sz="3600" dirty="0"/>
              <a:t>=FALSE, </a:t>
            </a:r>
            <a:r>
              <a:rPr lang="pt-BR" altLang="pt-BR" sz="3600" dirty="0" err="1"/>
              <a:t>id_curso</a:t>
            </a:r>
            <a:r>
              <a:rPr lang="pt-BR" altLang="pt-BR" sz="3600" dirty="0"/>
              <a:t>=c(1,3,5)) </a:t>
            </a:r>
            <a:br>
              <a:rPr kumimoji="0" lang="pt-BR" altLang="pt-B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C87CC-057F-E39A-2C09-4FF63DD6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print(lista[2])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dirty="0"/>
              <a:t>print(lista[[2]])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print(lista[[4]][3])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print(lista[[“</a:t>
            </a:r>
            <a:r>
              <a:rPr lang="pt-BR" altLang="pt-BR" dirty="0" err="1"/>
              <a:t>mat</a:t>
            </a:r>
            <a:r>
              <a:rPr lang="pt-BR" altLang="pt-BR" dirty="0"/>
              <a:t>"]])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print(lista)[2:3]</a:t>
            </a:r>
          </a:p>
        </p:txBody>
      </p:sp>
    </p:spTree>
    <p:extLst>
      <p:ext uri="{BB962C8B-B14F-4D97-AF65-F5344CB8AC3E}">
        <p14:creationId xmlns:p14="http://schemas.microsoft.com/office/powerpoint/2010/main" val="206837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E711A-3E19-61E0-1D41-E7BE4357CE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Loop numa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9954D-C4C1-D031-5ADD-F7A29189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lista</a:t>
            </a:r>
            <a:r>
              <a:rPr lang="en-US" dirty="0"/>
              <a:t> &lt;- list(5,4,2,1,3)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 (x in </a:t>
            </a:r>
            <a:r>
              <a:rPr lang="en-US" dirty="0" err="1"/>
              <a:t>lista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print(x)</a:t>
            </a:r>
            <a:br>
              <a:rPr lang="en-US" dirty="0"/>
            </a:b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9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0A15D-A27E-BD30-1F4E-834716820B3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b="1" i="0" cap="all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MATRIZES</a:t>
            </a:r>
            <a:br>
              <a:rPr lang="pt-BR" b="1" i="0" cap="all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0DD83-202D-3956-4F2F-D8E8E2A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Matrizes são conjuntos de dados bidimensionais sendo criados pelo comando </a:t>
            </a: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matrix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(). </a:t>
            </a:r>
          </a:p>
          <a:p>
            <a:r>
              <a:rPr lang="pt-BR" dirty="0">
                <a:solidFill>
                  <a:srgbClr val="1A1A1A"/>
                </a:solidFill>
                <a:latin typeface="Open Sans" panose="020B0606030504020204" pitchFamily="34" charset="0"/>
              </a:rPr>
              <a:t>Na matriz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pode-se definir o número de linhas (</a:t>
            </a: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nrow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), colunas (</a:t>
            </a: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ncol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) e se os dados serão inseridos por colunas (</a:t>
            </a: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byrow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= FALSE) ou linhas (</a:t>
            </a:r>
            <a:r>
              <a:rPr lang="pt-BR" b="0" i="0" dirty="0" err="1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byrow</a:t>
            </a:r>
            <a:r>
              <a:rPr lang="pt-BR" b="0" i="0" dirty="0">
                <a:solidFill>
                  <a:srgbClr val="1A1A1A"/>
                </a:solidFill>
                <a:effectLst/>
                <a:latin typeface="Open Sans" panose="020B0606030504020204" pitchFamily="34" charset="0"/>
              </a:rPr>
              <a:t> = TRUE).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0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10F1D-59DB-82AC-3498-2D2ACD47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F3A9A3-9D89-F4E8-B16E-153F09B25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3172"/>
            <a:ext cx="7405104" cy="503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dirty="0"/>
              <a:t>mat1 &lt;- </a:t>
            </a:r>
            <a:r>
              <a:rPr lang="pt-BR" dirty="0" err="1"/>
              <a:t>matrix</a:t>
            </a:r>
            <a:r>
              <a:rPr lang="pt-BR" dirty="0"/>
              <a:t>( c(1,5,10,30,15,8), </a:t>
            </a:r>
            <a:r>
              <a:rPr lang="pt-BR" dirty="0" err="1"/>
              <a:t>nrow</a:t>
            </a:r>
            <a:r>
              <a:rPr lang="pt-BR" dirty="0"/>
              <a:t>=3, </a:t>
            </a:r>
            <a:r>
              <a:rPr lang="pt-BR" dirty="0" err="1"/>
              <a:t>ncol</a:t>
            </a:r>
            <a:r>
              <a:rPr lang="pt-BR" dirty="0"/>
              <a:t>=2, </a:t>
            </a:r>
          </a:p>
          <a:p>
            <a:pPr marL="0" indent="0">
              <a:buNone/>
            </a:pPr>
            <a:r>
              <a:rPr lang="pt-BR" dirty="0" err="1"/>
              <a:t>byrow</a:t>
            </a:r>
            <a:r>
              <a:rPr lang="pt-BR" dirty="0"/>
              <a:t>=TRUE) </a:t>
            </a:r>
          </a:p>
          <a:p>
            <a:pPr marL="0" indent="0">
              <a:buNone/>
            </a:pPr>
            <a:r>
              <a:rPr lang="pt-BR" dirty="0"/>
              <a:t>print(mat1) 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r>
              <a:rPr lang="pt-BR" dirty="0"/>
              <a:t>mat2 &lt;- </a:t>
            </a:r>
            <a:r>
              <a:rPr lang="pt-BR" dirty="0" err="1"/>
              <a:t>matrix</a:t>
            </a:r>
            <a:r>
              <a:rPr lang="pt-BR" dirty="0"/>
              <a:t>( c(1,5,10,30,15,8), </a:t>
            </a:r>
            <a:r>
              <a:rPr lang="pt-BR" dirty="0" err="1"/>
              <a:t>nrow</a:t>
            </a:r>
            <a:r>
              <a:rPr lang="pt-BR" dirty="0"/>
              <a:t>=2, </a:t>
            </a:r>
            <a:r>
              <a:rPr lang="pt-BR" dirty="0" err="1"/>
              <a:t>ncol</a:t>
            </a:r>
            <a:r>
              <a:rPr lang="pt-BR" dirty="0"/>
              <a:t>=3, </a:t>
            </a:r>
          </a:p>
          <a:p>
            <a:pPr marL="0" indent="0">
              <a:buNone/>
            </a:pPr>
            <a:r>
              <a:rPr lang="pt-BR" dirty="0" err="1"/>
              <a:t>byrow</a:t>
            </a:r>
            <a:r>
              <a:rPr lang="pt-BR" dirty="0"/>
              <a:t>=TRUE) </a:t>
            </a:r>
          </a:p>
          <a:p>
            <a:pPr marL="0" indent="0">
              <a:buNone/>
            </a:pPr>
            <a:r>
              <a:rPr lang="pt-BR" dirty="0"/>
              <a:t>print(mat2)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A599864-0579-B553-7B4D-82226EED2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90943"/>
              </p:ext>
            </p:extLst>
          </p:nvPr>
        </p:nvGraphicFramePr>
        <p:xfrm>
          <a:off x="9483678" y="1027906"/>
          <a:ext cx="1502770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5">
                  <a:extLst>
                    <a:ext uri="{9D8B030D-6E8A-4147-A177-3AD203B41FA5}">
                      <a16:colId xmlns:a16="http://schemas.microsoft.com/office/drawing/2014/main" val="1165541110"/>
                    </a:ext>
                  </a:extLst>
                </a:gridCol>
                <a:gridCol w="751385">
                  <a:extLst>
                    <a:ext uri="{9D8B030D-6E8A-4147-A177-3AD203B41FA5}">
                      <a16:colId xmlns:a16="http://schemas.microsoft.com/office/drawing/2014/main" val="122861965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5913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9906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48171"/>
                  </a:ext>
                </a:extLst>
              </a:tr>
            </a:tbl>
          </a:graphicData>
        </a:graphic>
      </p:graphicFrame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BF294CF-DCD0-741D-20DE-A571B2241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861"/>
              </p:ext>
            </p:extLst>
          </p:nvPr>
        </p:nvGraphicFramePr>
        <p:xfrm>
          <a:off x="9264177" y="3259616"/>
          <a:ext cx="208962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541">
                  <a:extLst>
                    <a:ext uri="{9D8B030D-6E8A-4147-A177-3AD203B41FA5}">
                      <a16:colId xmlns:a16="http://schemas.microsoft.com/office/drawing/2014/main" val="932166453"/>
                    </a:ext>
                  </a:extLst>
                </a:gridCol>
                <a:gridCol w="696541">
                  <a:extLst>
                    <a:ext uri="{9D8B030D-6E8A-4147-A177-3AD203B41FA5}">
                      <a16:colId xmlns:a16="http://schemas.microsoft.com/office/drawing/2014/main" val="4066519624"/>
                    </a:ext>
                  </a:extLst>
                </a:gridCol>
                <a:gridCol w="696541">
                  <a:extLst>
                    <a:ext uri="{9D8B030D-6E8A-4147-A177-3AD203B41FA5}">
                      <a16:colId xmlns:a16="http://schemas.microsoft.com/office/drawing/2014/main" val="34436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4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80420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E3E7FBF2-27CF-E604-8A9F-B8F9CBC05C23}"/>
              </a:ext>
            </a:extLst>
          </p:cNvPr>
          <p:cNvSpPr txBox="1"/>
          <p:nvPr/>
        </p:nvSpPr>
        <p:spPr>
          <a:xfrm>
            <a:off x="9264177" y="365125"/>
            <a:ext cx="265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Matriz </a:t>
            </a:r>
          </a:p>
          <a:p>
            <a:r>
              <a:rPr lang="pt-BR" b="1" dirty="0"/>
              <a:t>3 linhas x 2 colunas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500C73-CADE-B7A5-C6B9-9B2A11B4243E}"/>
              </a:ext>
            </a:extLst>
          </p:cNvPr>
          <p:cNvSpPr txBox="1"/>
          <p:nvPr/>
        </p:nvSpPr>
        <p:spPr>
          <a:xfrm>
            <a:off x="9264176" y="2580384"/>
            <a:ext cx="265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Matriz </a:t>
            </a:r>
          </a:p>
          <a:p>
            <a:r>
              <a:rPr lang="pt-BR" b="1" dirty="0"/>
              <a:t>2 linhas x 3 colunas</a:t>
            </a:r>
          </a:p>
        </p:txBody>
      </p:sp>
    </p:spTree>
    <p:extLst>
      <p:ext uri="{BB962C8B-B14F-4D97-AF65-F5344CB8AC3E}">
        <p14:creationId xmlns:p14="http://schemas.microsoft.com/office/powerpoint/2010/main" val="146726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4A204-E98E-642E-A902-94748278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DB3447-3ADC-583D-482B-DAB20031C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5693"/>
            <a:ext cx="8941904" cy="45912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dirty="0"/>
              <a:t>vec1 &lt;- c(3,4,5) </a:t>
            </a:r>
          </a:p>
          <a:p>
            <a:pPr marL="0" indent="0">
              <a:buNone/>
            </a:pPr>
            <a:r>
              <a:rPr lang="pt-BR" dirty="0"/>
              <a:t>vec2 &lt;- c(9,10,11) </a:t>
            </a:r>
          </a:p>
          <a:p>
            <a:pPr marL="0" indent="0">
              <a:buNone/>
            </a:pPr>
            <a:r>
              <a:rPr lang="pt-BR" dirty="0"/>
              <a:t>vec3 &lt;- c(13,14,15) </a:t>
            </a:r>
          </a:p>
          <a:p>
            <a:pPr marL="0" indent="0">
              <a:buNone/>
            </a:pPr>
            <a:r>
              <a:rPr lang="pt-BR" dirty="0"/>
              <a:t>mat3 &lt;- </a:t>
            </a:r>
            <a:r>
              <a:rPr lang="pt-BR" dirty="0" err="1"/>
              <a:t>rbind</a:t>
            </a:r>
            <a:r>
              <a:rPr lang="pt-BR" dirty="0"/>
              <a:t>(vec1, vec2,vec3)   (</a:t>
            </a:r>
            <a:r>
              <a:rPr lang="pt-BR" dirty="0" err="1"/>
              <a:t>row-bind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print(mat3)</a:t>
            </a:r>
          </a:p>
          <a:p>
            <a:pPr marL="0" indent="0">
              <a:buNone/>
            </a:pPr>
            <a:r>
              <a:rPr lang="pt-BR" dirty="0"/>
              <a:t>print(mat3[2,2]) </a:t>
            </a:r>
          </a:p>
          <a:p>
            <a:pPr marL="0" indent="0">
              <a:buNone/>
            </a:pPr>
            <a:r>
              <a:rPr lang="pt-BR" dirty="0"/>
              <a:t>print(mat3[,3]) </a:t>
            </a:r>
          </a:p>
          <a:p>
            <a:pPr marL="0" indent="0">
              <a:buNone/>
            </a:pPr>
            <a:r>
              <a:rPr lang="pt-BR" dirty="0"/>
              <a:t>print(mat3[3,]) </a:t>
            </a: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D17A73E-2C88-EEAC-7845-6E231B566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75892"/>
              </p:ext>
            </p:extLst>
          </p:nvPr>
        </p:nvGraphicFramePr>
        <p:xfrm>
          <a:off x="7001565" y="1570647"/>
          <a:ext cx="383871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571">
                  <a:extLst>
                    <a:ext uri="{9D8B030D-6E8A-4147-A177-3AD203B41FA5}">
                      <a16:colId xmlns:a16="http://schemas.microsoft.com/office/drawing/2014/main" val="4086266811"/>
                    </a:ext>
                  </a:extLst>
                </a:gridCol>
                <a:gridCol w="1279571">
                  <a:extLst>
                    <a:ext uri="{9D8B030D-6E8A-4147-A177-3AD203B41FA5}">
                      <a16:colId xmlns:a16="http://schemas.microsoft.com/office/drawing/2014/main" val="2049069034"/>
                    </a:ext>
                  </a:extLst>
                </a:gridCol>
                <a:gridCol w="1279571">
                  <a:extLst>
                    <a:ext uri="{9D8B030D-6E8A-4147-A177-3AD203B41FA5}">
                      <a16:colId xmlns:a16="http://schemas.microsoft.com/office/drawing/2014/main" val="115646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5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3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1701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A16DF51B-7768-33BA-01BD-E5EC6E219D88}"/>
              </a:ext>
            </a:extLst>
          </p:cNvPr>
          <p:cNvSpPr txBox="1"/>
          <p:nvPr/>
        </p:nvSpPr>
        <p:spPr>
          <a:xfrm>
            <a:off x="8733182" y="861364"/>
            <a:ext cx="20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Matriz:</a:t>
            </a:r>
          </a:p>
        </p:txBody>
      </p:sp>
    </p:spTree>
    <p:extLst>
      <p:ext uri="{BB962C8B-B14F-4D97-AF65-F5344CB8AC3E}">
        <p14:creationId xmlns:p14="http://schemas.microsoft.com/office/powerpoint/2010/main" val="81086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952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Open Sans</vt:lpstr>
      <vt:lpstr>Tema do Office</vt:lpstr>
      <vt:lpstr>Introdução ao R</vt:lpstr>
      <vt:lpstr>Tipos de Dados Em R</vt:lpstr>
      <vt:lpstr>VETORES </vt:lpstr>
      <vt:lpstr>Lista</vt:lpstr>
      <vt:lpstr>lista &lt;- list(nome=“Maria", idade=22L, mat=FALSE, id_curso=c(1,3,5))  </vt:lpstr>
      <vt:lpstr>Loop numa lista</vt:lpstr>
      <vt:lpstr>MATRIZES </vt:lpstr>
      <vt:lpstr>Matrizes</vt:lpstr>
      <vt:lpstr>Matrizes</vt:lpstr>
      <vt:lpstr>Matrizes</vt:lpstr>
      <vt:lpstr>ARRAYS </vt:lpstr>
      <vt:lpstr>Arrays</vt:lpstr>
      <vt:lpstr>DATA FRAMES </vt:lpstr>
      <vt:lpstr>DataFrame</vt:lpstr>
      <vt:lpstr>DataFrame</vt:lpstr>
      <vt:lpstr>DataFrame</vt:lpstr>
      <vt:lpstr>DataFrame</vt:lpstr>
      <vt:lpstr>DataFrame</vt:lpstr>
      <vt:lpstr>DataFrame</vt:lpstr>
      <vt:lpstr>Continuação...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R</dc:title>
  <dc:creator>Dourival Júnior</dc:creator>
  <cp:lastModifiedBy>Dourival Júnior</cp:lastModifiedBy>
  <cp:revision>32</cp:revision>
  <dcterms:created xsi:type="dcterms:W3CDTF">2023-03-14T11:12:49Z</dcterms:created>
  <dcterms:modified xsi:type="dcterms:W3CDTF">2023-03-15T11:37:05Z</dcterms:modified>
</cp:coreProperties>
</file>