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A05434-19AF-4F4F-9F3E-853041D239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6A5C33-2B2D-4791-AC61-D87B8BA562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B213C3-6D8F-4575-9979-2562E795C38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88D991-5368-41A1-AE36-055436BDD9E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019E38-AA21-4B77-A979-F13D1196A2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44FB11-B4CB-4FA5-8A2E-CBA0BFA401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80ED9E-3001-4DE0-BB6A-3B812826AB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08705A-4D55-48B6-8155-E8DFA422B1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8A1164-6D87-44FE-9980-E019689329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4A95C3-3D88-484F-9DEE-0425850B62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BD0E2A-4C6A-45C9-B849-3684C4DFBA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8232CC-B280-4639-85EE-95BF89B633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85FADA-8CCB-4077-95A1-8CAB1C0012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F17884-5201-4DD2-9F94-D2D78CD4C2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519313-1057-4DCF-B18C-03D4386F76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C0ADFF-03F5-439F-960F-DCB46E0B291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613ECF-61BF-469F-BF97-E0731C05C1A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F2FD2E-9311-4741-9C5A-6752B709B3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E07F66-857C-41D7-B32E-1001FAB278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12075F-81EF-4AF4-A684-0B03AFD019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E99C6E-4AEC-486B-A776-80BB4B7C7A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A0B2A2-41B2-4CED-9D04-594EBA4388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F41C90-20FC-40E8-BC64-AD658CCADF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F67DF0-F6FE-4DFE-9F34-40F6B534E5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447332-B8B9-4586-B967-5EF83A1E1B98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os estilos de texto Mestres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C72C8B-ABB3-42B5-A593-23E74F2B2A75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Curso de Data Science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Aula 02: Condicional em R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Calibri Light"/>
              </a:rPr>
              <a:t>Instruções If aninhadas:</a:t>
            </a:r>
            <a:br>
              <a:rPr sz="3600"/>
            </a:br>
            <a:r>
              <a:rPr b="0" lang="pt-BR" sz="3600" spc="-1" strike="noStrike">
                <a:solidFill>
                  <a:srgbClr val="000000"/>
                </a:solidFill>
                <a:latin typeface="Calibri Light"/>
              </a:rPr>
              <a:t>Você também pode ter instruções dentro de instruções.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2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x &lt;- 15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800"/>
            </a:b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if (x &gt; 10) {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 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print("valor acima de 10")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 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if (x &gt; 20) {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print("valor acima também de 20!")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 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} else {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print("valor não acima de 20.")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 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} else {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 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print(" valor abaixo de 10.")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Segoe UI"/>
              </a:rPr>
              <a:t>Operadores E, OU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Segoe UI"/>
              </a:rPr>
              <a:t>Operadores 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Verdana"/>
              </a:rPr>
              <a:t>O símbolo </a:t>
            </a:r>
            <a:r>
              <a:rPr b="0" lang="pt-BR" sz="2800" spc="-1" strike="noStrike">
                <a:solidFill>
                  <a:srgbClr val="dc143c"/>
                </a:solidFill>
                <a:latin typeface="Consolas"/>
              </a:rPr>
              <a:t>&amp;</a:t>
            </a:r>
            <a:r>
              <a:rPr b="0" lang="pt-BR" sz="2800" spc="-1" strike="noStrike">
                <a:solidFill>
                  <a:srgbClr val="000000"/>
                </a:solidFill>
                <a:latin typeface="Verdana"/>
              </a:rPr>
              <a:t> (e) é um operador lógico, e é usado para combinar instruções condicionais: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Usa-se o &amp; comercial como operador e.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Verdana"/>
              </a:rPr>
              <a:t>Exemplo: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a &lt;- </a:t>
            </a:r>
            <a:r>
              <a:rPr b="0" lang="en-US" sz="2800" spc="-1" strike="noStrike">
                <a:solidFill>
                  <a:srgbClr val="ff0000"/>
                </a:solidFill>
                <a:latin typeface="Consolas"/>
              </a:rPr>
              <a:t>200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b &lt;- </a:t>
            </a:r>
            <a:r>
              <a:rPr b="0" lang="en-US" sz="2800" spc="-1" strike="noStrike">
                <a:solidFill>
                  <a:srgbClr val="ff0000"/>
                </a:solidFill>
                <a:latin typeface="Consolas"/>
              </a:rPr>
              <a:t>33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 &lt;- </a:t>
            </a:r>
            <a:r>
              <a:rPr b="0" lang="en-US" sz="2800" spc="-1" strike="noStrike">
                <a:solidFill>
                  <a:srgbClr val="ff0000"/>
                </a:solidFill>
                <a:latin typeface="Consolas"/>
              </a:rPr>
              <a:t>500</a:t>
            </a:r>
            <a:br>
              <a:rPr sz="2800"/>
            </a:br>
            <a:br>
              <a:rPr sz="2800"/>
            </a:br>
            <a:r>
              <a:rPr b="0" lang="en-US" sz="2800" spc="-1" strike="noStrike">
                <a:solidFill>
                  <a:srgbClr val="0000cd"/>
                </a:solidFill>
                <a:latin typeface="Consolas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 (a &gt; b &amp; c &gt; a) {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2800" spc="-1" strike="noStrike">
                <a:solidFill>
                  <a:srgbClr val="0000cd"/>
                </a:solidFill>
                <a:latin typeface="Consolas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a52a2a"/>
                </a:solidFill>
                <a:latin typeface="Consolas"/>
              </a:rPr>
              <a:t>“Ambas as condições são verdadeiras"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Ou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42560"/>
            <a:ext cx="11028600" cy="63374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 símbolo (ou) é um operador lógico e é usado para combinar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instruções condicionais: Usa-se a barra | em pé como operador ou.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Exemplo: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a &lt;- </a:t>
            </a:r>
            <a:r>
              <a:rPr b="0" lang="en-US" sz="2800" spc="-1" strike="noStrike">
                <a:solidFill>
                  <a:srgbClr val="ff0000"/>
                </a:solidFill>
                <a:latin typeface="Consolas"/>
              </a:rPr>
              <a:t>200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b &lt;- </a:t>
            </a:r>
            <a:r>
              <a:rPr b="0" lang="en-US" sz="2800" spc="-1" strike="noStrike">
                <a:solidFill>
                  <a:srgbClr val="ff0000"/>
                </a:solidFill>
                <a:latin typeface="Consolas"/>
              </a:rPr>
              <a:t>33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 &lt;- </a:t>
            </a:r>
            <a:r>
              <a:rPr b="0" lang="en-US" sz="2800" spc="-1" strike="noStrike">
                <a:solidFill>
                  <a:srgbClr val="ff0000"/>
                </a:solidFill>
                <a:latin typeface="Consolas"/>
              </a:rPr>
              <a:t>500</a:t>
            </a:r>
            <a:br>
              <a:rPr sz="2800"/>
            </a:br>
            <a:br>
              <a:rPr sz="2800"/>
            </a:br>
            <a:r>
              <a:rPr b="0" lang="en-US" sz="2800" spc="-1" strike="noStrike">
                <a:solidFill>
                  <a:srgbClr val="0000cd"/>
                </a:solidFill>
                <a:latin typeface="Consolas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 (a &gt; b | a &gt; c) {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2800" spc="-1" strike="noStrike">
                <a:solidFill>
                  <a:srgbClr val="0000cd"/>
                </a:solidFill>
                <a:latin typeface="Consolas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a52a2a"/>
                </a:solidFill>
                <a:latin typeface="Consolas"/>
              </a:rPr>
              <a:t>“pelo menos uma das condições está satisfeita"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Exercícios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Faça um script m R que imprima ‘ número igual a 10’ se o número 10 for fornecido senão imprima ‘ número diferente de 10’.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Observação: Se desejar entrar com um input do número digite: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num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&lt;- as.numeric(readline(prompt="entre com o valor: "))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#x &lt;- 101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x&lt;- as.integer(readline(prompt="entre com o valor: "))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if (x == 10) {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res &lt;- "Número igual a 10"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print(res)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} else {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print('número diferente de 10')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exercício</a:t>
            </a:r>
            <a:endParaRPr b="0" lang="pt-BR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Faça um script m R que imprima ‘ número igual a 100’ se o número 100 for fornecido senão imprima ‘ número maior que 100’ ou imprima ‘número menor que 100.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464760" y="205560"/>
            <a:ext cx="10515240" cy="59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x &lt;- 99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if (x == 100) {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res &lt;- "Número igual a 100"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print(res)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} else if (x &gt; 100) {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res &lt;- "Número maior que 100"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print(res)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} else {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res &lt;- "Número menor que 100"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print(res)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Exercício:</a:t>
            </a:r>
            <a:endParaRPr b="0" lang="pt-BR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Dado um número faça um script que imprima ‘ número par’ ou ‘número ímpar’.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Observação: um número é par se número%%2==0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#num = as.integer(readline(prompt="Digite o número: "))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num&lt;-11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if((num %% 2) == 0) {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print(paste(num,"é par"))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} else {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print(paste(num,"é ímpar"))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m 4" descr=""/>
          <p:cNvPicPr/>
          <p:nvPr/>
        </p:nvPicPr>
        <p:blipFill>
          <a:blip r:embed="rId1"/>
          <a:srcRect l="17074" t="22318" r="24191" b="16722"/>
          <a:stretch/>
        </p:blipFill>
        <p:spPr>
          <a:xfrm>
            <a:off x="253080" y="190440"/>
            <a:ext cx="11100240" cy="647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Exercícios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IF sintaxe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4684680" y="2215080"/>
            <a:ext cx="2835720" cy="188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if (condicao) 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# comandos que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# serao rodados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# caso condicao = TRUE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}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838080" y="3063600"/>
            <a:ext cx="10515240" cy="309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8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Exemplo em R: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 &lt;- 33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b &lt;- 200</a:t>
            </a:r>
            <a:br>
              <a:rPr sz="2800"/>
            </a:b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if (b &gt; a) {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print("b é maior do que a")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Observação: </a:t>
            </a:r>
            <a:r>
              <a:rPr b="1" lang="pt-BR" sz="2800" spc="-1" strike="noStrike">
                <a:solidFill>
                  <a:srgbClr val="000000"/>
                </a:solidFill>
                <a:latin typeface="Verdana"/>
              </a:rPr>
              <a:t>R usa colchetes { } para definir o escopo no código.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838080" y="375840"/>
            <a:ext cx="10432080" cy="23727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numCol="1" spcCol="0" lIns="0" rIns="0" tIns="88920" bIns="8892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A declaração if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Uma instrução "if" é escrita com a palavra-chave if </a:t>
            </a:r>
            <a:br>
              <a:rPr sz="3600"/>
            </a:b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e é usada para especificar um bloco de código</a:t>
            </a:r>
            <a:br>
              <a:rPr sz="3600"/>
            </a:b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 a ser executado se uma condição for:if TRUE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Python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Exemplo em Python: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 = 33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b = 200</a:t>
            </a:r>
            <a:br>
              <a:rPr sz="2800"/>
            </a:b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if (b &gt; a):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print("b é maior do que a")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onector reto 4"/>
          <p:cNvSpPr/>
          <p:nvPr/>
        </p:nvSpPr>
        <p:spPr>
          <a:xfrm>
            <a:off x="1285200" y="3299760"/>
            <a:ext cx="360" cy="1497240"/>
          </a:xfrm>
          <a:prstGeom prst="line">
            <a:avLst/>
          </a:prstGeom>
          <a:ln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"/>
          <p:cNvSpPr txBox="1"/>
          <p:nvPr/>
        </p:nvSpPr>
        <p:spPr>
          <a:xfrm>
            <a:off x="7740000" y="1260000"/>
            <a:ext cx="288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Identação em python: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564680" y="1620000"/>
            <a:ext cx="2695320" cy="179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If else e if eles if Sintaxe 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571400" y="2160000"/>
            <a:ext cx="2928600" cy="341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if (condicao) 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# comandos que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# serao rodados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# caso condicao = TRUE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} else 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# comandos que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# serao rodados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# caso condicao = FALSE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}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5400000" y="1981800"/>
            <a:ext cx="2928600" cy="469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if (condicao) 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# comandos que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# serao rodados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# caso condicao = TRUE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} else if (condição) 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# comandos que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# serao rodados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# caso condicao = FALSE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  <a:ea typeface="Microsoft YaHei"/>
              </a:rPr>
              <a:t>} </a:t>
            </a:r>
            <a:r>
              <a:rPr b="0" lang="pt-BR" sz="1800" spc="-1" strike="noStrike">
                <a:latin typeface="Arial"/>
              </a:rPr>
              <a:t>else 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# comandos que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# serao rodados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# caso condicao = FALSE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</a:rPr>
              <a:t> </a:t>
            </a:r>
            <a:r>
              <a:rPr b="0" lang="pt-BR" sz="1800" spc="-1" strike="noStrike">
                <a:latin typeface="Arial"/>
              </a:rPr>
              <a:t>}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/>
          </p:nvPr>
        </p:nvSpPr>
        <p:spPr>
          <a:xfrm>
            <a:off x="838080" y="3551760"/>
            <a:ext cx="10515240" cy="2625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3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 &lt;- 330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b &lt;- 200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if (b &gt; a) {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print("b é maior do que a ")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} else if (b &lt; a) {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print("b é menor do que a")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title"/>
          </p:nvPr>
        </p:nvSpPr>
        <p:spPr>
          <a:xfrm>
            <a:off x="838080" y="692280"/>
            <a:ext cx="10524960" cy="23727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numCol="1" spcCol="0" lIns="0" rIns="0" tIns="88920" bIns="8892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A declaração Else if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A palavra-chave else if é a maneira de dizer </a:t>
            </a:r>
            <a:br>
              <a:rPr sz="3600"/>
            </a:b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"se as condições anteriores não eram verdadeiras, </a:t>
            </a:r>
            <a:br>
              <a:rPr sz="3600"/>
            </a:b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então tente essa condição":else if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 &lt;- 330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b &lt;- 330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800"/>
            </a:b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if (b &gt; a) {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print("b é maior do que a a")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} else if (a == b) {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print("a and b são iguais")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} else {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print("a maior do que b")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title"/>
          </p:nvPr>
        </p:nvSpPr>
        <p:spPr>
          <a:xfrm>
            <a:off x="838080" y="207360"/>
            <a:ext cx="8971560" cy="1640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numCol="1" spcCol="0" lIns="0" rIns="0" tIns="88920" bIns="8892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 declaração Else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 palavra-chave else captura qualquer coisa que </a:t>
            </a:r>
            <a:br>
              <a:rPr sz="3200"/>
            </a:b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não seja capturada pelas condições anteriores: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Imagem 6" descr=""/>
          <p:cNvPicPr/>
          <p:nvPr/>
        </p:nvPicPr>
        <p:blipFill>
          <a:blip r:embed="rId1"/>
          <a:srcRect l="27497" t="7323" r="46082" b="40861"/>
          <a:stretch/>
        </p:blipFill>
        <p:spPr>
          <a:xfrm>
            <a:off x="119160" y="185400"/>
            <a:ext cx="11741040" cy="654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Application>LibreOffice/7.3.2.2$Windows_X86_64 LibreOffice_project/49f2b1bff42cfccbd8f788c8dc32c1c309559be0</Application>
  <AppVersion>15.0000</AppVersion>
  <Words>477</Words>
  <Paragraphs>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2023-02-02T20:43:57Z</dcterms:created>
  <dc:creator>Dourival Júnior</dc:creator>
  <dc:description/>
  <dc:language>pt-BR</dc:language>
  <cp:lastModifiedBy/>
  <dcterms:modified xsi:type="dcterms:W3CDTF">2023-02-08T18:29:07Z</dcterms:modified>
  <cp:revision>18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22</vt:i4>
  </property>
</Properties>
</file>