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4" r:id="rId4"/>
    <p:sldId id="265" r:id="rId5"/>
    <p:sldId id="259" r:id="rId6"/>
    <p:sldId id="266" r:id="rId7"/>
    <p:sldId id="260" r:id="rId8"/>
    <p:sldId id="267" r:id="rId9"/>
    <p:sldId id="268" r:id="rId10"/>
    <p:sldId id="269" r:id="rId11"/>
    <p:sldId id="270" r:id="rId12"/>
    <p:sldId id="261" r:id="rId13"/>
    <p:sldId id="272" r:id="rId14"/>
    <p:sldId id="271" r:id="rId15"/>
    <p:sldId id="273" r:id="rId16"/>
    <p:sldId id="274" r:id="rId17"/>
    <p:sldId id="275" r:id="rId18"/>
    <p:sldId id="262" r:id="rId19"/>
    <p:sldId id="276" r:id="rId20"/>
    <p:sldId id="277" r:id="rId21"/>
    <p:sldId id="278" r:id="rId22"/>
    <p:sldId id="279" r:id="rId23"/>
    <p:sldId id="26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1" autoAdjust="0"/>
    <p:restoredTop sz="75575" autoAdjust="0"/>
  </p:normalViewPr>
  <p:slideViewPr>
    <p:cSldViewPr snapToGrid="0">
      <p:cViewPr>
        <p:scale>
          <a:sx n="80" d="100"/>
          <a:sy n="80" d="100"/>
        </p:scale>
        <p:origin x="1904" y="-112"/>
      </p:cViewPr>
      <p:guideLst/>
    </p:cSldViewPr>
  </p:slideViewPr>
  <p:notesTextViewPr>
    <p:cViewPr>
      <p:scale>
        <a:sx n="3" d="2"/>
        <a:sy n="3" d="2"/>
      </p:scale>
      <p:origin x="0" y="0"/>
    </p:cViewPr>
  </p:notesTextViewPr>
  <p:sorterViewPr>
    <p:cViewPr varScale="1">
      <p:scale>
        <a:sx n="100" d="100"/>
        <a:sy n="100" d="100"/>
      </p:scale>
      <p:origin x="0" y="-270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D332-E336-4B20-8C20-F8566C4A7BFC}" type="datetimeFigureOut">
              <a:rPr lang="zh-CN" altLang="en-US" smtClean="0"/>
              <a:t>2017/6/17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CBBC2-2AFD-4C0C-A1F4-F21FE7487442}" type="slidenum">
              <a:rPr lang="zh-CN" altLang="en-US" smtClean="0"/>
              <a:t>‹#›</a:t>
            </a:fld>
            <a:endParaRPr lang="zh-CN" altLang="en-US"/>
          </a:p>
        </p:txBody>
      </p:sp>
    </p:spTree>
    <p:extLst>
      <p:ext uri="{BB962C8B-B14F-4D97-AF65-F5344CB8AC3E}">
        <p14:creationId xmlns:p14="http://schemas.microsoft.com/office/powerpoint/2010/main" val="85973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4CBBC2-2AFD-4C0C-A1F4-F21FE7487442}" type="slidenum">
              <a:rPr lang="zh-CN" altLang="en-US" smtClean="0"/>
              <a:t>1</a:t>
            </a:fld>
            <a:endParaRPr lang="zh-CN" altLang="en-US"/>
          </a:p>
        </p:txBody>
      </p:sp>
    </p:spTree>
    <p:extLst>
      <p:ext uri="{BB962C8B-B14F-4D97-AF65-F5344CB8AC3E}">
        <p14:creationId xmlns:p14="http://schemas.microsoft.com/office/powerpoint/2010/main" val="2561536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16</a:t>
            </a:fld>
            <a:endParaRPr lang="zh-CN" altLang="en-US"/>
          </a:p>
        </p:txBody>
      </p:sp>
    </p:spTree>
    <p:extLst>
      <p:ext uri="{BB962C8B-B14F-4D97-AF65-F5344CB8AC3E}">
        <p14:creationId xmlns:p14="http://schemas.microsoft.com/office/powerpoint/2010/main" val="892856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假设一个有</a:t>
            </a:r>
            <a:r>
              <a:rPr kumimoji="1" lang="en-US" altLang="zh-CN" dirty="0" smtClean="0"/>
              <a:t>6</a:t>
            </a:r>
            <a:r>
              <a:rPr kumimoji="1" lang="zh-CN" altLang="en-US" dirty="0" smtClean="0"/>
              <a:t>个危险模式，那么因果关系网络可以表示一个有向图，用矩阵表示就是</a:t>
            </a:r>
            <a:r>
              <a:rPr kumimoji="1" lang="en-US" altLang="zh-CN" dirty="0" smtClean="0"/>
              <a:t>6</a:t>
            </a:r>
            <a:r>
              <a:rPr kumimoji="1" lang="zh-CN" altLang="en-US" dirty="0" smtClean="0"/>
              <a:t>*</a:t>
            </a:r>
            <a:r>
              <a:rPr kumimoji="1" lang="en-US" altLang="zh-CN" dirty="0" smtClean="0"/>
              <a:t>6</a:t>
            </a:r>
            <a:r>
              <a:rPr kumimoji="1" lang="zh-CN" altLang="en-US" dirty="0" smtClean="0"/>
              <a:t>的矩阵。将模式按照时间分层，可以蓝色的线条代表运输路线，一条线代表权值</a:t>
            </a:r>
            <a:r>
              <a:rPr kumimoji="1" lang="en-US" altLang="zh-CN" dirty="0" smtClean="0"/>
              <a:t>1</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17</a:t>
            </a:fld>
            <a:endParaRPr lang="zh-CN" altLang="en-US"/>
          </a:p>
        </p:txBody>
      </p:sp>
    </p:spTree>
    <p:extLst>
      <p:ext uri="{BB962C8B-B14F-4D97-AF65-F5344CB8AC3E}">
        <p14:creationId xmlns:p14="http://schemas.microsoft.com/office/powerpoint/2010/main" val="90969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经证明</a:t>
            </a:r>
            <a:r>
              <a:rPr kumimoji="1" lang="en-US" altLang="zh-CN" dirty="0" smtClean="0"/>
              <a:t>S</a:t>
            </a:r>
            <a:r>
              <a:rPr kumimoji="1" lang="zh-CN" altLang="en-US" dirty="0" smtClean="0"/>
              <a:t>一定为收敛到</a:t>
            </a:r>
            <a:r>
              <a:rPr kumimoji="1" lang="en-US" altLang="zh-CN" dirty="0" smtClean="0"/>
              <a:t>s</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19</a:t>
            </a:fld>
            <a:endParaRPr lang="zh-CN" altLang="en-US"/>
          </a:p>
        </p:txBody>
      </p:sp>
    </p:spTree>
    <p:extLst>
      <p:ext uri="{BB962C8B-B14F-4D97-AF65-F5344CB8AC3E}">
        <p14:creationId xmlns:p14="http://schemas.microsoft.com/office/powerpoint/2010/main" val="1303722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对预测结果进行重点观测，可有效防控危险情况</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20</a:t>
            </a:fld>
            <a:endParaRPr lang="zh-CN" altLang="en-US"/>
          </a:p>
        </p:txBody>
      </p:sp>
    </p:spTree>
    <p:extLst>
      <p:ext uri="{BB962C8B-B14F-4D97-AF65-F5344CB8AC3E}">
        <p14:creationId xmlns:p14="http://schemas.microsoft.com/office/powerpoint/2010/main" val="205735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对预测结果进行重点观测，可有效防控危险情况</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21</a:t>
            </a:fld>
            <a:endParaRPr lang="zh-CN" altLang="en-US"/>
          </a:p>
        </p:txBody>
      </p:sp>
    </p:spTree>
    <p:extLst>
      <p:ext uri="{BB962C8B-B14F-4D97-AF65-F5344CB8AC3E}">
        <p14:creationId xmlns:p14="http://schemas.microsoft.com/office/powerpoint/2010/main" val="1646025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对预测结果进行重点观测，可有效防控危险情况</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22</a:t>
            </a:fld>
            <a:endParaRPr lang="zh-CN" altLang="en-US"/>
          </a:p>
        </p:txBody>
      </p:sp>
    </p:spTree>
    <p:extLst>
      <p:ext uri="{BB962C8B-B14F-4D97-AF65-F5344CB8AC3E}">
        <p14:creationId xmlns:p14="http://schemas.microsoft.com/office/powerpoint/2010/main" val="2027362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4CBBC2-2AFD-4C0C-A1F4-F21FE7487442}" type="slidenum">
              <a:rPr lang="zh-CN" altLang="en-US" smtClean="0"/>
              <a:t>2</a:t>
            </a:fld>
            <a:endParaRPr lang="zh-CN" altLang="en-US"/>
          </a:p>
        </p:txBody>
      </p:sp>
    </p:spTree>
    <p:extLst>
      <p:ext uri="{BB962C8B-B14F-4D97-AF65-F5344CB8AC3E}">
        <p14:creationId xmlns:p14="http://schemas.microsoft.com/office/powerpoint/2010/main" val="173760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系统主要包括</a:t>
            </a:r>
            <a:r>
              <a:rPr kumimoji="1" lang="en-US" altLang="zh-CN" dirty="0" smtClean="0"/>
              <a:t>4</a:t>
            </a:r>
            <a:r>
              <a:rPr kumimoji="1" lang="zh-CN" altLang="en-US" dirty="0" smtClean="0"/>
              <a:t>层：第一层是数据来源层，有。。，分别代表城市危险品信息，地理信息和人口分布；第二层是数据处理层，首先将城市划分为多个区域，然后利用</a:t>
            </a:r>
            <a:r>
              <a:rPr kumimoji="1" lang="en-US" altLang="zh-CN" dirty="0" smtClean="0"/>
              <a:t>DGT</a:t>
            </a:r>
            <a:r>
              <a:rPr kumimoji="1" lang="zh-CN" altLang="en-US" dirty="0" smtClean="0"/>
              <a:t>和手机信号数据对每个区域计算人口和</a:t>
            </a:r>
            <a:r>
              <a:rPr kumimoji="1" lang="en-US" altLang="zh-CN" dirty="0" smtClean="0"/>
              <a:t>DGT</a:t>
            </a:r>
            <a:r>
              <a:rPr kumimoji="1" lang="zh-CN" altLang="en-US" dirty="0" smtClean="0"/>
              <a:t>权重，基于两个权重评估出潜在危险区域。第三部分是数据建模层，包括危险模式挖掘和因果网络建立，危险模式挖掘是将时间上和空间上相近的危险区域合成一个危险模式，利用危险模式为点，点之间的危险品运输路线数量为权组成的网络称为因果网络，举个例子来说，就是。。。。；最后是应用层，为城市决策者提供危险模式打分列表，为应急监测中心提供实时危险模式分布数据以及预测信息。</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4</a:t>
            </a:fld>
            <a:endParaRPr lang="zh-CN" altLang="en-US"/>
          </a:p>
        </p:txBody>
      </p:sp>
    </p:spTree>
    <p:extLst>
      <p:ext uri="{BB962C8B-B14F-4D97-AF65-F5344CB8AC3E}">
        <p14:creationId xmlns:p14="http://schemas.microsoft.com/office/powerpoint/2010/main" val="155224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电信服务商在城市各地建立了许多的基站，而城市里的人使用手机的频率很高，因此使用移动电话的信令服务基站的位置近似人口位置，从而用来估计城市区域人口数量</a:t>
            </a:r>
            <a:r>
              <a:rPr kumimoji="1" lang="en-US" altLang="zh-CN" dirty="0" smtClean="0"/>
              <a:t>;</a:t>
            </a:r>
            <a:endParaRPr kumimoji="1" lang="zh-CN" altLang="en-US" dirty="0" smtClean="0"/>
          </a:p>
          <a:p>
            <a:r>
              <a:rPr kumimoji="1" lang="zh-CN" altLang="en-US" dirty="0" smtClean="0"/>
              <a:t>中国的所有危险品运输车辆都装配有</a:t>
            </a:r>
            <a:r>
              <a:rPr kumimoji="1" lang="en-US" altLang="zh-CN" dirty="0" smtClean="0"/>
              <a:t>GPS</a:t>
            </a:r>
            <a:r>
              <a:rPr kumimoji="1" lang="zh-CN" altLang="en-US" dirty="0" smtClean="0"/>
              <a:t>终端，大约每隔</a:t>
            </a:r>
            <a:r>
              <a:rPr kumimoji="1" lang="en-US" altLang="zh-CN" dirty="0" smtClean="0"/>
              <a:t>10s</a:t>
            </a:r>
            <a:r>
              <a:rPr kumimoji="1" lang="zh-CN" altLang="en-US" dirty="0" smtClean="0"/>
              <a:t>就会向有关部门上传行车位置。</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6</a:t>
            </a:fld>
            <a:endParaRPr lang="zh-CN" altLang="en-US"/>
          </a:p>
        </p:txBody>
      </p:sp>
    </p:spTree>
    <p:extLst>
      <p:ext uri="{BB962C8B-B14F-4D97-AF65-F5344CB8AC3E}">
        <p14:creationId xmlns:p14="http://schemas.microsoft.com/office/powerpoint/2010/main" val="30937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分母说明</a:t>
            </a:r>
            <a:r>
              <a:rPr kumimoji="1" lang="en-US" altLang="zh-CN" dirty="0" smtClean="0"/>
              <a:t>x</a:t>
            </a:r>
            <a:r>
              <a:rPr kumimoji="1" lang="zh-CN" altLang="en-US" dirty="0" smtClean="0"/>
              <a:t>在一个时间段内会出现在多个地方</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10</a:t>
            </a:fld>
            <a:endParaRPr lang="zh-CN" altLang="en-US"/>
          </a:p>
        </p:txBody>
      </p:sp>
    </p:spTree>
    <p:extLst>
      <p:ext uri="{BB962C8B-B14F-4D97-AF65-F5344CB8AC3E}">
        <p14:creationId xmlns:p14="http://schemas.microsoft.com/office/powerpoint/2010/main" val="110314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我们说一个地方存在危险隐患通常暗指此地人多，危险品多</a:t>
            </a:r>
          </a:p>
          <a:p>
            <a:r>
              <a:rPr kumimoji="1" lang="zh-CN" altLang="en-US" dirty="0" smtClean="0"/>
              <a:t>两种权重在大小上相差很大，因此使用马氏距离进行权重缩放</a:t>
            </a:r>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11</a:t>
            </a:fld>
            <a:endParaRPr lang="zh-CN" altLang="en-US"/>
          </a:p>
        </p:txBody>
      </p:sp>
    </p:spTree>
    <p:extLst>
      <p:ext uri="{BB962C8B-B14F-4D97-AF65-F5344CB8AC3E}">
        <p14:creationId xmlns:p14="http://schemas.microsoft.com/office/powerpoint/2010/main" val="66546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13</a:t>
            </a:fld>
            <a:endParaRPr lang="zh-CN" altLang="en-US"/>
          </a:p>
        </p:txBody>
      </p:sp>
    </p:spTree>
    <p:extLst>
      <p:ext uri="{BB962C8B-B14F-4D97-AF65-F5344CB8AC3E}">
        <p14:creationId xmlns:p14="http://schemas.microsoft.com/office/powerpoint/2010/main" val="147597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smtClean="0"/>
                  <a:t>用图来说明就是我们将危险状态表示为</a:t>
                </a:r>
                <a:r>
                  <a:rPr kumimoji="1" lang="en-US" altLang="zh-CN" dirty="0" smtClean="0"/>
                  <a:t>R</a:t>
                </a:r>
                <a:r>
                  <a:rPr kumimoji="1" lang="zh-CN" altLang="en-US" dirty="0" smtClean="0"/>
                  <a:t>，</a:t>
                </a:r>
                <a14:m>
                  <m:oMath xmlns:m="http://schemas.openxmlformats.org/officeDocument/2006/math">
                    <m:sSup>
                      <m:sSupPr>
                        <m:ctrlPr>
                          <a:rPr kumimoji="1" lang="en-US" altLang="zh-CN" sz="1200" i="1" smtClean="0">
                            <a:latin typeface="Cambria Math" charset="0"/>
                            <a:ea typeface="STKaiti" charset="-122"/>
                            <a:cs typeface="STKaiti" charset="-122"/>
                          </a:rPr>
                        </m:ctrlPr>
                      </m:sSupPr>
                      <m:e>
                        <m:r>
                          <a:rPr kumimoji="1" lang="en-US" altLang="zh-CN" sz="1200" b="0" i="1" smtClean="0">
                            <a:latin typeface="Cambria Math" charset="0"/>
                            <a:ea typeface="STKaiti" charset="-122"/>
                            <a:cs typeface="STKaiti" charset="-122"/>
                          </a:rPr>
                          <m:t>𝑅</m:t>
                        </m:r>
                      </m:e>
                      <m:sup>
                        <m:r>
                          <a:rPr kumimoji="1" lang="en-US" altLang="zh-CN" sz="1200" b="0" i="1" smtClean="0">
                            <a:latin typeface="Cambria Math" charset="0"/>
                            <a:ea typeface="STKaiti" charset="-122"/>
                            <a:cs typeface="STKaiti" charset="-122"/>
                          </a:rPr>
                          <m:t>𝑚𝑛</m:t>
                        </m:r>
                      </m:sup>
                    </m:sSup>
                  </m:oMath>
                </a14:m>
                <a:r>
                  <a:rPr kumimoji="1" lang="zh-CN" altLang="en-US" dirty="0" smtClean="0"/>
                  <a:t>是一个按地理区域划分的</a:t>
                </a:r>
                <a:r>
                  <a:rPr kumimoji="1" lang="en-US" altLang="zh-CN" dirty="0" smtClean="0"/>
                  <a:t>I</a:t>
                </a:r>
                <a:r>
                  <a:rPr kumimoji="1" lang="zh-CN" altLang="en-US" dirty="0" smtClean="0"/>
                  <a:t>*</a:t>
                </a:r>
                <a:r>
                  <a:rPr kumimoji="1" lang="en-US" altLang="zh-CN" dirty="0" smtClean="0"/>
                  <a:t>J</a:t>
                </a:r>
                <a:r>
                  <a:rPr kumimoji="1" lang="zh-CN" altLang="en-US" dirty="0" smtClean="0"/>
                  <a:t>矩阵，</a:t>
                </a:r>
                <a:r>
                  <a:rPr kumimoji="1" lang="en-US" altLang="zh-CN" dirty="0" smtClean="0"/>
                  <a:t>support</a:t>
                </a:r>
                <a:r>
                  <a:rPr kumimoji="1" lang="zh-CN" altLang="en-US" dirty="0" smtClean="0"/>
                  <a:t>变量的意义在这里就可以直观的看到，现在假设</a:t>
                </a:r>
                <a:r>
                  <a:rPr kumimoji="1" lang="en-US" altLang="zh-CN" dirty="0" smtClean="0"/>
                  <a:t>X</a:t>
                </a:r>
                <a:r>
                  <a:rPr kumimoji="1" lang="zh-CN" altLang="en-US" dirty="0" smtClean="0"/>
                  <a:t>是图上这个大小</a:t>
                </a:r>
                <a:r>
                  <a:rPr kumimoji="1" lang="en-US" altLang="zh-CN" dirty="0" smtClean="0"/>
                  <a:t>W=3</a:t>
                </a:r>
                <a:r>
                  <a:rPr kumimoji="1" lang="zh-CN" altLang="en-US" dirty="0" smtClean="0"/>
                  <a:t>的区域，其在</a:t>
                </a:r>
                <a:r>
                  <a:rPr kumimoji="1" lang="en-US" altLang="zh-CN" dirty="0" smtClean="0"/>
                  <a:t>1~M</a:t>
                </a:r>
                <a:r>
                  <a:rPr kumimoji="1" lang="zh-CN" altLang="en-US" dirty="0" smtClean="0"/>
                  <a:t>天中均处于危险状态，所以</a:t>
                </a:r>
                <a:r>
                  <a:rPr kumimoji="1" lang="en-US" altLang="zh-CN" dirty="0" err="1" smtClean="0"/>
                  <a:t>supp</a:t>
                </a:r>
                <a:r>
                  <a:rPr kumimoji="1" lang="en-US" altLang="zh-CN" dirty="0" smtClean="0"/>
                  <a:t>=</a:t>
                </a:r>
                <a:r>
                  <a:rPr kumimoji="1" lang="zh-CN" altLang="en-US" dirty="0" smtClean="0"/>
                  <a:t>。。。</a:t>
                </a:r>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smtClean="0"/>
                  <a:t>用图来说明就是我们将危险状态表示为</a:t>
                </a:r>
                <a:r>
                  <a:rPr kumimoji="1" lang="en-US" altLang="zh-CN" dirty="0" smtClean="0"/>
                  <a:t>R</a:t>
                </a:r>
                <a:r>
                  <a:rPr kumimoji="1" lang="zh-CN" altLang="en-US" dirty="0" smtClean="0"/>
                  <a:t>，</a:t>
                </a:r>
                <a:r>
                  <a:rPr kumimoji="1" lang="en-US" altLang="zh-CN" sz="1200" b="0" i="0" smtClean="0">
                    <a:latin typeface="Cambria Math" charset="0"/>
                    <a:ea typeface="STKaiti" charset="-122"/>
                    <a:cs typeface="STKaiti" charset="-122"/>
                  </a:rPr>
                  <a:t>𝑅</a:t>
                </a:r>
                <a:r>
                  <a:rPr kumimoji="1" lang="en-US" altLang="zh-CN" sz="1200" b="0" i="0" smtClean="0">
                    <a:latin typeface="Cambria Math" charset="0"/>
                    <a:ea typeface="STKaiti" charset="-122"/>
                    <a:cs typeface="STKaiti" charset="-122"/>
                  </a:rPr>
                  <a:t>^</a:t>
                </a:r>
                <a:r>
                  <a:rPr kumimoji="1" lang="en-US" altLang="zh-CN" sz="1200" b="0" i="0" smtClean="0">
                    <a:latin typeface="Cambria Math" charset="0"/>
                    <a:ea typeface="STKaiti" charset="-122"/>
                    <a:cs typeface="STKaiti" charset="-122"/>
                  </a:rPr>
                  <a:t>𝑚𝑛</a:t>
                </a:r>
                <a:r>
                  <a:rPr kumimoji="1" lang="zh-CN" altLang="en-US" dirty="0" smtClean="0"/>
                  <a:t>是一个按地理区域划分的</a:t>
                </a:r>
                <a:r>
                  <a:rPr kumimoji="1" lang="en-US" altLang="zh-CN" dirty="0" smtClean="0"/>
                  <a:t>I</a:t>
                </a:r>
                <a:r>
                  <a:rPr kumimoji="1" lang="zh-CN" altLang="en-US" dirty="0" smtClean="0"/>
                  <a:t>*</a:t>
                </a:r>
                <a:r>
                  <a:rPr kumimoji="1" lang="en-US" altLang="zh-CN" dirty="0" smtClean="0"/>
                  <a:t>J</a:t>
                </a:r>
                <a:r>
                  <a:rPr kumimoji="1" lang="zh-CN" altLang="en-US" dirty="0" smtClean="0"/>
                  <a:t>矩阵，</a:t>
                </a:r>
                <a:r>
                  <a:rPr kumimoji="1" lang="en-US" altLang="zh-CN" dirty="0" smtClean="0"/>
                  <a:t>support</a:t>
                </a:r>
                <a:r>
                  <a:rPr kumimoji="1" lang="zh-CN" altLang="en-US" dirty="0" smtClean="0"/>
                  <a:t>变量的意义在这里就可以直观的看到，现在假设</a:t>
                </a:r>
                <a:r>
                  <a:rPr kumimoji="1" lang="en-US" altLang="zh-CN" dirty="0" smtClean="0"/>
                  <a:t>X</a:t>
                </a:r>
                <a:r>
                  <a:rPr kumimoji="1" lang="zh-CN" altLang="en-US" dirty="0" smtClean="0"/>
                  <a:t>是图上这个大小</a:t>
                </a:r>
                <a:r>
                  <a:rPr kumimoji="1" lang="en-US" altLang="zh-CN" dirty="0" smtClean="0"/>
                  <a:t>W=3</a:t>
                </a:r>
                <a:r>
                  <a:rPr kumimoji="1" lang="zh-CN" altLang="en-US" dirty="0" smtClean="0"/>
                  <a:t>的区域，其在</a:t>
                </a:r>
                <a:r>
                  <a:rPr kumimoji="1" lang="en-US" altLang="zh-CN" dirty="0" smtClean="0"/>
                  <a:t>1~M</a:t>
                </a:r>
                <a:r>
                  <a:rPr kumimoji="1" lang="zh-CN" altLang="en-US" dirty="0" smtClean="0"/>
                  <a:t>天中均处于危险状态，所以</a:t>
                </a:r>
                <a:r>
                  <a:rPr kumimoji="1" lang="en-US" altLang="zh-CN" dirty="0" err="1" smtClean="0"/>
                  <a:t>supp</a:t>
                </a:r>
                <a:r>
                  <a:rPr kumimoji="1" lang="en-US" altLang="zh-CN" dirty="0" smtClean="0"/>
                  <a:t>=</a:t>
                </a:r>
                <a:r>
                  <a:rPr kumimoji="1" lang="zh-CN" altLang="en-US" dirty="0" smtClean="0"/>
                  <a:t>。。。</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C14CBBC2-2AFD-4C0C-A1F4-F21FE7487442}" type="slidenum">
              <a:rPr lang="zh-CN" altLang="en-US" smtClean="0"/>
              <a:t>14</a:t>
            </a:fld>
            <a:endParaRPr lang="zh-CN" altLang="en-US"/>
          </a:p>
        </p:txBody>
      </p:sp>
    </p:spTree>
    <p:extLst>
      <p:ext uri="{BB962C8B-B14F-4D97-AF65-F5344CB8AC3E}">
        <p14:creationId xmlns:p14="http://schemas.microsoft.com/office/powerpoint/2010/main" val="145268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个人理解条件二是危险模式面积下限的限制，条件三</a:t>
            </a:r>
            <a:r>
              <a:rPr kumimoji="1" lang="zh-CN" altLang="en-US" sz="1200" dirty="0" smtClean="0">
                <a:latin typeface="STKaiti" charset="-122"/>
                <a:ea typeface="STKaiti" charset="-122"/>
                <a:cs typeface="STKaiti" charset="-122"/>
              </a:rPr>
              <a:t>保证能取到最大的最大面积的危险区域</a:t>
            </a:r>
          </a:p>
          <a:p>
            <a:endParaRPr kumimoji="1" lang="zh-CN" altLang="en-US" dirty="0"/>
          </a:p>
        </p:txBody>
      </p:sp>
      <p:sp>
        <p:nvSpPr>
          <p:cNvPr id="4" name="幻灯片编号占位符 3"/>
          <p:cNvSpPr>
            <a:spLocks noGrp="1"/>
          </p:cNvSpPr>
          <p:nvPr>
            <p:ph type="sldNum" sz="quarter" idx="10"/>
          </p:nvPr>
        </p:nvSpPr>
        <p:spPr/>
        <p:txBody>
          <a:bodyPr/>
          <a:lstStyle/>
          <a:p>
            <a:fld id="{C14CBBC2-2AFD-4C0C-A1F4-F21FE7487442}" type="slidenum">
              <a:rPr lang="zh-CN" altLang="en-US" smtClean="0"/>
              <a:t>15</a:t>
            </a:fld>
            <a:endParaRPr lang="zh-CN" altLang="en-US"/>
          </a:p>
        </p:txBody>
      </p:sp>
    </p:spTree>
    <p:extLst>
      <p:ext uri="{BB962C8B-B14F-4D97-AF65-F5344CB8AC3E}">
        <p14:creationId xmlns:p14="http://schemas.microsoft.com/office/powerpoint/2010/main" val="128883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7" descr="二校门"/>
          <p:cNvPicPr>
            <a:picLocks noChangeAspect="1" noChangeArrowheads="1"/>
          </p:cNvPicPr>
          <p:nvPr userDrawn="1"/>
        </p:nvPicPr>
        <p:blipFill>
          <a:blip r:embed="rId2">
            <a:clrChange>
              <a:clrFrom>
                <a:srgbClr val="FFFCF7"/>
              </a:clrFrom>
              <a:clrTo>
                <a:srgbClr val="FFFCF7">
                  <a:alpha val="0"/>
                </a:srgbClr>
              </a:clrTo>
            </a:clrChange>
            <a:lum bright="18000"/>
            <a:extLst>
              <a:ext uri="{28A0092B-C50C-407E-A947-70E740481C1C}">
                <a14:useLocalDpi xmlns:a14="http://schemas.microsoft.com/office/drawing/2010/main" val="0"/>
              </a:ext>
            </a:extLst>
          </a:blip>
          <a:srcRect/>
          <a:stretch>
            <a:fillRect/>
          </a:stretch>
        </p:blipFill>
        <p:spPr bwMode="auto">
          <a:xfrm>
            <a:off x="1" y="4044950"/>
            <a:ext cx="23495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礼堂6"/>
          <p:cNvPicPr>
            <a:picLocks noChangeAspect="1" noChangeArrowheads="1"/>
          </p:cNvPicPr>
          <p:nvPr userDrawn="1"/>
        </p:nvPicPr>
        <p:blipFill>
          <a:blip r:embed="rId3">
            <a:lum bright="36000" contrast="-24000"/>
            <a:extLst>
              <a:ext uri="{28A0092B-C50C-407E-A947-70E740481C1C}">
                <a14:useLocalDpi xmlns:a14="http://schemas.microsoft.com/office/drawing/2010/main" val="0"/>
              </a:ext>
            </a:extLst>
          </a:blip>
          <a:srcRect/>
          <a:stretch>
            <a:fillRect/>
          </a:stretch>
        </p:blipFill>
        <p:spPr bwMode="auto">
          <a:xfrm>
            <a:off x="4216401" y="5372100"/>
            <a:ext cx="4927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大页眉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440" y="127001"/>
            <a:ext cx="18367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371604"/>
            <a:ext cx="91440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3772" y="1164771"/>
            <a:ext cx="9108000" cy="533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257175" indent="-257175" fontAlgn="base">
              <a:lnSpc>
                <a:spcPct val="110000"/>
              </a:lnSpc>
              <a:spcBef>
                <a:spcPct val="30000"/>
              </a:spcBef>
              <a:spcAft>
                <a:spcPct val="0"/>
              </a:spcAft>
              <a:buFontTx/>
              <a:buChar char="•"/>
            </a:pPr>
            <a:endParaRPr lang="zh-CN" altLang="en-US" sz="2400" baseline="-25000">
              <a:solidFill>
                <a:srgbClr val="000000"/>
              </a:solidFill>
            </a:endParaRPr>
          </a:p>
        </p:txBody>
      </p:sp>
      <p:sp>
        <p:nvSpPr>
          <p:cNvPr id="12" name="矩形 11"/>
          <p:cNvSpPr/>
          <p:nvPr userDrawn="1"/>
        </p:nvSpPr>
        <p:spPr bwMode="auto">
          <a:xfrm>
            <a:off x="1" y="0"/>
            <a:ext cx="2120900" cy="914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257175" marR="0" indent="-257175" algn="l" defTabSz="685800" rtl="0" eaLnBrk="1" fontAlgn="base" latinLnBrk="0" hangingPunct="1">
              <a:lnSpc>
                <a:spcPct val="110000"/>
              </a:lnSpc>
              <a:spcBef>
                <a:spcPct val="30000"/>
              </a:spcBef>
              <a:spcAft>
                <a:spcPct val="0"/>
              </a:spcAft>
              <a:buClrTx/>
              <a:buSzTx/>
              <a:buFontTx/>
              <a:buChar char="•"/>
              <a:tabLst/>
            </a:pPr>
            <a:endParaRPr kumimoji="0" lang="zh-CN" altLang="en-US" sz="2400" b="0" i="0" u="none" strike="noStrike" cap="none" normalizeH="0" baseline="-25000" smtClean="0">
              <a:ln>
                <a:noFill/>
              </a:ln>
              <a:solidFill>
                <a:schemeClr val="tx1"/>
              </a:solidFill>
              <a:effectLst/>
              <a:latin typeface="Arial" charset="0"/>
              <a:ea typeface="宋体" pitchFamily="2" charset="-122"/>
            </a:endParaRPr>
          </a:p>
        </p:txBody>
      </p:sp>
      <p:grpSp>
        <p:nvGrpSpPr>
          <p:cNvPr id="13" name="组合 12"/>
          <p:cNvGrpSpPr/>
          <p:nvPr userDrawn="1"/>
        </p:nvGrpSpPr>
        <p:grpSpPr>
          <a:xfrm>
            <a:off x="97970" y="482106"/>
            <a:ext cx="5940153" cy="2378695"/>
            <a:chOff x="97970" y="482104"/>
            <a:chExt cx="5940153" cy="2378695"/>
          </a:xfrm>
        </p:grpSpPr>
        <p:grpSp>
          <p:nvGrpSpPr>
            <p:cNvPr id="14" name="组合 13"/>
            <p:cNvGrpSpPr/>
            <p:nvPr/>
          </p:nvGrpSpPr>
          <p:grpSpPr>
            <a:xfrm>
              <a:off x="3105877" y="482104"/>
              <a:ext cx="2932246" cy="1080000"/>
              <a:chOff x="3105877" y="482104"/>
              <a:chExt cx="2932246" cy="1080000"/>
            </a:xfrm>
          </p:grpSpPr>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5877" y="482104"/>
                <a:ext cx="1257920" cy="1080000"/>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10123" y="482104"/>
                <a:ext cx="1728000" cy="1080000"/>
              </a:xfrm>
              <a:prstGeom prst="rect">
                <a:avLst/>
              </a:prstGeom>
            </p:spPr>
          </p:pic>
        </p:grpSp>
        <p:cxnSp>
          <p:nvCxnSpPr>
            <p:cNvPr id="15" name="直接连接符 14"/>
            <p:cNvCxnSpPr/>
            <p:nvPr/>
          </p:nvCxnSpPr>
          <p:spPr>
            <a:xfrm>
              <a:off x="97970" y="2858985"/>
              <a:ext cx="145868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643744" y="2680799"/>
              <a:ext cx="90000" cy="18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1839687" y="2500799"/>
              <a:ext cx="90000" cy="36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2035630" y="2320799"/>
              <a:ext cx="90000" cy="54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4627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5" name="矩形 14"/>
          <p:cNvSpPr/>
          <p:nvPr userDrawn="1"/>
        </p:nvSpPr>
        <p:spPr bwMode="auto">
          <a:xfrm>
            <a:off x="-3772" y="1164771"/>
            <a:ext cx="9108000" cy="533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257175" marR="0" indent="-257175" algn="l" defTabSz="685800" rtl="0" eaLnBrk="1" fontAlgn="base" latinLnBrk="0" hangingPunct="1">
              <a:lnSpc>
                <a:spcPct val="110000"/>
              </a:lnSpc>
              <a:spcBef>
                <a:spcPct val="30000"/>
              </a:spcBef>
              <a:spcAft>
                <a:spcPct val="0"/>
              </a:spcAft>
              <a:buClrTx/>
              <a:buSzTx/>
              <a:buFontTx/>
              <a:buChar char="•"/>
              <a:tabLst/>
            </a:pPr>
            <a:endParaRPr kumimoji="0" lang="zh-CN" altLang="en-US" sz="2400" b="0" i="0" u="none" strike="noStrike" cap="none" normalizeH="0" baseline="-25000" smtClean="0">
              <a:ln>
                <a:noFill/>
              </a:ln>
              <a:solidFill>
                <a:schemeClr val="tx1"/>
              </a:solidFill>
              <a:effectLst/>
              <a:latin typeface="Arial" charset="0"/>
              <a:ea typeface="宋体" pitchFamily="2" charset="-122"/>
            </a:endParaRPr>
          </a:p>
        </p:txBody>
      </p:sp>
      <p:grpSp>
        <p:nvGrpSpPr>
          <p:cNvPr id="16" name="组合 15"/>
          <p:cNvGrpSpPr/>
          <p:nvPr userDrawn="1"/>
        </p:nvGrpSpPr>
        <p:grpSpPr>
          <a:xfrm>
            <a:off x="101601" y="875392"/>
            <a:ext cx="8937625" cy="273959"/>
            <a:chOff x="101600" y="875392"/>
            <a:chExt cx="8937625" cy="273959"/>
          </a:xfrm>
          <a:effectLst/>
        </p:grpSpPr>
        <p:cxnSp>
          <p:nvCxnSpPr>
            <p:cNvPr id="17" name="直接连接符 16"/>
            <p:cNvCxnSpPr/>
            <p:nvPr/>
          </p:nvCxnSpPr>
          <p:spPr bwMode="auto">
            <a:xfrm>
              <a:off x="1400810" y="1019153"/>
              <a:ext cx="7638415" cy="0"/>
            </a:xfrm>
            <a:prstGeom prst="line">
              <a:avLst/>
            </a:prstGeom>
            <a:noFill/>
            <a:ln w="19050" cap="flat" cmpd="sng" algn="ctr">
              <a:solidFill>
                <a:srgbClr val="7030A0"/>
              </a:solidFill>
              <a:prstDash val="solid"/>
              <a:round/>
              <a:headEnd type="none" w="med" len="med"/>
              <a:tailEnd type="none" w="med" len="med"/>
            </a:ln>
            <a:effectLst/>
          </p:spPr>
        </p:cxnSp>
        <p:cxnSp>
          <p:nvCxnSpPr>
            <p:cNvPr id="18" name="直接连接符 17"/>
            <p:cNvCxnSpPr/>
            <p:nvPr/>
          </p:nvCxnSpPr>
          <p:spPr bwMode="auto">
            <a:xfrm flipV="1">
              <a:off x="101600" y="1019153"/>
              <a:ext cx="1071880" cy="433"/>
            </a:xfrm>
            <a:prstGeom prst="line">
              <a:avLst/>
            </a:prstGeom>
            <a:noFill/>
            <a:ln w="19050" cap="flat" cmpd="sng" algn="ctr">
              <a:solidFill>
                <a:srgbClr val="7030A0"/>
              </a:solidFill>
              <a:prstDash val="solid"/>
              <a:round/>
              <a:headEnd type="none" w="med" len="med"/>
              <a:tailEnd type="none" w="med" len="med"/>
            </a:ln>
            <a:effectLst/>
          </p:spPr>
        </p:cxnSp>
        <p:cxnSp>
          <p:nvCxnSpPr>
            <p:cNvPr id="19" name="直接连接符 18"/>
            <p:cNvCxnSpPr/>
            <p:nvPr/>
          </p:nvCxnSpPr>
          <p:spPr bwMode="auto">
            <a:xfrm>
              <a:off x="1170305" y="1012371"/>
              <a:ext cx="64770" cy="136979"/>
            </a:xfrm>
            <a:prstGeom prst="line">
              <a:avLst/>
            </a:prstGeom>
            <a:noFill/>
            <a:ln w="19050" cap="flat" cmpd="sng" algn="ctr">
              <a:solidFill>
                <a:srgbClr val="7030A0"/>
              </a:solidFill>
              <a:prstDash val="solid"/>
              <a:round/>
              <a:headEnd type="none" w="med" len="med"/>
              <a:tailEnd type="none" w="med" len="med"/>
            </a:ln>
            <a:effectLst/>
          </p:spPr>
        </p:cxnSp>
        <p:cxnSp>
          <p:nvCxnSpPr>
            <p:cNvPr id="20" name="直接连接符 19"/>
            <p:cNvCxnSpPr/>
            <p:nvPr/>
          </p:nvCxnSpPr>
          <p:spPr bwMode="auto">
            <a:xfrm flipV="1">
              <a:off x="1235075" y="875392"/>
              <a:ext cx="110490" cy="273959"/>
            </a:xfrm>
            <a:prstGeom prst="line">
              <a:avLst/>
            </a:prstGeom>
            <a:noFill/>
            <a:ln w="19050" cap="flat" cmpd="sng" algn="ctr">
              <a:solidFill>
                <a:srgbClr val="7030A0"/>
              </a:solidFill>
              <a:prstDash val="solid"/>
              <a:round/>
              <a:headEnd type="none" w="med" len="med"/>
              <a:tailEnd type="none" w="med" len="med"/>
            </a:ln>
            <a:effectLst/>
          </p:spPr>
        </p:cxnSp>
        <p:cxnSp>
          <p:nvCxnSpPr>
            <p:cNvPr id="21" name="直接连接符 20"/>
            <p:cNvCxnSpPr/>
            <p:nvPr/>
          </p:nvCxnSpPr>
          <p:spPr bwMode="auto">
            <a:xfrm>
              <a:off x="1339215" y="875392"/>
              <a:ext cx="64770" cy="136979"/>
            </a:xfrm>
            <a:prstGeom prst="line">
              <a:avLst/>
            </a:prstGeom>
            <a:noFill/>
            <a:ln w="19050" cap="flat" cmpd="sng" algn="ctr">
              <a:solidFill>
                <a:srgbClr val="7030A0"/>
              </a:solidFill>
              <a:prstDash val="solid"/>
              <a:round/>
              <a:headEnd type="none" w="med" len="med"/>
              <a:tailEnd type="none" w="med" len="med"/>
            </a:ln>
            <a:effectLst/>
          </p:spPr>
        </p:cxnSp>
      </p:grpSp>
      <p:grpSp>
        <p:nvGrpSpPr>
          <p:cNvPr id="22" name="组合 21"/>
          <p:cNvGrpSpPr>
            <a:grpSpLocks noChangeAspect="1"/>
          </p:cNvGrpSpPr>
          <p:nvPr userDrawn="1"/>
        </p:nvGrpSpPr>
        <p:grpSpPr>
          <a:xfrm>
            <a:off x="65317" y="126245"/>
            <a:ext cx="2052573" cy="756000"/>
            <a:chOff x="3105877" y="482104"/>
            <a:chExt cx="2932246" cy="1080000"/>
          </a:xfrm>
        </p:grpSpPr>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5877" y="482104"/>
              <a:ext cx="1257920" cy="1080000"/>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0123" y="482104"/>
              <a:ext cx="1728000" cy="1080000"/>
            </a:xfrm>
            <a:prstGeom prst="rect">
              <a:avLst/>
            </a:prstGeom>
          </p:spPr>
        </p:pic>
      </p:grpSp>
    </p:spTree>
    <p:extLst>
      <p:ext uri="{BB962C8B-B14F-4D97-AF65-F5344CB8AC3E}">
        <p14:creationId xmlns:p14="http://schemas.microsoft.com/office/powerpoint/2010/main" val="424069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70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baseline="0"/>
            </a:lvl1pPr>
          </a:lstStyle>
          <a:p>
            <a:pPr fontAlgn="base">
              <a:spcBef>
                <a:spcPct val="0"/>
              </a:spcBef>
              <a:spcAft>
                <a:spcPct val="0"/>
              </a:spcAft>
            </a:pPr>
            <a:fld id="{0D2DAE55-0538-46DA-A41E-1387825F0A04}"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4103" name="Picture 7" descr="二校门"/>
          <p:cNvPicPr>
            <a:picLocks noChangeAspect="1" noChangeArrowheads="1"/>
          </p:cNvPicPr>
          <p:nvPr userDrawn="1"/>
        </p:nvPicPr>
        <p:blipFill>
          <a:blip r:embed="rId4">
            <a:clrChange>
              <a:clrFrom>
                <a:srgbClr val="FFFCF7"/>
              </a:clrFrom>
              <a:clrTo>
                <a:srgbClr val="FFFCF7">
                  <a:alpha val="0"/>
                </a:srgbClr>
              </a:clrTo>
            </a:clrChange>
            <a:lum bright="18000"/>
            <a:extLst>
              <a:ext uri="{28A0092B-C50C-407E-A947-70E740481C1C}">
                <a14:useLocalDpi xmlns:a14="http://schemas.microsoft.com/office/drawing/2010/main" val="0"/>
              </a:ext>
            </a:extLst>
          </a:blip>
          <a:srcRect/>
          <a:stretch>
            <a:fillRect/>
          </a:stretch>
        </p:blipFill>
        <p:spPr bwMode="auto">
          <a:xfrm>
            <a:off x="1" y="4044950"/>
            <a:ext cx="23495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礼堂6"/>
          <p:cNvPicPr>
            <a:picLocks noChangeAspect="1" noChangeArrowheads="1"/>
          </p:cNvPicPr>
          <p:nvPr userDrawn="1"/>
        </p:nvPicPr>
        <p:blipFill>
          <a:blip r:embed="rId5">
            <a:lum bright="24000"/>
            <a:extLst>
              <a:ext uri="{28A0092B-C50C-407E-A947-70E740481C1C}">
                <a14:useLocalDpi xmlns:a14="http://schemas.microsoft.com/office/drawing/2010/main" val="0"/>
              </a:ext>
            </a:extLst>
          </a:blip>
          <a:srcRect/>
          <a:stretch>
            <a:fillRect/>
          </a:stretch>
        </p:blipFill>
        <p:spPr bwMode="auto">
          <a:xfrm>
            <a:off x="4216401" y="5372100"/>
            <a:ext cx="4927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00113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r" rtl="0" eaLnBrk="1" fontAlgn="base" hangingPunct="1">
        <a:spcBef>
          <a:spcPct val="0"/>
        </a:spcBef>
        <a:spcAft>
          <a:spcPct val="0"/>
        </a:spcAft>
        <a:defRPr sz="2250">
          <a:solidFill>
            <a:schemeClr val="tx2"/>
          </a:solidFill>
          <a:latin typeface="+mj-lt"/>
          <a:ea typeface="+mj-ea"/>
          <a:cs typeface="+mj-cs"/>
        </a:defRPr>
      </a:lvl1pPr>
      <a:lvl2pPr algn="r" rtl="0" eaLnBrk="1" fontAlgn="base" hangingPunct="1">
        <a:spcBef>
          <a:spcPct val="0"/>
        </a:spcBef>
        <a:spcAft>
          <a:spcPct val="0"/>
        </a:spcAft>
        <a:defRPr sz="2250">
          <a:solidFill>
            <a:schemeClr val="tx2"/>
          </a:solidFill>
          <a:latin typeface="Arial" charset="0"/>
          <a:ea typeface="黑体" pitchFamily="2" charset="-122"/>
        </a:defRPr>
      </a:lvl2pPr>
      <a:lvl3pPr algn="r" rtl="0" eaLnBrk="1" fontAlgn="base" hangingPunct="1">
        <a:spcBef>
          <a:spcPct val="0"/>
        </a:spcBef>
        <a:spcAft>
          <a:spcPct val="0"/>
        </a:spcAft>
        <a:defRPr sz="2250">
          <a:solidFill>
            <a:schemeClr val="tx2"/>
          </a:solidFill>
          <a:latin typeface="Arial" charset="0"/>
          <a:ea typeface="黑体" pitchFamily="2" charset="-122"/>
        </a:defRPr>
      </a:lvl3pPr>
      <a:lvl4pPr algn="r" rtl="0" eaLnBrk="1" fontAlgn="base" hangingPunct="1">
        <a:spcBef>
          <a:spcPct val="0"/>
        </a:spcBef>
        <a:spcAft>
          <a:spcPct val="0"/>
        </a:spcAft>
        <a:defRPr sz="2250">
          <a:solidFill>
            <a:schemeClr val="tx2"/>
          </a:solidFill>
          <a:latin typeface="Arial" charset="0"/>
          <a:ea typeface="黑体" pitchFamily="2" charset="-122"/>
        </a:defRPr>
      </a:lvl4pPr>
      <a:lvl5pPr algn="r" rtl="0" eaLnBrk="1" fontAlgn="base" hangingPunct="1">
        <a:spcBef>
          <a:spcPct val="0"/>
        </a:spcBef>
        <a:spcAft>
          <a:spcPct val="0"/>
        </a:spcAft>
        <a:defRPr sz="2250">
          <a:solidFill>
            <a:schemeClr val="tx2"/>
          </a:solidFill>
          <a:latin typeface="Arial" charset="0"/>
          <a:ea typeface="黑体" pitchFamily="2" charset="-122"/>
        </a:defRPr>
      </a:lvl5pPr>
      <a:lvl6pPr marL="257175" algn="l" rtl="0" eaLnBrk="1" fontAlgn="base" hangingPunct="1">
        <a:spcBef>
          <a:spcPct val="0"/>
        </a:spcBef>
        <a:spcAft>
          <a:spcPct val="0"/>
        </a:spcAft>
        <a:defRPr sz="2475">
          <a:solidFill>
            <a:schemeClr val="tx2"/>
          </a:solidFill>
          <a:latin typeface="Arial" charset="0"/>
          <a:ea typeface="黑体" pitchFamily="2" charset="-122"/>
        </a:defRPr>
      </a:lvl6pPr>
      <a:lvl7pPr marL="514350" algn="l" rtl="0" eaLnBrk="1" fontAlgn="base" hangingPunct="1">
        <a:spcBef>
          <a:spcPct val="0"/>
        </a:spcBef>
        <a:spcAft>
          <a:spcPct val="0"/>
        </a:spcAft>
        <a:defRPr sz="2475">
          <a:solidFill>
            <a:schemeClr val="tx2"/>
          </a:solidFill>
          <a:latin typeface="Arial" charset="0"/>
          <a:ea typeface="黑体" pitchFamily="2" charset="-122"/>
        </a:defRPr>
      </a:lvl7pPr>
      <a:lvl8pPr marL="771525" algn="l" rtl="0" eaLnBrk="1" fontAlgn="base" hangingPunct="1">
        <a:spcBef>
          <a:spcPct val="0"/>
        </a:spcBef>
        <a:spcAft>
          <a:spcPct val="0"/>
        </a:spcAft>
        <a:defRPr sz="2475">
          <a:solidFill>
            <a:schemeClr val="tx2"/>
          </a:solidFill>
          <a:latin typeface="Arial" charset="0"/>
          <a:ea typeface="黑体" pitchFamily="2" charset="-122"/>
        </a:defRPr>
      </a:lvl8pPr>
      <a:lvl9pPr marL="1028700" algn="l" rtl="0" eaLnBrk="1" fontAlgn="base" hangingPunct="1">
        <a:spcBef>
          <a:spcPct val="0"/>
        </a:spcBef>
        <a:spcAft>
          <a:spcPct val="0"/>
        </a:spcAft>
        <a:defRPr sz="2475">
          <a:solidFill>
            <a:schemeClr val="tx2"/>
          </a:solidFill>
          <a:latin typeface="Arial" charset="0"/>
          <a:ea typeface="黑体" pitchFamily="2" charset="-122"/>
        </a:defRPr>
      </a:lvl9pPr>
    </p:titleStyle>
    <p:bodyStyle>
      <a:lvl1pPr marL="192881" indent="-192881" algn="l" rtl="0" eaLnBrk="1" fontAlgn="base" hangingPunct="1">
        <a:lnSpc>
          <a:spcPct val="110000"/>
        </a:lnSpc>
        <a:spcBef>
          <a:spcPct val="30000"/>
        </a:spcBef>
        <a:spcAft>
          <a:spcPct val="0"/>
        </a:spcAft>
        <a:buChar char="•"/>
        <a:defRPr sz="1800">
          <a:solidFill>
            <a:schemeClr val="tx1"/>
          </a:solidFill>
          <a:latin typeface="+mn-lt"/>
          <a:ea typeface="+mn-ea"/>
          <a:cs typeface="+mn-cs"/>
        </a:defRPr>
      </a:lvl1pPr>
      <a:lvl2pPr marL="417910" indent="-160735" algn="l" rtl="0" eaLnBrk="1" fontAlgn="base" hangingPunct="1">
        <a:lnSpc>
          <a:spcPct val="110000"/>
        </a:lnSpc>
        <a:spcBef>
          <a:spcPct val="30000"/>
        </a:spcBef>
        <a:spcAft>
          <a:spcPct val="0"/>
        </a:spcAft>
        <a:buChar char="–"/>
        <a:defRPr sz="1575">
          <a:solidFill>
            <a:schemeClr val="tx1"/>
          </a:solidFill>
          <a:latin typeface="+mn-lt"/>
          <a:ea typeface="+mn-ea"/>
        </a:defRPr>
      </a:lvl2pPr>
      <a:lvl3pPr marL="642938" indent="-128588" algn="l" rtl="0" eaLnBrk="1" fontAlgn="base" hangingPunct="1">
        <a:lnSpc>
          <a:spcPct val="110000"/>
        </a:lnSpc>
        <a:spcBef>
          <a:spcPct val="30000"/>
        </a:spcBef>
        <a:spcAft>
          <a:spcPct val="0"/>
        </a:spcAft>
        <a:buChar char="•"/>
        <a:defRPr sz="1350">
          <a:solidFill>
            <a:schemeClr val="tx1"/>
          </a:solidFill>
          <a:latin typeface="+mn-lt"/>
          <a:ea typeface="+mn-ea"/>
        </a:defRPr>
      </a:lvl3pPr>
      <a:lvl4pPr marL="900113" indent="-128588" algn="l" rtl="0" eaLnBrk="1" fontAlgn="base" hangingPunct="1">
        <a:lnSpc>
          <a:spcPct val="110000"/>
        </a:lnSpc>
        <a:spcBef>
          <a:spcPct val="30000"/>
        </a:spcBef>
        <a:spcAft>
          <a:spcPct val="0"/>
        </a:spcAft>
        <a:buChar char="–"/>
        <a:defRPr sz="1125">
          <a:solidFill>
            <a:schemeClr val="tx1"/>
          </a:solidFill>
          <a:latin typeface="+mn-lt"/>
          <a:ea typeface="+mn-ea"/>
        </a:defRPr>
      </a:lvl4pPr>
      <a:lvl5pPr marL="1157288" indent="-128588" algn="l" rtl="0" eaLnBrk="1" fontAlgn="base" hangingPunct="1">
        <a:lnSpc>
          <a:spcPct val="110000"/>
        </a:lnSpc>
        <a:spcBef>
          <a:spcPct val="30000"/>
        </a:spcBef>
        <a:spcAft>
          <a:spcPct val="0"/>
        </a:spcAft>
        <a:buChar char="»"/>
        <a:defRPr sz="1125">
          <a:solidFill>
            <a:schemeClr val="tx1"/>
          </a:solidFill>
          <a:latin typeface="+mn-lt"/>
          <a:ea typeface="+mn-ea"/>
        </a:defRPr>
      </a:lvl5pPr>
      <a:lvl6pPr marL="1414463" indent="-128588" algn="l" rtl="0" eaLnBrk="1" fontAlgn="base" hangingPunct="1">
        <a:lnSpc>
          <a:spcPct val="110000"/>
        </a:lnSpc>
        <a:spcBef>
          <a:spcPct val="30000"/>
        </a:spcBef>
        <a:spcAft>
          <a:spcPct val="0"/>
        </a:spcAft>
        <a:buChar char="»"/>
        <a:defRPr sz="1125">
          <a:solidFill>
            <a:schemeClr val="tx1"/>
          </a:solidFill>
          <a:latin typeface="+mn-lt"/>
          <a:ea typeface="+mn-ea"/>
        </a:defRPr>
      </a:lvl6pPr>
      <a:lvl7pPr marL="1671638" indent="-128588" algn="l" rtl="0" eaLnBrk="1" fontAlgn="base" hangingPunct="1">
        <a:lnSpc>
          <a:spcPct val="110000"/>
        </a:lnSpc>
        <a:spcBef>
          <a:spcPct val="30000"/>
        </a:spcBef>
        <a:spcAft>
          <a:spcPct val="0"/>
        </a:spcAft>
        <a:buChar char="»"/>
        <a:defRPr sz="1125">
          <a:solidFill>
            <a:schemeClr val="tx1"/>
          </a:solidFill>
          <a:latin typeface="+mn-lt"/>
          <a:ea typeface="+mn-ea"/>
        </a:defRPr>
      </a:lvl7pPr>
      <a:lvl8pPr marL="1928813" indent="-128588" algn="l" rtl="0" eaLnBrk="1" fontAlgn="base" hangingPunct="1">
        <a:lnSpc>
          <a:spcPct val="110000"/>
        </a:lnSpc>
        <a:spcBef>
          <a:spcPct val="30000"/>
        </a:spcBef>
        <a:spcAft>
          <a:spcPct val="0"/>
        </a:spcAft>
        <a:buChar char="»"/>
        <a:defRPr sz="1125">
          <a:solidFill>
            <a:schemeClr val="tx1"/>
          </a:solidFill>
          <a:latin typeface="+mn-lt"/>
          <a:ea typeface="+mn-ea"/>
        </a:defRPr>
      </a:lvl8pPr>
      <a:lvl9pPr marL="2185988" indent="-128588" algn="l" rtl="0" eaLnBrk="1" fontAlgn="base" hangingPunct="1">
        <a:lnSpc>
          <a:spcPct val="110000"/>
        </a:lnSpc>
        <a:spcBef>
          <a:spcPct val="30000"/>
        </a:spcBef>
        <a:spcAft>
          <a:spcPct val="0"/>
        </a:spcAft>
        <a:buChar char="»"/>
        <a:defRPr sz="1125">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24689" y="4095102"/>
            <a:ext cx="4831655" cy="1200329"/>
          </a:xfrm>
          <a:prstGeom prst="rect">
            <a:avLst/>
          </a:prstGeom>
          <a:noFill/>
        </p:spPr>
        <p:txBody>
          <a:bodyPr wrap="square" rtlCol="0">
            <a:spAutoFit/>
          </a:bodyPr>
          <a:lstStyle/>
          <a:p>
            <a:pPr algn="ctr">
              <a:lnSpc>
                <a:spcPct val="150000"/>
              </a:lnSpc>
            </a:pPr>
            <a:r>
              <a:rPr lang="zh-CN" altLang="en-US" sz="2400" dirty="0" smtClean="0"/>
              <a:t>窦珊</a:t>
            </a:r>
          </a:p>
          <a:p>
            <a:pPr algn="ctr">
              <a:lnSpc>
                <a:spcPct val="150000"/>
              </a:lnSpc>
            </a:pPr>
            <a:r>
              <a:rPr lang="en-US" altLang="zh-CN" sz="2400" dirty="0" smtClean="0"/>
              <a:t>2017</a:t>
            </a:r>
            <a:r>
              <a:rPr lang="zh-CN" altLang="en-US" sz="2400" dirty="0" smtClean="0"/>
              <a:t>年</a:t>
            </a:r>
            <a:r>
              <a:rPr lang="en-US" altLang="zh-CN" sz="2400" dirty="0" smtClean="0"/>
              <a:t>6</a:t>
            </a:r>
            <a:r>
              <a:rPr lang="zh-CN" altLang="en-US" sz="2400" dirty="0" smtClean="0"/>
              <a:t>月</a:t>
            </a:r>
            <a:r>
              <a:rPr lang="en-US" altLang="zh-CN" sz="2400" dirty="0" smtClean="0"/>
              <a:t>19</a:t>
            </a:r>
            <a:r>
              <a:rPr lang="zh-CN" altLang="en-US" sz="2400" dirty="0" smtClean="0"/>
              <a:t>日</a:t>
            </a:r>
            <a:endParaRPr lang="zh-CN" altLang="en-US" sz="2400" dirty="0"/>
          </a:p>
        </p:txBody>
      </p:sp>
      <p:sp>
        <p:nvSpPr>
          <p:cNvPr id="4" name="文本框 3"/>
          <p:cNvSpPr txBox="1"/>
          <p:nvPr/>
        </p:nvSpPr>
        <p:spPr>
          <a:xfrm>
            <a:off x="2183514" y="2189540"/>
            <a:ext cx="6475294" cy="1569660"/>
          </a:xfrm>
          <a:prstGeom prst="rect">
            <a:avLst/>
          </a:prstGeom>
          <a:noFill/>
        </p:spPr>
        <p:txBody>
          <a:bodyPr wrap="square" rtlCol="0">
            <a:spAutoFit/>
          </a:bodyPr>
          <a:lstStyle/>
          <a:p>
            <a:pPr>
              <a:lnSpc>
                <a:spcPct val="150000"/>
              </a:lnSpc>
            </a:pPr>
            <a:r>
              <a:rPr lang="en-US" altLang="zh-CN" sz="3200" dirty="0"/>
              <a:t>No Longer Sleeping with </a:t>
            </a:r>
            <a:r>
              <a:rPr lang="en-US" altLang="zh-CN" sz="3200" dirty="0" smtClean="0"/>
              <a:t>a</a:t>
            </a:r>
            <a:r>
              <a:rPr lang="zh-CN" altLang="en-US" sz="3200" dirty="0" smtClean="0"/>
              <a:t> </a:t>
            </a:r>
            <a:r>
              <a:rPr lang="en-US" altLang="zh-CN" sz="3200" dirty="0" smtClean="0"/>
              <a:t>Bomb</a:t>
            </a:r>
            <a:endParaRPr lang="zh-CN" altLang="en-US" sz="3200" dirty="0" smtClean="0"/>
          </a:p>
          <a:p>
            <a:pPr>
              <a:lnSpc>
                <a:spcPct val="150000"/>
              </a:lnSpc>
            </a:pPr>
            <a:r>
              <a:rPr lang="zh-CN" altLang="en-US" sz="3200" dirty="0" smtClean="0"/>
              <a:t>		文献阅读报告</a:t>
            </a:r>
            <a:endParaRPr lang="zh-CN" altLang="en-US" sz="3200" dirty="0"/>
          </a:p>
        </p:txBody>
      </p:sp>
    </p:spTree>
    <p:extLst>
      <p:ext uri="{BB962C8B-B14F-4D97-AF65-F5344CB8AC3E}">
        <p14:creationId xmlns:p14="http://schemas.microsoft.com/office/powerpoint/2010/main" val="248694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5368136"/>
              </a:xfrm>
              <a:prstGeom prst="rect">
                <a:avLst/>
              </a:prstGeom>
              <a:noFill/>
            </p:spPr>
            <p:txBody>
              <a:bodyPr wrap="square" rtlCol="0">
                <a:spAutoFit/>
              </a:bodyPr>
              <a:lstStyle/>
              <a:p>
                <a:pPr>
                  <a:lnSpc>
                    <a:spcPct val="150000"/>
                  </a:lnSpc>
                </a:pPr>
                <a:r>
                  <a:rPr kumimoji="1" lang="zh-CN" altLang="en-US" sz="2400" dirty="0" smtClean="0">
                    <a:latin typeface="STKaiti" charset="-122"/>
                    <a:ea typeface="STKaiti" charset="-122"/>
                    <a:cs typeface="STKaiti" charset="-122"/>
                  </a:rPr>
                  <a:t>人口权重：</a:t>
                </a: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每个时间段内，维护一个二值矩阵</a:t>
                </a:r>
                <a:r>
                  <a:rPr kumimoji="1" lang="en-US" altLang="zh-CN" sz="2400" dirty="0" smtClean="0">
                    <a:latin typeface="STKaiti" charset="-122"/>
                    <a:ea typeface="STKaiti" charset="-122"/>
                    <a:cs typeface="STKaiti" charset="-122"/>
                  </a:rPr>
                  <a:t>U</a:t>
                </a: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14:m>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𝑢</m:t>
                        </m:r>
                      </m:e>
                      <m:sub>
                        <m:r>
                          <a:rPr kumimoji="1" lang="en-US" altLang="zh-CN" sz="2400" b="0" i="1" smtClean="0">
                            <a:latin typeface="Cambria Math" charset="0"/>
                            <a:ea typeface="STKaiti" charset="-122"/>
                            <a:cs typeface="STKaiti" charset="-122"/>
                          </a:rPr>
                          <m:t>𝑥𝑦</m:t>
                        </m:r>
                      </m:sub>
                    </m:sSub>
                    <m:r>
                      <a:rPr kumimoji="1" lang="en-US" altLang="zh-CN" sz="2400" b="0" i="1" smtClean="0">
                        <a:latin typeface="Cambria Math" charset="0"/>
                        <a:ea typeface="STKaiti" charset="-122"/>
                        <a:cs typeface="STKaiti" charset="-122"/>
                      </a:rPr>
                      <m:t>=1</m:t>
                    </m:r>
                  </m:oMath>
                </a14:m>
                <a:r>
                  <a:rPr kumimoji="1" lang="zh-CN" altLang="en-US" sz="2400" dirty="0" smtClean="0">
                    <a:latin typeface="STKaiti" charset="-122"/>
                    <a:ea typeface="STKaiti" charset="-122"/>
                    <a:cs typeface="STKaiti" charset="-122"/>
                  </a:rPr>
                  <a:t>，代表用户</a:t>
                </a:r>
                <a:r>
                  <a:rPr kumimoji="1" lang="en-US" altLang="zh-CN" sz="2400" dirty="0" smtClean="0">
                    <a:latin typeface="STKaiti" charset="-122"/>
                    <a:ea typeface="STKaiti" charset="-122"/>
                    <a:cs typeface="STKaiti" charset="-122"/>
                  </a:rPr>
                  <a:t>x</a:t>
                </a:r>
                <a:r>
                  <a:rPr kumimoji="1" lang="zh-CN" altLang="en-US" sz="2400" dirty="0" smtClean="0">
                    <a:latin typeface="STKaiti" charset="-122"/>
                    <a:ea typeface="STKaiti" charset="-122"/>
                    <a:cs typeface="STKaiti" charset="-122"/>
                  </a:rPr>
                  <a:t>在时间段内出现在区域</a:t>
                </a:r>
                <a:r>
                  <a:rPr kumimoji="1" lang="en-US" altLang="zh-CN" sz="2400" dirty="0" smtClean="0">
                    <a:latin typeface="STKaiti" charset="-122"/>
                    <a:ea typeface="STKaiti" charset="-122"/>
                    <a:cs typeface="STKaiti" charset="-122"/>
                  </a:rPr>
                  <a:t>y</a:t>
                </a:r>
                <a:r>
                  <a:rPr kumimoji="1" lang="zh-CN" altLang="en-US" sz="2400" dirty="0" smtClean="0">
                    <a:latin typeface="STKaiti" charset="-122"/>
                    <a:ea typeface="STKaiti" charset="-122"/>
                    <a:cs typeface="STKaiti" charset="-122"/>
                  </a:rPr>
                  <a:t>，否则为</a:t>
                </a:r>
                <a:r>
                  <a:rPr kumimoji="1" lang="en-US" altLang="zh-CN" sz="2400" dirty="0" smtClean="0">
                    <a:latin typeface="STKaiti" charset="-122"/>
                    <a:ea typeface="STKaiti" charset="-122"/>
                    <a:cs typeface="STKaiti" charset="-122"/>
                  </a:rPr>
                  <a:t>0</a:t>
                </a: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一个时间段结束后，区域</a:t>
                </a:r>
                <a:r>
                  <a:rPr kumimoji="1" lang="en-US" altLang="zh-CN" sz="2400" dirty="0" smtClean="0">
                    <a:latin typeface="STKaiti" charset="-122"/>
                    <a:ea typeface="STKaiti" charset="-122"/>
                    <a:cs typeface="STKaiti" charset="-122"/>
                  </a:rPr>
                  <a:t>y</a:t>
                </a:r>
                <a:r>
                  <a:rPr kumimoji="1" lang="zh-CN" altLang="en-US" sz="2400" dirty="0" smtClean="0">
                    <a:latin typeface="STKaiti" charset="-122"/>
                    <a:ea typeface="STKaiti" charset="-122"/>
                    <a:cs typeface="STKaiti" charset="-122"/>
                  </a:rPr>
                  <a:t>的人口权重为</a:t>
                </a: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𝑐</m:t>
                          </m:r>
                        </m:e>
                        <m:sub>
                          <m:r>
                            <a:rPr kumimoji="1" lang="en-US" altLang="zh-CN" sz="2400" b="0" i="1" smtClean="0">
                              <a:latin typeface="Cambria Math" charset="0"/>
                              <a:ea typeface="STKaiti" charset="-122"/>
                              <a:cs typeface="STKaiti" charset="-122"/>
                            </a:rPr>
                            <m:t>𝑦</m:t>
                          </m:r>
                        </m:sub>
                      </m:sSub>
                      <m:r>
                        <a:rPr kumimoji="1" lang="en-US" altLang="zh-CN" sz="2400" b="0" i="1" smtClean="0">
                          <a:latin typeface="Cambria Math" charset="0"/>
                          <a:ea typeface="STKaiti" charset="-122"/>
                          <a:cs typeface="STKaiti" charset="-122"/>
                        </a:rPr>
                        <m:t>=</m:t>
                      </m:r>
                      <m:nary>
                        <m:naryPr>
                          <m:chr m:val="∑"/>
                          <m:supHide m:val="on"/>
                          <m:ctrlPr>
                            <a:rPr kumimoji="1" lang="en-US" altLang="zh-CN" sz="2400" b="0" i="1" smtClean="0">
                              <a:latin typeface="Cambria Math" charset="0"/>
                              <a:ea typeface="STKaiti" charset="-122"/>
                              <a:cs typeface="STKaiti" charset="-122"/>
                            </a:rPr>
                          </m:ctrlPr>
                        </m:naryPr>
                        <m:sub>
                          <m:r>
                            <m:rPr>
                              <m:brk m:alnAt="7"/>
                            </m:rPr>
                            <a:rPr kumimoji="1" lang="en-US" altLang="zh-CN" sz="2400" b="0" i="1" smtClean="0">
                              <a:latin typeface="Cambria Math" charset="0"/>
                              <a:ea typeface="STKaiti" charset="-122"/>
                              <a:cs typeface="STKaiti" charset="-122"/>
                            </a:rPr>
                            <m:t>𝑥</m:t>
                          </m:r>
                        </m:sub>
                        <m:sup/>
                        <m:e>
                          <m:f>
                            <m:fPr>
                              <m:ctrlPr>
                                <a:rPr kumimoji="1" lang="mr-IN" altLang="zh-CN" sz="2400" b="0" i="1" smtClean="0">
                                  <a:latin typeface="Cambria Math" charset="0"/>
                                  <a:ea typeface="STKaiti" charset="-122"/>
                                  <a:cs typeface="STKaiti" charset="-122"/>
                                </a:rPr>
                              </m:ctrlPr>
                            </m:fPr>
                            <m:num>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𝑢</m:t>
                                  </m:r>
                                </m:e>
                                <m:sub>
                                  <m:r>
                                    <a:rPr kumimoji="1" lang="en-US" altLang="zh-CN" sz="2400" b="0" i="1" smtClean="0">
                                      <a:latin typeface="Cambria Math" charset="0"/>
                                      <a:ea typeface="STKaiti" charset="-122"/>
                                      <a:cs typeface="STKaiti" charset="-122"/>
                                    </a:rPr>
                                    <m:t>𝑥𝑦</m:t>
                                  </m:r>
                                </m:sub>
                              </m:sSub>
                            </m:num>
                            <m:den>
                              <m:nary>
                                <m:naryPr>
                                  <m:chr m:val="∑"/>
                                  <m:supHide m:val="on"/>
                                  <m:ctrlPr>
                                    <a:rPr kumimoji="1" lang="mr-IN" altLang="zh-CN" sz="2400" b="0" i="1" smtClean="0">
                                      <a:latin typeface="Cambria Math" charset="0"/>
                                      <a:ea typeface="STKaiti" charset="-122"/>
                                      <a:cs typeface="STKaiti" charset="-122"/>
                                    </a:rPr>
                                  </m:ctrlPr>
                                </m:naryPr>
                                <m:sub>
                                  <m:r>
                                    <m:rPr>
                                      <m:brk m:alnAt="7"/>
                                    </m:rPr>
                                    <a:rPr kumimoji="1" lang="en-US" altLang="zh-CN" sz="2400" b="0" i="1" smtClean="0">
                                      <a:latin typeface="Cambria Math" charset="0"/>
                                      <a:ea typeface="STKaiti" charset="-122"/>
                                      <a:cs typeface="STKaiti" charset="-122"/>
                                    </a:rPr>
                                    <m:t>𝑦</m:t>
                                  </m:r>
                                </m:sub>
                                <m:sup/>
                                <m:e>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𝑢</m:t>
                                      </m:r>
                                    </m:e>
                                    <m:sub>
                                      <m:r>
                                        <a:rPr kumimoji="1" lang="en-US" altLang="zh-CN" sz="2400" b="0" i="1" smtClean="0">
                                          <a:latin typeface="Cambria Math" charset="0"/>
                                          <a:ea typeface="STKaiti" charset="-122"/>
                                          <a:cs typeface="STKaiti" charset="-122"/>
                                        </a:rPr>
                                        <m:t>𝑥𝑦</m:t>
                                      </m:r>
                                    </m:sub>
                                  </m:sSub>
                                </m:e>
                              </m:nary>
                            </m:den>
                          </m:f>
                        </m:e>
                      </m:nary>
                    </m:oMath>
                  </m:oMathPara>
                </a14:m>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5368136"/>
              </a:xfrm>
              <a:prstGeom prst="rect">
                <a:avLst/>
              </a:prstGeom>
              <a:blipFill rotWithShape="0">
                <a:blip r:embed="rId3"/>
                <a:stretch>
                  <a:fillRect l="-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6132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6403933"/>
              </a:xfrm>
              <a:prstGeom prst="rect">
                <a:avLst/>
              </a:prstGeom>
              <a:noFill/>
            </p:spPr>
            <p:txBody>
              <a:bodyPr wrap="square" rtlCol="0">
                <a:spAutoFit/>
              </a:bodyPr>
              <a:lstStyle/>
              <a:p>
                <a:pPr>
                  <a:lnSpc>
                    <a:spcPct val="150000"/>
                  </a:lnSpc>
                </a:pPr>
                <a:r>
                  <a:rPr kumimoji="1" lang="zh-CN" altLang="en-US" sz="2400" dirty="0" smtClean="0">
                    <a:latin typeface="STKaiti" charset="-122"/>
                    <a:ea typeface="STKaiti" charset="-122"/>
                    <a:cs typeface="STKaiti" charset="-122"/>
                  </a:rPr>
                  <a:t>危险区域检测</a:t>
                </a: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判定准则：</a:t>
                </a:r>
                <a14:m>
                  <m:oMath xmlns:m="http://schemas.openxmlformats.org/officeDocument/2006/math">
                    <m:r>
                      <a:rPr kumimoji="1" lang="en-US" altLang="zh-CN" sz="2400" b="0" i="1" smtClean="0">
                        <a:latin typeface="Cambria Math" charset="0"/>
                        <a:ea typeface="STKaiti" charset="-122"/>
                        <a:cs typeface="STKaiti" charset="-122"/>
                      </a:rPr>
                      <m:t>𝑅</m:t>
                    </m:r>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𝑆</m:t>
                        </m:r>
                      </m:e>
                      <m:sub>
                        <m:r>
                          <a:rPr kumimoji="1" lang="en-US" altLang="zh-CN" sz="2400" b="0" i="1" smtClean="0">
                            <a:latin typeface="Cambria Math" charset="0"/>
                            <a:ea typeface="STKaiti" charset="-122"/>
                            <a:cs typeface="STKaiti" charset="-122"/>
                          </a:rPr>
                          <m:t>𝑖𝑗</m:t>
                        </m:r>
                      </m:sub>
                    </m:sSub>
                    <m:r>
                      <a:rPr kumimoji="1" lang="en-US" altLang="zh-CN" sz="2400" b="0" i="0" smtClean="0">
                        <a:latin typeface="Cambria Math" charset="0"/>
                        <a:ea typeface="STKaiti" charset="-122"/>
                        <a:cs typeface="STKaiti" charset="-122"/>
                      </a:rPr>
                      <m:t>&gt;</m:t>
                    </m:r>
                    <m:r>
                      <m:rPr>
                        <m:sty m:val="p"/>
                      </m:rPr>
                      <a:rPr kumimoji="1" lang="en-US" altLang="zh-CN" sz="2400" b="0" i="0" smtClean="0">
                        <a:latin typeface="Cambria Math" charset="0"/>
                        <a:ea typeface="STKaiti" charset="-122"/>
                        <a:cs typeface="STKaiti" charset="-122"/>
                      </a:rPr>
                      <m:t>threshold</m:t>
                    </m:r>
                    <m:r>
                      <a:rPr kumimoji="1" lang="en-US" altLang="zh-CN" sz="2400" b="0" i="0"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𝑟</m:t>
                        </m:r>
                      </m:e>
                      <m:sub>
                        <m:r>
                          <a:rPr kumimoji="1" lang="en-US" altLang="zh-CN" sz="2400" b="0" i="1" smtClean="0">
                            <a:latin typeface="Cambria Math" charset="0"/>
                            <a:ea typeface="STKaiti" charset="-122"/>
                            <a:cs typeface="STKaiti" charset="-122"/>
                          </a:rPr>
                          <m:t>𝑖𝑗</m:t>
                        </m:r>
                      </m:sub>
                    </m:sSub>
                    <m:r>
                      <a:rPr kumimoji="1" lang="en-US" altLang="zh-CN" sz="2400" b="0" i="1" smtClean="0">
                        <a:latin typeface="Cambria Math" charset="0"/>
                        <a:ea typeface="STKaiti" charset="-122"/>
                        <a:cs typeface="STKaiti" charset="-122"/>
                      </a:rPr>
                      <m:t>=1</m:t>
                    </m:r>
                  </m:oMath>
                </a14:m>
                <a:r>
                  <a:rPr kumimoji="1" lang="zh-CN" altLang="en-US" sz="2400" dirty="0" smtClean="0">
                    <a:latin typeface="STKaiti" charset="-122"/>
                    <a:ea typeface="STKaiti" charset="-122"/>
                    <a:cs typeface="STKaiti" charset="-122"/>
                  </a:rPr>
                  <a:t>；否则，</a:t>
                </a:r>
                <a14:m>
                  <m:oMath xmlns:m="http://schemas.openxmlformats.org/officeDocument/2006/math">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𝑟</m:t>
                        </m:r>
                      </m:e>
                      <m:sub>
                        <m:r>
                          <a:rPr kumimoji="1" lang="en-US" altLang="zh-CN" sz="2400" i="1">
                            <a:latin typeface="Cambria Math" charset="0"/>
                            <a:ea typeface="STKaiti" charset="-122"/>
                            <a:cs typeface="STKaiti" charset="-122"/>
                          </a:rPr>
                          <m:t>𝑖𝑗</m:t>
                        </m:r>
                      </m:sub>
                    </m:sSub>
                    <m:r>
                      <a:rPr kumimoji="1" lang="en-US" altLang="zh-CN" sz="2400" i="1">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0</m:t>
                    </m:r>
                  </m:oMath>
                </a14:m>
                <a:endParaRPr kumimoji="1" lang="zh-CN" altLang="en-US" sz="2400" dirty="0" smtClean="0">
                  <a:latin typeface="STKaiti" charset="-122"/>
                  <a:ea typeface="STKaiti" charset="-122"/>
                  <a:cs typeface="STKaiti" charset="-122"/>
                </a:endParaRPr>
              </a:p>
              <a:p>
                <a:pPr>
                  <a:lnSpc>
                    <a:spcPct val="150000"/>
                  </a:lnSpc>
                </a:pPr>
                <a14:m>
                  <m:oMathPara xmlns:m="http://schemas.openxmlformats.org/officeDocument/2006/math">
                    <m:oMathParaPr>
                      <m:jc m:val="centerGroup"/>
                    </m:oMathParaPr>
                    <m:oMath xmlns:m="http://schemas.openxmlformats.org/officeDocument/2006/math">
                      <m:r>
                        <a:rPr kumimoji="1" lang="en-US" altLang="zh-CN" sz="2400" i="1">
                          <a:latin typeface="Cambria Math" charset="0"/>
                          <a:ea typeface="STKaiti" charset="-122"/>
                          <a:cs typeface="STKaiti" charset="-122"/>
                        </a:rPr>
                        <m:t>𝑅</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𝑆</m:t>
                          </m:r>
                        </m:e>
                        <m:sub>
                          <m:r>
                            <a:rPr kumimoji="1" lang="en-US" altLang="zh-CN" sz="2400" i="1">
                              <a:latin typeface="Cambria Math" charset="0"/>
                              <a:ea typeface="STKaiti" charset="-122"/>
                              <a:cs typeface="STKaiti" charset="-122"/>
                            </a:rPr>
                            <m:t>𝑖𝑗</m:t>
                          </m:r>
                        </m:sub>
                      </m:sSub>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𝐷</m:t>
                          </m:r>
                        </m:e>
                        <m:sub>
                          <m:r>
                            <a:rPr kumimoji="1" lang="en-US" altLang="zh-CN" sz="2400" i="1">
                              <a:latin typeface="Cambria Math" charset="0"/>
                              <a:ea typeface="STKaiti" charset="-122"/>
                              <a:cs typeface="STKaiti" charset="-122"/>
                            </a:rPr>
                            <m:t>𝑀</m:t>
                          </m:r>
                        </m:sub>
                      </m:sSub>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𝑑</m:t>
                          </m:r>
                        </m:e>
                        <m:sub>
                          <m:r>
                            <a:rPr kumimoji="1" lang="en-US" altLang="zh-CN" sz="2400" i="1">
                              <a:latin typeface="Cambria Math" charset="0"/>
                              <a:ea typeface="STKaiti" charset="-122"/>
                              <a:cs typeface="STKaiti" charset="-122"/>
                            </a:rPr>
                            <m:t>𝑖𝑗</m:t>
                          </m:r>
                        </m:sub>
                      </m:sSub>
                      <m:r>
                        <a:rPr kumimoji="1" lang="en-US" altLang="zh-CN" sz="2400" i="1">
                          <a:latin typeface="Cambria Math" charset="0"/>
                          <a:ea typeface="STKaiti" charset="-122"/>
                          <a:cs typeface="STKaiti" charset="-122"/>
                        </a:rPr>
                        <m:t>,0</m:t>
                      </m:r>
                      <m:sSup>
                        <m:sSupPr>
                          <m:ctrlPr>
                            <a:rPr kumimoji="1" lang="en-US" altLang="zh-CN" sz="2400" i="1">
                              <a:latin typeface="Cambria Math" charset="0"/>
                              <a:ea typeface="STKaiti" charset="-122"/>
                              <a:cs typeface="STKaiti" charset="-122"/>
                            </a:rPr>
                          </m:ctrlPr>
                        </m:sSupPr>
                        <m:e>
                          <m:r>
                            <a:rPr kumimoji="1" lang="en-US" altLang="zh-CN" sz="2400" i="1">
                              <a:latin typeface="Cambria Math" charset="0"/>
                              <a:ea typeface="STKaiti" charset="-122"/>
                              <a:cs typeface="STKaiti" charset="-122"/>
                            </a:rPr>
                            <m:t>)</m:t>
                          </m:r>
                        </m:e>
                        <m:sup>
                          <m:r>
                            <a:rPr kumimoji="1" lang="en-US" altLang="zh-CN" sz="2400" i="1">
                              <a:latin typeface="Cambria Math" charset="0"/>
                              <a:ea typeface="STKaiti" charset="-122"/>
                              <a:cs typeface="STKaiti" charset="-122"/>
                            </a:rPr>
                            <m:t>𝑇</m:t>
                          </m:r>
                        </m:sup>
                      </m:sSup>
                      <m:r>
                        <a:rPr kumimoji="1" lang="en-US" altLang="zh-CN" sz="2400" i="1">
                          <a:latin typeface="Cambria Math" charset="0"/>
                          <a:ea typeface="STKaiti" charset="-122"/>
                          <a:cs typeface="STKaiti" charset="-122"/>
                        </a:rPr>
                        <m:t>,</m:t>
                      </m:r>
                      <m:r>
                        <a:rPr kumimoji="1" lang="en-US" altLang="zh-CN" sz="2400" b="1" i="1">
                          <a:latin typeface="Cambria Math" charset="0"/>
                          <a:ea typeface="STKaiti" charset="-122"/>
                          <a:cs typeface="STKaiti" charset="-122"/>
                        </a:rPr>
                        <m:t>𝟎</m:t>
                      </m:r>
                      <m:r>
                        <a:rPr kumimoji="1" lang="en-US" altLang="zh-CN" sz="2400" i="1">
                          <a:latin typeface="Cambria Math" charset="0"/>
                          <a:ea typeface="STKaiti" charset="-122"/>
                          <a:cs typeface="STKaiti" charset="-122"/>
                        </a:rPr>
                        <m:t>)</m:t>
                      </m:r>
                      <m:r>
                        <a:rPr kumimoji="1" lang="en-US" altLang="zh-CN" sz="2400" i="1">
                          <a:latin typeface="Cambria Math" charset="0"/>
                          <a:ea typeface="Cambria Math" charset="0"/>
                          <a:cs typeface="Cambria Math" charset="0"/>
                        </a:rPr>
                        <m:t>×</m:t>
                      </m:r>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𝐷</m:t>
                          </m:r>
                        </m:e>
                        <m:sub>
                          <m:r>
                            <a:rPr kumimoji="1" lang="en-US" altLang="zh-CN" sz="2400" i="1">
                              <a:latin typeface="Cambria Math" charset="0"/>
                              <a:ea typeface="Cambria Math" charset="0"/>
                              <a:cs typeface="Cambria Math" charset="0"/>
                            </a:rPr>
                            <m:t>𝑀</m:t>
                          </m:r>
                        </m:sub>
                      </m:sSub>
                      <m:r>
                        <a:rPr kumimoji="1" lang="en-US" altLang="zh-CN" sz="2400" i="1">
                          <a:latin typeface="Cambria Math" charset="0"/>
                          <a:ea typeface="Cambria Math" charset="0"/>
                          <a:cs typeface="Cambria Math" charset="0"/>
                        </a:rPr>
                        <m:t>((0,</m:t>
                      </m:r>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𝑐</m:t>
                          </m:r>
                        </m:e>
                        <m:sub>
                          <m:r>
                            <a:rPr kumimoji="1" lang="en-US" altLang="zh-CN" sz="2400" i="1">
                              <a:latin typeface="Cambria Math" charset="0"/>
                              <a:ea typeface="Cambria Math" charset="0"/>
                              <a:cs typeface="Cambria Math" charset="0"/>
                            </a:rPr>
                            <m:t>𝑖𝑗</m:t>
                          </m:r>
                        </m:sub>
                      </m:sSub>
                      <m:sSup>
                        <m:sSupPr>
                          <m:ctrlPr>
                            <a:rPr kumimoji="1" lang="en-US" altLang="zh-CN" sz="2400" i="1">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m:t>
                          </m:r>
                        </m:e>
                        <m:sup>
                          <m:r>
                            <a:rPr kumimoji="1" lang="en-US" altLang="zh-CN" sz="2400" i="1">
                              <a:latin typeface="Cambria Math" charset="0"/>
                              <a:ea typeface="Cambria Math" charset="0"/>
                              <a:cs typeface="Cambria Math" charset="0"/>
                            </a:rPr>
                            <m:t>𝑇</m:t>
                          </m:r>
                        </m:sup>
                      </m:sSup>
                      <m:r>
                        <a:rPr kumimoji="1" lang="en-US" altLang="zh-CN" sz="2400" i="1">
                          <a:latin typeface="Cambria Math" charset="0"/>
                          <a:ea typeface="Cambria Math" charset="0"/>
                          <a:cs typeface="Cambria Math" charset="0"/>
                        </a:rPr>
                        <m:t>,</m:t>
                      </m:r>
                      <m:r>
                        <a:rPr kumimoji="1" lang="en-US" altLang="zh-CN" sz="2400" b="1" i="1">
                          <a:latin typeface="Cambria Math" charset="0"/>
                          <a:ea typeface="Cambria Math" charset="0"/>
                          <a:cs typeface="Cambria Math" charset="0"/>
                        </a:rPr>
                        <m:t>𝟎</m:t>
                      </m:r>
                      <m:r>
                        <a:rPr kumimoji="1" lang="en-US" altLang="zh-CN" sz="2400" i="1">
                          <a:latin typeface="Cambria Math" charset="0"/>
                          <a:ea typeface="Cambria Math" charset="0"/>
                          <a:cs typeface="Cambria Math" charset="0"/>
                        </a:rPr>
                        <m:t>)</m:t>
                      </m:r>
                    </m:oMath>
                  </m:oMathPara>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马氏距离</a:t>
                </a:r>
                <a14:m>
                  <m:oMath xmlns:m="http://schemas.openxmlformats.org/officeDocument/2006/math">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𝐷</m:t>
                        </m:r>
                      </m:e>
                      <m:sub>
                        <m:r>
                          <a:rPr kumimoji="1" lang="en-US" altLang="zh-CN" sz="2400" i="1">
                            <a:latin typeface="Cambria Math" charset="0"/>
                            <a:ea typeface="STKaiti" charset="-122"/>
                            <a:cs typeface="STKaiti" charset="-122"/>
                          </a:rPr>
                          <m:t>𝑀</m:t>
                        </m:r>
                      </m:sub>
                    </m:sSub>
                  </m:oMath>
                </a14:m>
                <a:r>
                  <a:rPr kumimoji="1" lang="zh-CN" altLang="en-US" sz="2400" dirty="0" smtClean="0">
                    <a:latin typeface="STKaiti" charset="-122"/>
                    <a:ea typeface="STKaiti" charset="-122"/>
                    <a:cs typeface="STKaiti" charset="-122"/>
                  </a:rPr>
                  <a:t>：权重缩放</a:t>
                </a: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𝐷</m:t>
                          </m:r>
                        </m:e>
                        <m:sub>
                          <m:r>
                            <a:rPr kumimoji="1" lang="en-US" altLang="zh-CN" sz="2400" b="0" i="1" smtClean="0">
                              <a:latin typeface="Cambria Math" charset="0"/>
                              <a:ea typeface="STKaiti" charset="-122"/>
                              <a:cs typeface="STKaiti" charset="-122"/>
                            </a:rPr>
                            <m:t>𝑀</m:t>
                          </m:r>
                        </m:sub>
                      </m:sSub>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𝑎</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𝑏</m:t>
                          </m:r>
                        </m:e>
                      </m:d>
                      <m:r>
                        <a:rPr kumimoji="1" lang="en-US" altLang="zh-CN" sz="2400" b="0" i="1" smtClean="0">
                          <a:latin typeface="Cambria Math" charset="0"/>
                          <a:ea typeface="STKaiti" charset="-122"/>
                          <a:cs typeface="STKaiti" charset="-122"/>
                        </a:rPr>
                        <m:t>=</m:t>
                      </m:r>
                      <m:rad>
                        <m:radPr>
                          <m:degHide m:val="on"/>
                          <m:ctrlPr>
                            <a:rPr kumimoji="1" lang="en-US" altLang="zh-CN" sz="2400" b="0" i="1" smtClean="0">
                              <a:latin typeface="Cambria Math" charset="0"/>
                              <a:ea typeface="STKaiti" charset="-122"/>
                              <a:cs typeface="STKaiti" charset="-122"/>
                            </a:rPr>
                          </m:ctrlPr>
                        </m:radPr>
                        <m:deg/>
                        <m:e>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𝑎</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𝑏</m:t>
                          </m:r>
                          <m:r>
                            <a:rPr kumimoji="1" lang="en-US" altLang="zh-CN" sz="2400" b="0" i="1" smtClean="0">
                              <a:latin typeface="Cambria Math" charset="0"/>
                              <a:ea typeface="STKaiti" charset="-122"/>
                              <a:cs typeface="STKaiti" charset="-122"/>
                            </a:rPr>
                            <m:t>)</m:t>
                          </m:r>
                          <m:sSup>
                            <m:sSupPr>
                              <m:ctrlPr>
                                <a:rPr kumimoji="1" lang="en-US" altLang="zh-CN" sz="2400" b="0" i="1" smtClean="0">
                                  <a:latin typeface="Cambria Math" charset="0"/>
                                  <a:ea typeface="STKaiti" charset="-122"/>
                                  <a:cs typeface="STKaiti" charset="-122"/>
                                </a:rPr>
                              </m:ctrlPr>
                            </m:sSupPr>
                            <m:e>
                              <m:r>
                                <m:rPr>
                                  <m:sty m:val="p"/>
                                </m:rPr>
                                <a:rPr kumimoji="1" lang="el-GR" altLang="zh-CN" sz="2400" b="0" i="1" smtClean="0">
                                  <a:latin typeface="Cambria Math" charset="0"/>
                                  <a:ea typeface="Cambria Math" charset="0"/>
                                  <a:cs typeface="Cambria Math" charset="0"/>
                                </a:rPr>
                                <m:t>Σ</m:t>
                              </m:r>
                            </m:e>
                            <m:sup>
                              <m:r>
                                <a:rPr kumimoji="1" lang="en-US" altLang="zh-CN" sz="2400" b="0" i="1" smtClean="0">
                                  <a:latin typeface="Cambria Math" charset="0"/>
                                  <a:ea typeface="STKaiti" charset="-122"/>
                                  <a:cs typeface="STKaiti" charset="-122"/>
                                </a:rPr>
                                <m:t>−1</m:t>
                              </m:r>
                            </m:sup>
                          </m:sSup>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𝑎</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𝑏</m:t>
                          </m:r>
                          <m:sSup>
                            <m:sSupPr>
                              <m:ctrlPr>
                                <a:rPr kumimoji="1" lang="en-US" altLang="zh-CN" sz="2400" b="0" i="1" smtClean="0">
                                  <a:latin typeface="Cambria Math" charset="0"/>
                                  <a:ea typeface="STKaiti" charset="-122"/>
                                  <a:cs typeface="STKaiti" charset="-122"/>
                                </a:rPr>
                              </m:ctrlPr>
                            </m:sSupPr>
                            <m:e>
                              <m:r>
                                <a:rPr kumimoji="1" lang="en-US" altLang="zh-CN" sz="2400" b="0" i="1" smtClean="0">
                                  <a:latin typeface="Cambria Math" charset="0"/>
                                  <a:ea typeface="STKaiti" charset="-122"/>
                                  <a:cs typeface="STKaiti" charset="-122"/>
                                </a:rPr>
                                <m:t>)</m:t>
                              </m:r>
                            </m:e>
                            <m:sup>
                              <m:r>
                                <a:rPr kumimoji="1" lang="en-US" altLang="zh-CN" sz="2400" b="0" i="1" smtClean="0">
                                  <a:latin typeface="Cambria Math" charset="0"/>
                                  <a:ea typeface="STKaiti" charset="-122"/>
                                  <a:cs typeface="STKaiti" charset="-122"/>
                                </a:rPr>
                                <m:t>𝑇</m:t>
                              </m:r>
                            </m:sup>
                          </m:sSup>
                        </m:e>
                      </m:rad>
                    </m:oMath>
                  </m:oMathPara>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ea typeface="STKaiti" charset="-122"/>
                    <a:cs typeface="STKaiti" charset="-122"/>
                  </a:rPr>
                  <a:t>通常，</a:t>
                </a:r>
                <a14:m>
                  <m:oMath xmlns:m="http://schemas.openxmlformats.org/officeDocument/2006/math">
                    <m:r>
                      <m:rPr>
                        <m:sty m:val="p"/>
                      </m:rPr>
                      <a:rPr kumimoji="1" lang="en-US" altLang="zh-CN" sz="2400" i="1" smtClean="0">
                        <a:latin typeface="Cambria Math" charset="0"/>
                        <a:ea typeface="STKaiti" charset="-122"/>
                        <a:cs typeface="STKaiti" charset="-122"/>
                      </a:rPr>
                      <m:t>T</m:t>
                    </m:r>
                    <m:r>
                      <m:rPr>
                        <m:sty m:val="p"/>
                      </m:rPr>
                      <a:rPr kumimoji="1" lang="en-US" altLang="zh-CN" sz="2400">
                        <a:latin typeface="Cambria Math" charset="0"/>
                        <a:ea typeface="STKaiti" charset="-122"/>
                        <a:cs typeface="STKaiti" charset="-122"/>
                      </a:rPr>
                      <m:t>hreshold</m:t>
                    </m:r>
                    <m:r>
                      <a:rPr kumimoji="1" lang="en-US" altLang="zh-CN" sz="2400" i="1" dirty="0">
                        <a:latin typeface="Cambria Math" charset="0"/>
                        <a:ea typeface="STKaiti" charset="-122"/>
                        <a:cs typeface="STKaiti" charset="-122"/>
                      </a:rPr>
                      <m:t>≥</m:t>
                    </m:r>
                    <m:r>
                      <a:rPr kumimoji="1" lang="en-US" altLang="zh-CN" sz="2400" b="0" i="1" dirty="0" smtClean="0">
                        <a:latin typeface="Cambria Math" charset="0"/>
                        <a:ea typeface="STKaiti" charset="-122"/>
                        <a:cs typeface="STKaiti" charset="-122"/>
                      </a:rPr>
                      <m:t>90%</m:t>
                    </m:r>
                  </m:oMath>
                </a14:m>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6403933"/>
              </a:xfrm>
              <a:prstGeom prst="rect">
                <a:avLst/>
              </a:prstGeom>
              <a:blipFill rotWithShape="0">
                <a:blip r:embed="rId3"/>
                <a:stretch>
                  <a:fillRect l="-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00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007" y="1443841"/>
            <a:ext cx="8121986" cy="39703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smtClean="0">
                <a:latin typeface="STKaiti" charset="-122"/>
                <a:ea typeface="STKaiti" charset="-122"/>
                <a:cs typeface="STKaiti" charset="-122"/>
              </a:rPr>
              <a:t>主要内容</a:t>
            </a:r>
          </a:p>
          <a:p>
            <a:pPr>
              <a:lnSpc>
                <a:spcPct val="150000"/>
              </a:lnSpc>
            </a:pPr>
            <a:r>
              <a:rPr lang="zh-CN" altLang="en-US" sz="2800" dirty="0" smtClean="0">
                <a:latin typeface="STKaiti" charset="-122"/>
                <a:ea typeface="STKaiti" charset="-122"/>
                <a:cs typeface="STKaiti" charset="-122"/>
              </a:rPr>
              <a:t>一、系统概述</a:t>
            </a:r>
          </a:p>
          <a:p>
            <a:pPr>
              <a:lnSpc>
                <a:spcPct val="150000"/>
              </a:lnSpc>
            </a:pPr>
            <a:r>
              <a:rPr lang="zh-CN" altLang="en-US" sz="2800" dirty="0" smtClean="0">
                <a:latin typeface="STKaiti" charset="-122"/>
                <a:ea typeface="STKaiti" charset="-122"/>
                <a:cs typeface="STKaiti" charset="-122"/>
              </a:rPr>
              <a:t>二、数据来源</a:t>
            </a:r>
          </a:p>
          <a:p>
            <a:pPr>
              <a:lnSpc>
                <a:spcPct val="150000"/>
              </a:lnSpc>
            </a:pPr>
            <a:r>
              <a:rPr lang="zh-CN" altLang="en-US" sz="2800" dirty="0" smtClean="0">
                <a:latin typeface="STKaiti" charset="-122"/>
                <a:ea typeface="STKaiti" charset="-122"/>
                <a:cs typeface="STKaiti" charset="-122"/>
              </a:rPr>
              <a:t>三、数据处理</a:t>
            </a:r>
          </a:p>
          <a:p>
            <a:pPr>
              <a:lnSpc>
                <a:spcPct val="150000"/>
              </a:lnSpc>
            </a:pPr>
            <a:r>
              <a:rPr lang="zh-CN" altLang="en-US" sz="2800" dirty="0" smtClean="0">
                <a:solidFill>
                  <a:srgbClr val="FF0000"/>
                </a:solidFill>
                <a:latin typeface="STKaiti" charset="-122"/>
                <a:ea typeface="STKaiti" charset="-122"/>
                <a:cs typeface="STKaiti" charset="-122"/>
              </a:rPr>
              <a:t>四、数据建模</a:t>
            </a:r>
          </a:p>
          <a:p>
            <a:pPr>
              <a:lnSpc>
                <a:spcPct val="150000"/>
              </a:lnSpc>
            </a:pPr>
            <a:r>
              <a:rPr lang="zh-CN" altLang="en-US" sz="2800" dirty="0" smtClean="0">
                <a:latin typeface="STKaiti" charset="-122"/>
                <a:ea typeface="STKaiti" charset="-122"/>
                <a:cs typeface="STKaiti" charset="-122"/>
              </a:rPr>
              <a:t>五、系统</a:t>
            </a:r>
            <a:r>
              <a:rPr lang="zh-CN" altLang="en-US" sz="2800" dirty="0" smtClean="0">
                <a:latin typeface="STKaiti" charset="-122"/>
                <a:ea typeface="STKaiti" charset="-122"/>
                <a:cs typeface="STKaiti" charset="-122"/>
              </a:rPr>
              <a:t>应用</a:t>
            </a:r>
            <a:endParaRPr lang="zh-CN" altLang="en-US" sz="2800" dirty="0" smtClean="0">
              <a:latin typeface="STKaiti" charset="-122"/>
              <a:ea typeface="STKaiti" charset="-122"/>
              <a:cs typeface="STKaiti" charset="-122"/>
            </a:endParaRPr>
          </a:p>
        </p:txBody>
      </p:sp>
    </p:spTree>
    <p:extLst>
      <p:ext uri="{BB962C8B-B14F-4D97-AF65-F5344CB8AC3E}">
        <p14:creationId xmlns:p14="http://schemas.microsoft.com/office/powerpoint/2010/main" val="31666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5708037"/>
              </a:xfrm>
              <a:prstGeom prst="rect">
                <a:avLst/>
              </a:prstGeom>
              <a:noFill/>
            </p:spPr>
            <p:txBody>
              <a:bodyPr wrap="square" rtlCol="0">
                <a:spAutoFit/>
              </a:bodyPr>
              <a:lstStyle/>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定义：二值矩阵</a:t>
                </a:r>
                <a14:m>
                  <m:oMath xmlns:m="http://schemas.openxmlformats.org/officeDocument/2006/math">
                    <m:sSup>
                      <m:sSupPr>
                        <m:ctrlPr>
                          <a:rPr kumimoji="1" lang="en-US" altLang="zh-CN" sz="2400" i="1" smtClean="0">
                            <a:latin typeface="Cambria Math" charset="0"/>
                            <a:ea typeface="STKaiti" charset="-122"/>
                            <a:cs typeface="STKaiti" charset="-122"/>
                          </a:rPr>
                        </m:ctrlPr>
                      </m:sSupPr>
                      <m:e>
                        <m:r>
                          <a:rPr kumimoji="1" lang="en-US" altLang="zh-CN" sz="2400" b="0" i="1" smtClean="0">
                            <a:latin typeface="Cambria Math" charset="0"/>
                            <a:ea typeface="STKaiti" charset="-122"/>
                            <a:cs typeface="STKaiti" charset="-122"/>
                          </a:rPr>
                          <m:t>𝑅</m:t>
                        </m:r>
                      </m:e>
                      <m:sup>
                        <m:r>
                          <a:rPr kumimoji="1" lang="en-US" altLang="zh-CN" sz="2400" b="0" i="1" smtClean="0">
                            <a:latin typeface="Cambria Math" charset="0"/>
                            <a:ea typeface="STKaiti" charset="-122"/>
                            <a:cs typeface="STKaiti" charset="-122"/>
                          </a:rPr>
                          <m:t>𝑚𝑛</m:t>
                        </m:r>
                      </m:sup>
                    </m:sSup>
                    <m:r>
                      <a:rPr kumimoji="1" lang="en-US" altLang="zh-CN" sz="2400" i="1" smtClean="0">
                        <a:latin typeface="Cambria Math" charset="0"/>
                        <a:ea typeface="Cambria Math" charset="0"/>
                        <a:cs typeface="Cambria Math" charset="0"/>
                      </a:rPr>
                      <m:t>∈</m:t>
                    </m:r>
                    <m:sSup>
                      <m:sSupPr>
                        <m:ctrlPr>
                          <a:rPr kumimoji="1" lang="en-US" altLang="zh-CN" sz="240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𝑅</m:t>
                        </m:r>
                      </m:e>
                      <m:sup>
                        <m:r>
                          <a:rPr kumimoji="1" lang="en-US" altLang="zh-CN" sz="2400" b="0" i="1" smtClean="0">
                            <a:latin typeface="Cambria Math" charset="0"/>
                            <a:ea typeface="Cambria Math" charset="0"/>
                            <a:cs typeface="Cambria Math" charset="0"/>
                          </a:rPr>
                          <m:t>𝐼</m:t>
                        </m:r>
                        <m:r>
                          <a:rPr kumimoji="1" lang="en-US" altLang="zh-CN" sz="2400" b="0" i="1" smtClean="0">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𝐽</m:t>
                        </m:r>
                      </m:sup>
                    </m:sSup>
                  </m:oMath>
                </a14:m>
                <a:r>
                  <a:rPr kumimoji="1" lang="zh-CN" altLang="en-US" sz="2400" dirty="0" smtClean="0">
                    <a:latin typeface="STKaiti" charset="-122"/>
                    <a:ea typeface="STKaiti" charset="-122"/>
                    <a:cs typeface="STKaiti" charset="-122"/>
                  </a:rPr>
                  <a:t>，</a:t>
                </a:r>
                <a14:m>
                  <m:oMath xmlns:m="http://schemas.openxmlformats.org/officeDocument/2006/math">
                    <m:sSubSup>
                      <m:sSubSupPr>
                        <m:ctrlPr>
                          <a:rPr kumimoji="1" lang="en-US" altLang="zh-CN" sz="2400" i="1" dirty="0" smtClean="0">
                            <a:latin typeface="Cambria Math" charset="0"/>
                            <a:ea typeface="STKaiti" charset="-122"/>
                            <a:cs typeface="STKaiti" charset="-122"/>
                          </a:rPr>
                        </m:ctrlPr>
                      </m:sSubSupPr>
                      <m:e>
                        <m:r>
                          <a:rPr kumimoji="1" lang="en-US" altLang="zh-CN" sz="2400" b="0" i="1" dirty="0" smtClean="0">
                            <a:latin typeface="Cambria Math" charset="0"/>
                            <a:ea typeface="STKaiti" charset="-122"/>
                            <a:cs typeface="STKaiti" charset="-122"/>
                          </a:rPr>
                          <m:t>𝑟</m:t>
                        </m:r>
                      </m:e>
                      <m:sub>
                        <m:r>
                          <a:rPr kumimoji="1" lang="en-US" altLang="zh-CN" sz="2400" b="0" i="1" dirty="0" smtClean="0">
                            <a:latin typeface="Cambria Math" charset="0"/>
                            <a:ea typeface="STKaiti" charset="-122"/>
                            <a:cs typeface="STKaiti" charset="-122"/>
                          </a:rPr>
                          <m:t>𝑖𝑗</m:t>
                        </m:r>
                      </m:sub>
                      <m:sup>
                        <m:r>
                          <a:rPr kumimoji="1" lang="en-US" altLang="zh-CN" sz="2400" b="0" i="1" dirty="0" smtClean="0">
                            <a:latin typeface="Cambria Math" charset="0"/>
                            <a:ea typeface="STKaiti" charset="-122"/>
                            <a:cs typeface="STKaiti" charset="-122"/>
                          </a:rPr>
                          <m:t>𝑚𝑛</m:t>
                        </m:r>
                      </m:sup>
                    </m:sSubSup>
                  </m:oMath>
                </a14:m>
                <a:r>
                  <a:rPr kumimoji="1" lang="en-US" altLang="zh-CN" sz="2400" dirty="0" smtClean="0">
                    <a:latin typeface="STKaiti" charset="-122"/>
                    <a:ea typeface="STKaiti" charset="-122"/>
                    <a:cs typeface="STKaiti" charset="-122"/>
                  </a:rPr>
                  <a:t>=1</a:t>
                </a:r>
                <a:r>
                  <a:rPr kumimoji="1" lang="zh-CN" altLang="en-US" sz="2400" dirty="0" smtClean="0">
                    <a:latin typeface="STKaiti" charset="-122"/>
                    <a:ea typeface="STKaiti" charset="-122"/>
                    <a:cs typeface="STKaiti" charset="-122"/>
                  </a:rPr>
                  <a:t>，代表第</a:t>
                </a:r>
                <a:r>
                  <a:rPr kumimoji="1" lang="en-US" altLang="zh-CN" sz="2400" dirty="0" smtClean="0">
                    <a:latin typeface="STKaiti" charset="-122"/>
                    <a:ea typeface="STKaiti" charset="-122"/>
                    <a:cs typeface="STKaiti" charset="-122"/>
                  </a:rPr>
                  <a:t>m</a:t>
                </a:r>
                <a:r>
                  <a:rPr kumimoji="1" lang="zh-CN" altLang="en-US" sz="2400" dirty="0" smtClean="0">
                    <a:latin typeface="STKaiti" charset="-122"/>
                    <a:ea typeface="STKaiti" charset="-122"/>
                    <a:cs typeface="STKaiti" charset="-122"/>
                  </a:rPr>
                  <a:t>天时段</a:t>
                </a:r>
                <a:r>
                  <a:rPr kumimoji="1" lang="en-US" altLang="zh-CN" sz="2400" dirty="0" smtClean="0">
                    <a:latin typeface="STKaiti" charset="-122"/>
                    <a:ea typeface="STKaiti" charset="-122"/>
                    <a:cs typeface="STKaiti" charset="-122"/>
                  </a:rPr>
                  <a:t>n</a:t>
                </a:r>
                <a:r>
                  <a:rPr kumimoji="1" lang="zh-CN" altLang="en-US" sz="2400" dirty="0" smtClean="0">
                    <a:latin typeface="STKaiti" charset="-122"/>
                    <a:ea typeface="STKaiti" charset="-122"/>
                    <a:cs typeface="STKaiti" charset="-122"/>
                  </a:rPr>
                  <a:t>，区域</a:t>
                </a:r>
                <a14:m>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𝑧</m:t>
                        </m:r>
                      </m:e>
                      <m:sub>
                        <m:r>
                          <a:rPr kumimoji="1" lang="en-US" altLang="zh-CN" sz="2400" b="0" i="1" smtClean="0">
                            <a:latin typeface="Cambria Math" charset="0"/>
                            <a:ea typeface="STKaiti" charset="-122"/>
                            <a:cs typeface="STKaiti" charset="-122"/>
                          </a:rPr>
                          <m:t>𝑖𝑗</m:t>
                        </m:r>
                      </m:sub>
                    </m:sSub>
                  </m:oMath>
                </a14:m>
                <a:r>
                  <a:rPr kumimoji="1" lang="zh-CN" altLang="en-US" sz="2400" dirty="0" smtClean="0">
                    <a:latin typeface="STKaiti" charset="-122"/>
                    <a:ea typeface="STKaiti" charset="-122"/>
                    <a:cs typeface="STKaiti" charset="-122"/>
                  </a:rPr>
                  <a:t>处处于危险状态</a:t>
                </a: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定义：</a:t>
                </a:r>
                <a14:m>
                  <m:oMath xmlns:m="http://schemas.openxmlformats.org/officeDocument/2006/math">
                    <m:sSup>
                      <m:sSupPr>
                        <m:ctrlPr>
                          <a:rPr kumimoji="1" lang="en-US" altLang="zh-CN" sz="2400" i="1" smtClean="0">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ℛ</m:t>
                        </m:r>
                      </m:e>
                      <m:sup>
                        <m:r>
                          <a:rPr kumimoji="1" lang="en-US" altLang="zh-CN" sz="2400" b="0" i="1" smtClean="0">
                            <a:latin typeface="Cambria Math" charset="0"/>
                            <a:ea typeface="Cambria Math" charset="0"/>
                            <a:cs typeface="Cambria Math" charset="0"/>
                          </a:rPr>
                          <m:t>𝑛</m:t>
                        </m:r>
                      </m:sup>
                    </m:sSup>
                    <m:r>
                      <a:rPr kumimoji="1" lang="en-US" altLang="zh-CN" sz="2400" b="0" i="1" smtClean="0">
                        <a:latin typeface="Cambria Math" charset="0"/>
                        <a:ea typeface="Cambria Math" charset="0"/>
                        <a:cs typeface="Cambria Math" charset="0"/>
                      </a:rPr>
                      <m:t>={</m:t>
                    </m:r>
                    <m:sSup>
                      <m:sSupPr>
                        <m:ctrlPr>
                          <a:rPr kumimoji="1" lang="en-US" altLang="zh-CN" sz="2400" b="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𝑅</m:t>
                        </m:r>
                      </m:e>
                      <m:sup>
                        <m:r>
                          <a:rPr kumimoji="1" lang="en-US" altLang="zh-CN" sz="2400" b="0" i="1" smtClean="0">
                            <a:latin typeface="Cambria Math" charset="0"/>
                            <a:ea typeface="Cambria Math" charset="0"/>
                            <a:cs typeface="Cambria Math" charset="0"/>
                          </a:rPr>
                          <m:t>1</m:t>
                        </m:r>
                        <m:r>
                          <a:rPr kumimoji="1" lang="en-US" altLang="zh-CN" sz="2400" b="0" i="1" smtClean="0">
                            <a:latin typeface="Cambria Math" charset="0"/>
                            <a:ea typeface="Cambria Math" charset="0"/>
                            <a:cs typeface="Cambria Math" charset="0"/>
                          </a:rPr>
                          <m:t>𝑛</m:t>
                        </m:r>
                      </m:sup>
                    </m:sSup>
                    <m:r>
                      <a:rPr kumimoji="1" lang="en-US" altLang="zh-CN" sz="2400" b="0" i="1" smtClean="0">
                        <a:latin typeface="Cambria Math" charset="0"/>
                        <a:ea typeface="Cambria Math" charset="0"/>
                        <a:cs typeface="Cambria Math" charset="0"/>
                      </a:rPr>
                      <m:t>,</m:t>
                    </m:r>
                    <m:sSup>
                      <m:sSupPr>
                        <m:ctrlPr>
                          <a:rPr kumimoji="1" lang="en-US" altLang="zh-CN" sz="2400" b="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𝑅</m:t>
                        </m:r>
                      </m:e>
                      <m:sup>
                        <m:r>
                          <a:rPr kumimoji="1" lang="en-US" altLang="zh-CN" sz="2400" b="0" i="1" smtClean="0">
                            <a:latin typeface="Cambria Math" charset="0"/>
                            <a:ea typeface="Cambria Math" charset="0"/>
                            <a:cs typeface="Cambria Math" charset="0"/>
                          </a:rPr>
                          <m:t>2</m:t>
                        </m:r>
                        <m:r>
                          <a:rPr kumimoji="1" lang="en-US" altLang="zh-CN" sz="2400" b="0" i="1" smtClean="0">
                            <a:latin typeface="Cambria Math" charset="0"/>
                            <a:ea typeface="Cambria Math" charset="0"/>
                            <a:cs typeface="Cambria Math" charset="0"/>
                          </a:rPr>
                          <m:t>𝑛</m:t>
                        </m:r>
                      </m:sup>
                    </m:sSup>
                    <m:r>
                      <a:rPr kumimoji="1" lang="en-US" altLang="zh-CN" sz="2400" b="0" i="1" smtClean="0">
                        <a:latin typeface="Cambria Math" charset="0"/>
                        <a:ea typeface="Cambria Math" charset="0"/>
                        <a:cs typeface="Cambria Math" charset="0"/>
                      </a:rPr>
                      <m:t>,…,</m:t>
                    </m:r>
                    <m:sSup>
                      <m:sSupPr>
                        <m:ctrlPr>
                          <a:rPr kumimoji="1" lang="en-US" altLang="zh-CN" sz="2400" b="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𝑅</m:t>
                        </m:r>
                      </m:e>
                      <m:sup>
                        <m:r>
                          <a:rPr kumimoji="1" lang="en-US" altLang="zh-CN" sz="2400" b="0" i="1" smtClean="0">
                            <a:latin typeface="Cambria Math" charset="0"/>
                            <a:ea typeface="Cambria Math" charset="0"/>
                            <a:cs typeface="Cambria Math" charset="0"/>
                          </a:rPr>
                          <m:t>𝑀𝑛</m:t>
                        </m:r>
                      </m:sup>
                    </m:sSup>
                    <m:r>
                      <a:rPr kumimoji="1" lang="en-US" altLang="zh-CN" sz="2400" b="0" i="1" smtClean="0">
                        <a:latin typeface="Cambria Math" charset="0"/>
                        <a:ea typeface="Cambria Math" charset="0"/>
                        <a:cs typeface="Cambria Math" charset="0"/>
                      </a:rPr>
                      <m:t>}</m:t>
                    </m:r>
                  </m:oMath>
                </a14:m>
                <a:r>
                  <a:rPr kumimoji="1" lang="zh-CN" altLang="en-US" sz="2400" dirty="0" smtClean="0">
                    <a:latin typeface="STKaiti" charset="-122"/>
                    <a:ea typeface="STKaiti" charset="-122"/>
                    <a:cs typeface="STKaiti" charset="-122"/>
                  </a:rPr>
                  <a:t>，</a:t>
                </a:r>
                <a:r>
                  <a:rPr kumimoji="1" lang="en-US" altLang="zh-CN" sz="2400" dirty="0" smtClean="0">
                    <a:latin typeface="STKaiti" charset="-122"/>
                    <a:ea typeface="STKaiti" charset="-122"/>
                    <a:cs typeface="STKaiti" charset="-122"/>
                  </a:rPr>
                  <a:t>M</a:t>
                </a:r>
                <a:r>
                  <a:rPr kumimoji="1" lang="zh-CN" altLang="en-US" sz="2400" dirty="0" smtClean="0">
                    <a:latin typeface="STKaiti" charset="-122"/>
                    <a:ea typeface="STKaiti" charset="-122"/>
                    <a:cs typeface="STKaiti" charset="-122"/>
                  </a:rPr>
                  <a:t>天中所有时段</a:t>
                </a:r>
                <a:r>
                  <a:rPr kumimoji="1" lang="en-US" altLang="zh-CN" sz="2400" dirty="0" smtClean="0">
                    <a:latin typeface="STKaiti" charset="-122"/>
                    <a:ea typeface="STKaiti" charset="-122"/>
                    <a:cs typeface="STKaiti" charset="-122"/>
                  </a:rPr>
                  <a:t>n</a:t>
                </a:r>
                <a:r>
                  <a:rPr kumimoji="1" lang="zh-CN" altLang="en-US" sz="2400" dirty="0" smtClean="0">
                    <a:latin typeface="STKaiti" charset="-122"/>
                    <a:ea typeface="STKaiti" charset="-122"/>
                    <a:cs typeface="STKaiti" charset="-122"/>
                  </a:rPr>
                  <a:t>的区域状态</a:t>
                </a:r>
              </a:p>
              <a:p>
                <a:pPr marL="342900" indent="-342900">
                  <a:lnSpc>
                    <a:spcPct val="150000"/>
                  </a:lnSpc>
                  <a:buFont typeface="Arial" charset="0"/>
                  <a:buChar char="•"/>
                </a:pPr>
                <a:r>
                  <a:rPr kumimoji="1" lang="en-US" altLang="zh-CN" sz="2400" dirty="0" smtClean="0">
                    <a:latin typeface="STKaiti" charset="-122"/>
                    <a:ea typeface="STKaiti" charset="-122"/>
                    <a:cs typeface="STKaiti" charset="-122"/>
                  </a:rPr>
                  <a:t>support</a:t>
                </a:r>
                <a:r>
                  <a:rPr kumimoji="1" lang="zh-CN" altLang="en-US" sz="2400" dirty="0" smtClean="0">
                    <a:latin typeface="STKaiti" charset="-122"/>
                    <a:ea typeface="STKaiti" charset="-122"/>
                    <a:cs typeface="STKaiti" charset="-122"/>
                  </a:rPr>
                  <a:t>变量：</a:t>
                </a:r>
              </a:p>
              <a:p>
                <a:pPr>
                  <a:lnSpc>
                    <a:spcPct val="150000"/>
                  </a:lnSpc>
                </a:pPr>
                <a14:m>
                  <m:oMathPara xmlns:m="http://schemas.openxmlformats.org/officeDocument/2006/math">
                    <m:oMathParaPr>
                      <m:jc m:val="centerGroup"/>
                    </m:oMathParaPr>
                    <m:oMath xmlns:m="http://schemas.openxmlformats.org/officeDocument/2006/math">
                      <m:r>
                        <a:rPr kumimoji="1" lang="en-US" altLang="zh-CN" sz="2400" b="0" i="1" smtClean="0">
                          <a:latin typeface="Cambria Math" charset="0"/>
                          <a:ea typeface="STKaiti" charset="-122"/>
                          <a:cs typeface="STKaiti" charset="-122"/>
                        </a:rPr>
                        <m:t>𝑠𝑢𝑝𝑝</m:t>
                      </m:r>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𝑋</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𝑛</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𝑊</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𝑀</m:t>
                      </m:r>
                    </m:oMath>
                  </m:oMathPara>
                </a14:m>
                <a:endParaRPr kumimoji="1" lang="zh-CN" altLang="en-US" sz="2400" dirty="0" smtClean="0">
                  <a:latin typeface="STKaiti" charset="-122"/>
                  <a:ea typeface="STKaiti" charset="-122"/>
                  <a:cs typeface="STKaiti" charset="-122"/>
                </a:endParaRPr>
              </a:p>
              <a:p>
                <a:pPr algn="ctr">
                  <a:lnSpc>
                    <a:spcPct val="150000"/>
                  </a:lnSpc>
                </a:pPr>
                <a:r>
                  <a:rPr kumimoji="1" lang="zh-CN" altLang="en-US" sz="2400" dirty="0" smtClean="0">
                    <a:latin typeface="STKaiti" charset="-122"/>
                    <a:ea typeface="STKaiti" charset="-122"/>
                    <a:cs typeface="STKaiti" charset="-122"/>
                  </a:rPr>
                  <a:t>大小为</a:t>
                </a:r>
                <a:r>
                  <a:rPr kumimoji="1" lang="en-US" altLang="zh-CN" sz="2400" dirty="0" smtClean="0">
                    <a:latin typeface="STKaiti" charset="-122"/>
                    <a:ea typeface="STKaiti" charset="-122"/>
                    <a:cs typeface="STKaiti" charset="-122"/>
                  </a:rPr>
                  <a:t>W</a:t>
                </a:r>
                <a:r>
                  <a:rPr kumimoji="1" lang="zh-CN" altLang="en-US" sz="2400" dirty="0" smtClean="0">
                    <a:latin typeface="STKaiti" charset="-122"/>
                    <a:ea typeface="STKaiti" charset="-122"/>
                    <a:cs typeface="STKaiti" charset="-122"/>
                  </a:rPr>
                  <a:t>的区域集合</a:t>
                </a:r>
                <a:r>
                  <a:rPr kumimoji="1" lang="en-US" altLang="zh-CN" sz="2400" dirty="0" smtClean="0">
                    <a:latin typeface="STKaiti" charset="-122"/>
                    <a:ea typeface="STKaiti" charset="-122"/>
                    <a:cs typeface="STKaiti" charset="-122"/>
                  </a:rPr>
                  <a:t>X</a:t>
                </a:r>
                <a:r>
                  <a:rPr kumimoji="1" lang="zh-CN" altLang="en-US" sz="2400" dirty="0" smtClean="0">
                    <a:latin typeface="STKaiti" charset="-122"/>
                    <a:ea typeface="STKaiti" charset="-122"/>
                    <a:cs typeface="STKaiti" charset="-122"/>
                  </a:rPr>
                  <a:t>在</a:t>
                </a:r>
                <a:r>
                  <a:rPr kumimoji="1" lang="en-US" altLang="zh-CN" sz="2400" dirty="0" smtClean="0">
                    <a:latin typeface="STKaiti" charset="-122"/>
                    <a:ea typeface="STKaiti" charset="-122"/>
                    <a:cs typeface="STKaiti" charset="-122"/>
                  </a:rPr>
                  <a:t>M</a:t>
                </a:r>
                <a:r>
                  <a:rPr kumimoji="1" lang="zh-CN" altLang="en-US" sz="2400" dirty="0" smtClean="0">
                    <a:latin typeface="STKaiti" charset="-122"/>
                    <a:ea typeface="STKaiti" charset="-122"/>
                    <a:cs typeface="STKaiti" charset="-122"/>
                  </a:rPr>
                  <a:t>天的时段</a:t>
                </a:r>
                <a:r>
                  <a:rPr kumimoji="1" lang="en-US" altLang="zh-CN" sz="2400" dirty="0" smtClean="0">
                    <a:latin typeface="STKaiti" charset="-122"/>
                    <a:ea typeface="STKaiti" charset="-122"/>
                    <a:cs typeface="STKaiti" charset="-122"/>
                  </a:rPr>
                  <a:t>n</a:t>
                </a:r>
                <a:r>
                  <a:rPr kumimoji="1" lang="zh-CN" altLang="en-US" sz="2400" dirty="0" smtClean="0">
                    <a:latin typeface="STKaiti" charset="-122"/>
                    <a:ea typeface="STKaiti" charset="-122"/>
                    <a:cs typeface="STKaiti" charset="-122"/>
                  </a:rPr>
                  <a:t>全部处于危险状态，即</a:t>
                </a:r>
              </a:p>
              <a:p>
                <a:pPr algn="ctr">
                  <a:lnSpc>
                    <a:spcPct val="150000"/>
                  </a:lnSpc>
                </a:pPr>
                <a14:m>
                  <m:oMathPara xmlns:m="http://schemas.openxmlformats.org/officeDocument/2006/math">
                    <m:oMathParaPr>
                      <m:jc m:val="centerGroup"/>
                    </m:oMathParaPr>
                    <m:oMath xmlns:m="http://schemas.openxmlformats.org/officeDocument/2006/math">
                      <m:sSubSup>
                        <m:sSubSupPr>
                          <m:ctrlPr>
                            <a:rPr kumimoji="1" lang="en-US" altLang="zh-CN" sz="2400" i="1" smtClean="0">
                              <a:latin typeface="Cambria Math" charset="0"/>
                              <a:ea typeface="Cambria Math" charset="0"/>
                              <a:cs typeface="Cambria Math" charset="0"/>
                            </a:rPr>
                          </m:ctrlPr>
                        </m:sSubSupPr>
                        <m:e>
                          <m:r>
                            <a:rPr kumimoji="1" lang="en-US" altLang="zh-CN" sz="2400" b="0" i="1" smtClean="0">
                              <a:latin typeface="Cambria Math" charset="0"/>
                              <a:ea typeface="Cambria Math" charset="0"/>
                              <a:cs typeface="Cambria Math" charset="0"/>
                            </a:rPr>
                            <m:t>𝑟</m:t>
                          </m:r>
                        </m:e>
                        <m:sub>
                          <m:r>
                            <a:rPr kumimoji="1" lang="en-US" altLang="zh-CN" sz="2400" b="0" i="1" smtClean="0">
                              <a:latin typeface="Cambria Math" charset="0"/>
                              <a:ea typeface="Cambria Math" charset="0"/>
                              <a:cs typeface="Cambria Math" charset="0"/>
                            </a:rPr>
                            <m:t>𝑋</m:t>
                          </m:r>
                        </m:sub>
                        <m:sup>
                          <m:r>
                            <a:rPr kumimoji="1" lang="en-US" altLang="zh-CN" sz="2400" b="0" i="1" smtClean="0">
                              <a:latin typeface="Cambria Math" charset="0"/>
                              <a:ea typeface="Cambria Math" charset="0"/>
                              <a:cs typeface="Cambria Math" charset="0"/>
                            </a:rPr>
                            <m:t>1</m:t>
                          </m:r>
                          <m:r>
                            <a:rPr kumimoji="1" lang="en-US" altLang="zh-CN" sz="2400" b="0" i="1" smtClean="0">
                              <a:latin typeface="Cambria Math" charset="0"/>
                              <a:ea typeface="Cambria Math" charset="0"/>
                              <a:cs typeface="Cambria Math" charset="0"/>
                            </a:rPr>
                            <m:t>𝑛</m:t>
                          </m:r>
                        </m:sup>
                      </m:sSubSup>
                      <m:r>
                        <a:rPr kumimoji="1" lang="en-US" altLang="zh-CN" sz="2400" b="0" i="1" smtClean="0">
                          <a:latin typeface="Cambria Math" charset="0"/>
                          <a:ea typeface="Cambria Math" charset="0"/>
                          <a:cs typeface="Cambria Math" charset="0"/>
                        </a:rPr>
                        <m:t>=</m:t>
                      </m:r>
                      <m:sSubSup>
                        <m:sSubSupPr>
                          <m:ctrlPr>
                            <a:rPr kumimoji="1" lang="en-US" altLang="zh-CN" sz="2400" i="1">
                              <a:latin typeface="Cambria Math" charset="0"/>
                              <a:ea typeface="Cambria Math" charset="0"/>
                              <a:cs typeface="Cambria Math" charset="0"/>
                            </a:rPr>
                          </m:ctrlPr>
                        </m:sSubSupPr>
                        <m:e>
                          <m:r>
                            <a:rPr kumimoji="1" lang="en-US" altLang="zh-CN" sz="2400" b="0" i="1" smtClean="0">
                              <a:latin typeface="Cambria Math" charset="0"/>
                              <a:ea typeface="Cambria Math" charset="0"/>
                              <a:cs typeface="Cambria Math" charset="0"/>
                            </a:rPr>
                            <m:t>𝑟</m:t>
                          </m:r>
                        </m:e>
                        <m:sub>
                          <m:r>
                            <a:rPr kumimoji="1" lang="en-US" altLang="zh-CN" sz="2400" i="1">
                              <a:latin typeface="Cambria Math" charset="0"/>
                              <a:ea typeface="Cambria Math" charset="0"/>
                              <a:cs typeface="Cambria Math" charset="0"/>
                            </a:rPr>
                            <m:t>𝑋</m:t>
                          </m:r>
                        </m:sub>
                        <m:sup>
                          <m:r>
                            <a:rPr kumimoji="1" lang="en-US" altLang="zh-CN" sz="2400" b="0" i="1" smtClean="0">
                              <a:latin typeface="Cambria Math" charset="0"/>
                              <a:ea typeface="Cambria Math" charset="0"/>
                              <a:cs typeface="Cambria Math" charset="0"/>
                            </a:rPr>
                            <m:t>2</m:t>
                          </m:r>
                          <m:r>
                            <a:rPr kumimoji="1" lang="en-US" altLang="zh-CN" sz="2400" i="1">
                              <a:latin typeface="Cambria Math" charset="0"/>
                              <a:ea typeface="Cambria Math" charset="0"/>
                              <a:cs typeface="Cambria Math" charset="0"/>
                            </a:rPr>
                            <m:t>𝑛</m:t>
                          </m:r>
                        </m:sup>
                      </m:sSubSup>
                      <m:r>
                        <a:rPr kumimoji="1" lang="en-US" altLang="zh-CN" sz="2400" b="0" i="1" smtClean="0">
                          <a:latin typeface="Cambria Math" charset="0"/>
                          <a:ea typeface="Cambria Math" charset="0"/>
                          <a:cs typeface="Cambria Math" charset="0"/>
                        </a:rPr>
                        <m:t>=…=</m:t>
                      </m:r>
                      <m:sSubSup>
                        <m:sSubSupPr>
                          <m:ctrlPr>
                            <a:rPr kumimoji="1" lang="en-US" altLang="zh-CN" sz="2400" b="0" i="1" smtClean="0">
                              <a:latin typeface="Cambria Math" charset="0"/>
                              <a:ea typeface="Cambria Math" charset="0"/>
                              <a:cs typeface="Cambria Math" charset="0"/>
                            </a:rPr>
                          </m:ctrlPr>
                        </m:sSubSupPr>
                        <m:e>
                          <m:r>
                            <a:rPr kumimoji="1" lang="en-US" altLang="zh-CN" sz="2400" b="0" i="1" smtClean="0">
                              <a:latin typeface="Cambria Math" charset="0"/>
                              <a:ea typeface="Cambria Math" charset="0"/>
                              <a:cs typeface="Cambria Math" charset="0"/>
                            </a:rPr>
                            <m:t>𝑟</m:t>
                          </m:r>
                        </m:e>
                        <m:sub>
                          <m:r>
                            <a:rPr kumimoji="1" lang="en-US" altLang="zh-CN" sz="2400" b="0" i="1" smtClean="0">
                              <a:latin typeface="Cambria Math" charset="0"/>
                              <a:ea typeface="Cambria Math" charset="0"/>
                              <a:cs typeface="Cambria Math" charset="0"/>
                            </a:rPr>
                            <m:t>𝑋</m:t>
                          </m:r>
                        </m:sub>
                        <m:sup>
                          <m:r>
                            <a:rPr kumimoji="1" lang="en-US" altLang="zh-CN" sz="2400" b="0" i="1" smtClean="0">
                              <a:latin typeface="Cambria Math" charset="0"/>
                              <a:ea typeface="Cambria Math" charset="0"/>
                              <a:cs typeface="Cambria Math" charset="0"/>
                            </a:rPr>
                            <m:t>𝑀𝑛</m:t>
                          </m:r>
                        </m:sup>
                      </m:sSubSup>
                      <m:r>
                        <a:rPr kumimoji="1" lang="en-US" altLang="zh-CN" sz="2400" b="0" i="1" smtClean="0">
                          <a:latin typeface="Cambria Math" charset="0"/>
                          <a:ea typeface="Cambria Math" charset="0"/>
                          <a:cs typeface="Cambria Math" charset="0"/>
                        </a:rPr>
                        <m:t>=1</m:t>
                      </m:r>
                    </m:oMath>
                  </m:oMathPara>
                </a14:m>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5708037"/>
              </a:xfrm>
              <a:prstGeom prst="rect">
                <a:avLst/>
              </a:prstGeom>
              <a:blipFill rotWithShape="0">
                <a:blip r:embed="rId3"/>
                <a:stretch>
                  <a:fillRect l="-1176" r="-1103" b="-748"/>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危险模式挖掘</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560336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778" y="1631888"/>
            <a:ext cx="7833270" cy="4123454"/>
          </a:xfrm>
          <a:prstGeom prst="rect">
            <a:avLst/>
          </a:prstGeom>
        </p:spPr>
      </p:pic>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危险模式挖掘</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21885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3970318"/>
              </a:xfrm>
              <a:prstGeom prst="rect">
                <a:avLst/>
              </a:prstGeom>
              <a:noFill/>
            </p:spPr>
            <p:txBody>
              <a:bodyPr wrap="square" rtlCol="0">
                <a:spAutoFit/>
              </a:bodyPr>
              <a:lstStyle/>
              <a:p>
                <a:pPr marL="342900" indent="-342900">
                  <a:lnSpc>
                    <a:spcPct val="150000"/>
                  </a:lnSpc>
                  <a:buFont typeface="Arial" charset="0"/>
                  <a:buChar char="•"/>
                </a:pPr>
                <a14:m>
                  <m:oMath xmlns:m="http://schemas.openxmlformats.org/officeDocument/2006/math">
                    <m:sSup>
                      <m:sSupPr>
                        <m:ctrlPr>
                          <a:rPr kumimoji="1" lang="en-US" altLang="zh-CN" sz="2400" i="1" smtClean="0">
                            <a:latin typeface="Cambria Math" charset="0"/>
                            <a:ea typeface="STKaiti" charset="-122"/>
                            <a:cs typeface="STKaiti" charset="-122"/>
                          </a:rPr>
                        </m:ctrlPr>
                      </m:sSupPr>
                      <m:e>
                        <m:r>
                          <a:rPr kumimoji="1" lang="en-US" altLang="zh-CN" sz="2400" i="1" smtClean="0">
                            <a:latin typeface="Cambria Math" charset="0"/>
                            <a:ea typeface="Cambria Math" charset="0"/>
                            <a:cs typeface="Cambria Math" charset="0"/>
                          </a:rPr>
                          <m:t>ℛ</m:t>
                        </m:r>
                      </m:e>
                      <m:sup>
                        <m:r>
                          <a:rPr kumimoji="1" lang="en-US" altLang="zh-CN" sz="2400" b="0" i="1" smtClean="0">
                            <a:latin typeface="Cambria Math" charset="0"/>
                            <a:ea typeface="STKaiti" charset="-122"/>
                            <a:cs typeface="STKaiti" charset="-122"/>
                          </a:rPr>
                          <m:t>𝑛</m:t>
                        </m:r>
                      </m:sup>
                    </m:sSup>
                  </m:oMath>
                </a14:m>
                <a:r>
                  <a:rPr kumimoji="1" lang="zh-CN" altLang="en-US" sz="2400" dirty="0" smtClean="0">
                    <a:latin typeface="STKaiti" charset="-122"/>
                    <a:ea typeface="STKaiti" charset="-122"/>
                    <a:cs typeface="STKaiti" charset="-122"/>
                  </a:rPr>
                  <a:t>的危险模式：满足以下三个条件的区域</a:t>
                </a:r>
                <a:r>
                  <a:rPr kumimoji="1" lang="en-US" altLang="zh-CN" sz="2400" dirty="0" smtClean="0">
                    <a:latin typeface="STKaiti" charset="-122"/>
                    <a:ea typeface="STKaiti" charset="-122"/>
                    <a:cs typeface="STKaiti" charset="-122"/>
                  </a:rPr>
                  <a:t>X</a:t>
                </a:r>
                <a:endParaRPr kumimoji="1" lang="zh-CN" altLang="en-US" sz="2400" dirty="0" smtClean="0">
                  <a:latin typeface="STKaiti" charset="-122"/>
                  <a:ea typeface="STKaiti" charset="-122"/>
                  <a:cs typeface="STKaiti" charset="-122"/>
                </a:endParaRPr>
              </a:p>
              <a:p>
                <a:pPr>
                  <a:lnSpc>
                    <a:spcPct val="150000"/>
                  </a:lnSpc>
                </a:pPr>
                <a:r>
                  <a:rPr kumimoji="1" lang="en-US" altLang="zh-CN" sz="2400" dirty="0" smtClean="0">
                    <a:latin typeface="STKaiti" charset="-122"/>
                    <a:ea typeface="STKaiti" charset="-122"/>
                    <a:cs typeface="STKaiti" charset="-122"/>
                  </a:rPr>
                  <a:t>1</a:t>
                </a:r>
                <a:r>
                  <a:rPr kumimoji="1" lang="zh-CN" altLang="en-US" sz="2400" dirty="0" smtClean="0">
                    <a:latin typeface="STKaiti" charset="-122"/>
                    <a:ea typeface="STKaiti" charset="-122"/>
                    <a:cs typeface="STKaiti" charset="-122"/>
                  </a:rPr>
                  <a:t>）区域</a:t>
                </a:r>
                <a:r>
                  <a:rPr kumimoji="1" lang="en-US" altLang="zh-CN" sz="2400" dirty="0" smtClean="0">
                    <a:latin typeface="STKaiti" charset="-122"/>
                    <a:ea typeface="STKaiti" charset="-122"/>
                    <a:cs typeface="STKaiti" charset="-122"/>
                  </a:rPr>
                  <a:t>X</a:t>
                </a:r>
                <a:r>
                  <a:rPr kumimoji="1" lang="zh-CN" altLang="en-US" sz="2400" dirty="0" smtClean="0">
                    <a:latin typeface="STKaiti" charset="-122"/>
                    <a:ea typeface="STKaiti" charset="-122"/>
                    <a:cs typeface="STKaiti" charset="-122"/>
                  </a:rPr>
                  <a:t>内的所有单位区域在空间上相邻</a:t>
                </a:r>
              </a:p>
              <a:p>
                <a:pPr>
                  <a:lnSpc>
                    <a:spcPct val="150000"/>
                  </a:lnSpc>
                </a:pPr>
                <a:r>
                  <a:rPr kumimoji="1" lang="en-US" altLang="zh-CN" sz="2400" dirty="0" smtClean="0">
                    <a:latin typeface="STKaiti" charset="-122"/>
                    <a:ea typeface="STKaiti" charset="-122"/>
                    <a:cs typeface="STKaiti" charset="-122"/>
                  </a:rPr>
                  <a:t>2</a:t>
                </a:r>
                <a:r>
                  <a:rPr kumimoji="1" lang="zh-CN" altLang="en-US" sz="2400" dirty="0" smtClean="0">
                    <a:latin typeface="STKaiti" charset="-122"/>
                    <a:ea typeface="STKaiti" charset="-122"/>
                    <a:cs typeface="STKaiti" charset="-122"/>
                  </a:rPr>
                  <a:t>）</a:t>
                </a:r>
                <a14:m>
                  <m:oMath xmlns:m="http://schemas.openxmlformats.org/officeDocument/2006/math">
                    <m:r>
                      <a:rPr kumimoji="1" lang="en-US" altLang="zh-CN" sz="2400" i="1">
                        <a:latin typeface="Cambria Math" charset="0"/>
                        <a:ea typeface="STKaiti" charset="-122"/>
                        <a:cs typeface="STKaiti" charset="-122"/>
                      </a:rPr>
                      <m:t>𝑠𝑢𝑝𝑝</m:t>
                    </m:r>
                    <m:d>
                      <m:dPr>
                        <m:ctrlPr>
                          <a:rPr kumimoji="1" lang="en-US" altLang="zh-CN" sz="2400" i="1">
                            <a:latin typeface="Cambria Math" charset="0"/>
                            <a:ea typeface="STKaiti" charset="-122"/>
                            <a:cs typeface="STKaiti" charset="-122"/>
                          </a:rPr>
                        </m:ctrlPr>
                      </m:dPr>
                      <m:e>
                        <m:r>
                          <a:rPr kumimoji="1" lang="en-US" altLang="zh-CN" sz="2400" i="1">
                            <a:latin typeface="Cambria Math" charset="0"/>
                            <a:ea typeface="STKaiti" charset="-122"/>
                            <a:cs typeface="STKaiti" charset="-122"/>
                          </a:rPr>
                          <m:t>𝑋</m:t>
                        </m:r>
                        <m:r>
                          <a:rPr kumimoji="1" lang="en-US" altLang="zh-CN" sz="2400" i="1">
                            <a:latin typeface="Cambria Math" charset="0"/>
                            <a:ea typeface="STKaiti" charset="-122"/>
                            <a:cs typeface="STKaiti" charset="-122"/>
                          </a:rPr>
                          <m:t>,</m:t>
                        </m:r>
                        <m:r>
                          <a:rPr kumimoji="1" lang="en-US" altLang="zh-CN" sz="2400" i="1">
                            <a:latin typeface="Cambria Math" charset="0"/>
                            <a:ea typeface="STKaiti" charset="-122"/>
                            <a:cs typeface="STKaiti" charset="-122"/>
                          </a:rPr>
                          <m:t>𝑛</m:t>
                        </m:r>
                      </m:e>
                    </m:d>
                    <m:r>
                      <a:rPr kumimoji="1" lang="en-US" altLang="zh-CN" sz="2400" i="1" smtClean="0">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𝑡h𝑟𝑒𝑠h𝑜𝑙𝑑</m:t>
                    </m:r>
                    <m:r>
                      <a:rPr kumimoji="1" lang="en-US" altLang="zh-CN" sz="2400" b="0" i="1" smtClean="0">
                        <a:latin typeface="Cambria Math" charset="0"/>
                        <a:ea typeface="Cambria Math" charset="0"/>
                        <a:cs typeface="Cambria Math" charset="0"/>
                      </a:rPr>
                      <m:t>2</m:t>
                    </m:r>
                  </m:oMath>
                </a14:m>
                <a:endParaRPr kumimoji="1" lang="zh-CN" altLang="en-US" sz="2400" dirty="0" smtClean="0">
                  <a:latin typeface="STKaiti" charset="-122"/>
                  <a:ea typeface="STKaiti" charset="-122"/>
                  <a:cs typeface="STKaiti" charset="-122"/>
                </a:endParaRPr>
              </a:p>
              <a:p>
                <a:pPr>
                  <a:lnSpc>
                    <a:spcPct val="150000"/>
                  </a:lnSpc>
                </a:pPr>
                <a:r>
                  <a:rPr kumimoji="1" lang="en-US" altLang="zh-CN" sz="2400" dirty="0" smtClean="0">
                    <a:latin typeface="STKaiti" charset="-122"/>
                    <a:ea typeface="STKaiti" charset="-122"/>
                    <a:cs typeface="STKaiti" charset="-122"/>
                  </a:rPr>
                  <a:t>3</a:t>
                </a:r>
                <a:r>
                  <a:rPr kumimoji="1" lang="zh-CN" altLang="en-US" sz="2400" dirty="0" smtClean="0">
                    <a:latin typeface="STKaiti" charset="-122"/>
                    <a:ea typeface="STKaiti" charset="-122"/>
                    <a:cs typeface="STKaiti" charset="-122"/>
                  </a:rPr>
                  <a:t>）不是其他任何危险模式的子集，保证能取到最大的最大面积的危险区域</a:t>
                </a:r>
              </a:p>
              <a:p>
                <a:pPr>
                  <a:lnSpc>
                    <a:spcPct val="150000"/>
                  </a:lnSpc>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3970318"/>
              </a:xfrm>
              <a:prstGeom prst="rect">
                <a:avLst/>
              </a:prstGeom>
              <a:blipFill rotWithShape="0">
                <a:blip r:embed="rId3"/>
                <a:stretch>
                  <a:fillRect l="-1176" r="-588" b="-461"/>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危险模式挖掘</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37977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59003" y="360168"/>
            <a:ext cx="2646878"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a:t>
            </a:r>
            <a:r>
              <a:rPr kumimoji="1" lang="zh-CN" altLang="en-US" sz="2400" smtClean="0">
                <a:latin typeface="STKaiti" charset="-122"/>
                <a:ea typeface="STKaiti" charset="-122"/>
                <a:cs typeface="STKaiti" charset="-122"/>
              </a:rPr>
              <a:t>模式挖掘算法</a:t>
            </a:r>
            <a:endParaRPr kumimoji="1" lang="zh-CN" altLang="en-US" sz="2400" dirty="0">
              <a:latin typeface="STKaiti" charset="-122"/>
              <a:ea typeface="STKaiti" charset="-122"/>
              <a:cs typeface="STKaiti" charset="-122"/>
            </a:endParaRPr>
          </a:p>
        </p:txBody>
      </p:sp>
      <p:grpSp>
        <p:nvGrpSpPr>
          <p:cNvPr id="14" name="组 13"/>
          <p:cNvGrpSpPr/>
          <p:nvPr/>
        </p:nvGrpSpPr>
        <p:grpSpPr>
          <a:xfrm>
            <a:off x="424765" y="1610929"/>
            <a:ext cx="5477564" cy="4725702"/>
            <a:chOff x="363600" y="1274045"/>
            <a:chExt cx="5477564" cy="4725702"/>
          </a:xfrm>
        </p:grpSpPr>
        <p:sp>
          <p:nvSpPr>
            <p:cNvPr id="3" name="矩形 2"/>
            <p:cNvSpPr/>
            <p:nvPr/>
          </p:nvSpPr>
          <p:spPr bwMode="auto">
            <a:xfrm>
              <a:off x="2646947" y="2422358"/>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10000"/>
                </a:lnSpc>
                <a:spcBef>
                  <a:spcPct val="30000"/>
                </a:spcBef>
                <a:spcAft>
                  <a:spcPct val="0"/>
                </a:spcAft>
                <a:buClrTx/>
                <a:buSzTx/>
                <a:buFontTx/>
                <a:buChar char="•"/>
                <a:tabLst/>
              </a:pPr>
              <a:endParaRPr kumimoji="0" lang="zh-CN" altLang="en-US" sz="3200" b="0" i="0" u="none" strike="noStrike" cap="none" normalizeH="0" baseline="-25000" smtClean="0">
                <a:ln>
                  <a:noFill/>
                </a:ln>
                <a:solidFill>
                  <a:schemeClr val="tx1"/>
                </a:solidFill>
                <a:effectLst/>
                <a:latin typeface="Arial" charset="0"/>
                <a:ea typeface="宋体" pitchFamily="2" charset="-122"/>
              </a:endParaRPr>
            </a:p>
          </p:txBody>
        </p:sp>
        <p:pic>
          <p:nvPicPr>
            <p:cNvPr id="6" name="图片 5"/>
            <p:cNvPicPr>
              <a:picLocks noChangeAspect="1"/>
            </p:cNvPicPr>
            <p:nvPr/>
          </p:nvPicPr>
          <p:blipFill>
            <a:blip r:embed="rId3"/>
            <a:stretch>
              <a:fillRect/>
            </a:stretch>
          </p:blipFill>
          <p:spPr>
            <a:xfrm>
              <a:off x="367130" y="1274045"/>
              <a:ext cx="5474034" cy="2296625"/>
            </a:xfrm>
            <a:prstGeom prst="rect">
              <a:avLst/>
            </a:prstGeom>
          </p:spPr>
        </p:pic>
        <p:pic>
          <p:nvPicPr>
            <p:cNvPr id="7" name="图片 6"/>
            <p:cNvPicPr>
              <a:picLocks noChangeAspect="1"/>
            </p:cNvPicPr>
            <p:nvPr/>
          </p:nvPicPr>
          <p:blipFill>
            <a:blip r:embed="rId4"/>
            <a:stretch>
              <a:fillRect/>
            </a:stretch>
          </p:blipFill>
          <p:spPr>
            <a:xfrm>
              <a:off x="396000" y="3570670"/>
              <a:ext cx="4990933" cy="2316664"/>
            </a:xfrm>
            <a:prstGeom prst="rect">
              <a:avLst/>
            </a:prstGeom>
          </p:spPr>
        </p:pic>
        <p:sp>
          <p:nvSpPr>
            <p:cNvPr id="8" name="矩形 7"/>
            <p:cNvSpPr/>
            <p:nvPr/>
          </p:nvSpPr>
          <p:spPr bwMode="auto">
            <a:xfrm>
              <a:off x="4588042" y="3336758"/>
              <a:ext cx="1074821" cy="233912"/>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10000"/>
                </a:lnSpc>
                <a:spcBef>
                  <a:spcPct val="30000"/>
                </a:spcBef>
                <a:spcAft>
                  <a:spcPct val="0"/>
                </a:spcAft>
                <a:buClrTx/>
                <a:buSzTx/>
                <a:buFontTx/>
                <a:buChar char="•"/>
                <a:tabLst/>
              </a:pPr>
              <a:endParaRPr kumimoji="0" lang="zh-CN" altLang="en-US" sz="3200" b="0" i="0" u="none" strike="noStrike" cap="none" normalizeH="0" baseline="-25000" smtClean="0">
                <a:ln>
                  <a:noFill/>
                </a:ln>
                <a:solidFill>
                  <a:schemeClr val="tx1"/>
                </a:solidFill>
                <a:effectLst/>
                <a:latin typeface="Arial" charset="0"/>
                <a:ea typeface="宋体" pitchFamily="2" charset="-122"/>
              </a:endParaRPr>
            </a:p>
          </p:txBody>
        </p:sp>
        <p:sp>
          <p:nvSpPr>
            <p:cNvPr id="9" name="矩形 8"/>
            <p:cNvSpPr/>
            <p:nvPr/>
          </p:nvSpPr>
          <p:spPr bwMode="auto">
            <a:xfrm>
              <a:off x="3561347" y="5149516"/>
              <a:ext cx="1825586" cy="288758"/>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10000"/>
                </a:lnSpc>
                <a:spcBef>
                  <a:spcPct val="30000"/>
                </a:spcBef>
                <a:spcAft>
                  <a:spcPct val="0"/>
                </a:spcAft>
                <a:buClrTx/>
                <a:buSzTx/>
                <a:buFontTx/>
                <a:buChar char="•"/>
                <a:tabLst/>
              </a:pPr>
              <a:endParaRPr kumimoji="0" lang="zh-CN" altLang="en-US" sz="3200" b="0" i="0" u="none" strike="noStrike" cap="none" normalizeH="0" baseline="-25000" smtClean="0">
                <a:ln>
                  <a:noFill/>
                </a:ln>
                <a:solidFill>
                  <a:schemeClr val="tx1"/>
                </a:solidFill>
                <a:effectLst/>
                <a:latin typeface="Arial" charset="0"/>
                <a:ea typeface="宋体" pitchFamily="2" charset="-122"/>
              </a:endParaRPr>
            </a:p>
          </p:txBody>
        </p:sp>
        <p:pic>
          <p:nvPicPr>
            <p:cNvPr id="10" name="图片 9"/>
            <p:cNvPicPr>
              <a:picLocks noChangeAspect="1"/>
            </p:cNvPicPr>
            <p:nvPr/>
          </p:nvPicPr>
          <p:blipFill>
            <a:blip r:embed="rId5"/>
            <a:stretch>
              <a:fillRect/>
            </a:stretch>
          </p:blipFill>
          <p:spPr>
            <a:xfrm>
              <a:off x="3561347" y="5117432"/>
              <a:ext cx="406452" cy="252000"/>
            </a:xfrm>
            <a:prstGeom prst="rect">
              <a:avLst/>
            </a:prstGeom>
          </p:spPr>
        </p:pic>
        <p:pic>
          <p:nvPicPr>
            <p:cNvPr id="12" name="图片 11"/>
            <p:cNvPicPr>
              <a:picLocks noChangeAspect="1"/>
            </p:cNvPicPr>
            <p:nvPr/>
          </p:nvPicPr>
          <p:blipFill>
            <a:blip r:embed="rId6"/>
            <a:stretch>
              <a:fillRect/>
            </a:stretch>
          </p:blipFill>
          <p:spPr>
            <a:xfrm>
              <a:off x="363600" y="5353390"/>
              <a:ext cx="5183438" cy="276233"/>
            </a:xfrm>
            <a:prstGeom prst="rect">
              <a:avLst/>
            </a:prstGeom>
          </p:spPr>
        </p:pic>
        <p:sp>
          <p:nvSpPr>
            <p:cNvPr id="13" name="矩形 12"/>
            <p:cNvSpPr/>
            <p:nvPr/>
          </p:nvSpPr>
          <p:spPr bwMode="auto">
            <a:xfrm>
              <a:off x="396000" y="5629623"/>
              <a:ext cx="5266863" cy="37012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10000"/>
                </a:lnSpc>
                <a:spcBef>
                  <a:spcPct val="30000"/>
                </a:spcBef>
                <a:spcAft>
                  <a:spcPct val="0"/>
                </a:spcAft>
                <a:buClrTx/>
                <a:buSzTx/>
                <a:buFontTx/>
                <a:buChar char="•"/>
                <a:tabLst/>
              </a:pPr>
              <a:endParaRPr kumimoji="0" lang="zh-CN" altLang="en-US" sz="3200" b="0" i="0" u="none" strike="noStrike" cap="none" normalizeH="0" baseline="-25000" smtClean="0">
                <a:ln>
                  <a:noFill/>
                </a:ln>
                <a:solidFill>
                  <a:schemeClr val="tx1"/>
                </a:solidFill>
                <a:effectLst/>
                <a:latin typeface="Arial" charset="0"/>
                <a:ea typeface="宋体" pitchFamily="2" charset="-122"/>
              </a:endParaRPr>
            </a:p>
          </p:txBody>
        </p:sp>
      </p:grpSp>
      <mc:AlternateContent xmlns:mc="http://schemas.openxmlformats.org/markup-compatibility/2006" xmlns:a14="http://schemas.microsoft.com/office/drawing/2010/main">
        <mc:Choice Requires="a14">
          <p:sp>
            <p:nvSpPr>
              <p:cNvPr id="15" name="文本框 14"/>
              <p:cNvSpPr txBox="1"/>
              <p:nvPr/>
            </p:nvSpPr>
            <p:spPr>
              <a:xfrm>
                <a:off x="5608203" y="2749917"/>
                <a:ext cx="3008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𝐿</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𝐿</m:t>
                          </m:r>
                        </m:e>
                        <m:sub>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𝐿</m:t>
                          </m:r>
                        </m:e>
                        <m:sub>
                          <m:r>
                            <a:rPr kumimoji="1" lang="en-US" altLang="zh-CN" b="0" i="1" smtClean="0">
                              <a:latin typeface="Cambria Math" charset="0"/>
                            </a:rPr>
                            <m:t>2</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𝐿</m:t>
                          </m:r>
                        </m:e>
                        <m:sub>
                          <m:r>
                            <a:rPr kumimoji="1" lang="en-US" altLang="zh-CN" b="0" i="1" smtClean="0">
                              <a:latin typeface="Cambria Math" charset="0"/>
                            </a:rPr>
                            <m:t>𝑐𝑛𝑡</m:t>
                          </m:r>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𝐿</m:t>
                          </m:r>
                        </m:e>
                        <m:sub>
                          <m:r>
                            <a:rPr kumimoji="1" lang="en-US" altLang="zh-CN" b="0" i="1" smtClean="0">
                              <a:latin typeface="Cambria Math" charset="0"/>
                            </a:rPr>
                            <m:t>𝑐𝑛𝑡</m:t>
                          </m:r>
                        </m:sub>
                      </m:sSub>
                      <m:r>
                        <a:rPr kumimoji="1" lang="en-US" altLang="zh-CN" b="0" i="1" smtClean="0">
                          <a:latin typeface="Cambria Math" charset="0"/>
                        </a:rPr>
                        <m:t>,…}</m:t>
                      </m:r>
                    </m:oMath>
                  </m:oMathPara>
                </a14:m>
                <a:endParaRPr kumimoji="1"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608203" y="2749917"/>
                <a:ext cx="3008965" cy="276999"/>
              </a:xfrm>
              <a:prstGeom prst="rect">
                <a:avLst/>
              </a:prstGeom>
              <a:blipFill rotWithShape="0">
                <a:blip r:embed="rId7"/>
                <a:stretch>
                  <a:fillRect l="-1215" r="-2227"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554193" y="3170007"/>
                <a:ext cx="2681964" cy="2557560"/>
              </a:xfrm>
              <a:prstGeom prst="rect">
                <a:avLst/>
              </a:prstGeom>
            </p:spPr>
            <p:txBody>
              <a:bodyPr wrap="square">
                <a:spAutoFit/>
              </a:bodyPr>
              <a:lstStyle/>
              <a:p>
                <a:pPr>
                  <a:lnSpc>
                    <a:spcPct val="150000"/>
                  </a:lnSpc>
                </a:pPr>
                <a14:m>
                  <m:oMath xmlns:m="http://schemas.openxmlformats.org/officeDocument/2006/math">
                    <m:sSub>
                      <m:sSubPr>
                        <m:ctrlPr>
                          <a:rPr kumimoji="1" lang="en-US" altLang="zh-CN" i="1" smtClean="0">
                            <a:latin typeface="Cambria Math" charset="0"/>
                          </a:rPr>
                        </m:ctrlPr>
                      </m:sSubPr>
                      <m:e>
                        <m:r>
                          <a:rPr kumimoji="1" lang="en-US" altLang="zh-CN" i="1">
                            <a:latin typeface="Cambria Math" charset="0"/>
                          </a:rPr>
                          <m:t>𝐿</m:t>
                        </m:r>
                      </m:e>
                      <m:sub>
                        <m:r>
                          <a:rPr kumimoji="1" lang="en-US" altLang="zh-CN" i="1">
                            <a:latin typeface="Cambria Math" charset="0"/>
                          </a:rPr>
                          <m:t>𝑐𝑛𝑡</m:t>
                        </m:r>
                      </m:sub>
                    </m:sSub>
                  </m:oMath>
                </a14:m>
                <a:r>
                  <a:rPr lang="zh-CN" altLang="en-US" dirty="0" smtClean="0">
                    <a:latin typeface="STKaiti" charset="-122"/>
                    <a:ea typeface="STKaiti" charset="-122"/>
                    <a:cs typeface="STKaiti" charset="-122"/>
                  </a:rPr>
                  <a:t>：所有满足条件</a:t>
                </a:r>
                <a:r>
                  <a:rPr lang="en-US" altLang="zh-CN" dirty="0" smtClean="0">
                    <a:latin typeface="STKaiti" charset="-122"/>
                    <a:ea typeface="STKaiti" charset="-122"/>
                    <a:cs typeface="STKaiti" charset="-122"/>
                  </a:rPr>
                  <a:t>1</a:t>
                </a:r>
                <a:r>
                  <a:rPr lang="zh-CN" altLang="en-US" dirty="0" smtClean="0">
                    <a:latin typeface="STKaiti" charset="-122"/>
                    <a:ea typeface="STKaiti" charset="-122"/>
                    <a:cs typeface="STKaiti" charset="-122"/>
                  </a:rPr>
                  <a:t>）</a:t>
                </a:r>
                <a:r>
                  <a:rPr lang="en-US" altLang="zh-CN" dirty="0" smtClean="0">
                    <a:latin typeface="STKaiti" charset="-122"/>
                    <a:ea typeface="STKaiti" charset="-122"/>
                    <a:cs typeface="STKaiti" charset="-122"/>
                  </a:rPr>
                  <a:t>2</a:t>
                </a:r>
                <a:r>
                  <a:rPr lang="zh-CN" altLang="en-US" dirty="0" smtClean="0">
                    <a:latin typeface="STKaiti" charset="-122"/>
                    <a:ea typeface="STKaiti" charset="-122"/>
                    <a:cs typeface="STKaiti" charset="-122"/>
                  </a:rPr>
                  <a:t>）的大小为</a:t>
                </a:r>
                <a:r>
                  <a:rPr lang="en-US" altLang="zh-CN" dirty="0" err="1" smtClean="0">
                    <a:latin typeface="STKaiti" charset="-122"/>
                    <a:ea typeface="STKaiti" charset="-122"/>
                    <a:cs typeface="STKaiti" charset="-122"/>
                  </a:rPr>
                  <a:t>cnt</a:t>
                </a:r>
                <a:r>
                  <a:rPr lang="zh-CN" altLang="en-US" dirty="0" smtClean="0">
                    <a:latin typeface="STKaiti" charset="-122"/>
                    <a:ea typeface="STKaiti" charset="-122"/>
                    <a:cs typeface="STKaiti" charset="-122"/>
                  </a:rPr>
                  <a:t>的区域</a:t>
                </a:r>
              </a:p>
              <a:p>
                <a:pPr>
                  <a:lnSpc>
                    <a:spcPct val="150000"/>
                  </a:lnSpc>
                </a:pPr>
                <a:r>
                  <a:rPr lang="zh-CN" altLang="en-US" dirty="0" smtClean="0">
                    <a:latin typeface="STKaiti" charset="-122"/>
                    <a:ea typeface="STKaiti" charset="-122"/>
                    <a:cs typeface="STKaiti" charset="-122"/>
                  </a:rPr>
                  <a:t>最终危险模式挖掘结果：</a:t>
                </a: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charset="0"/>
                          <a:ea typeface="STKaiti" charset="-122"/>
                          <a:cs typeface="STKaiti" charset="-122"/>
                        </a:rPr>
                        <m:t>𝑃</m:t>
                      </m:r>
                      <m:r>
                        <a:rPr lang="en-US" altLang="zh-CN" b="0" i="1" smtClean="0">
                          <a:latin typeface="Cambria Math" charset="0"/>
                          <a:ea typeface="STKaiti" charset="-122"/>
                          <a:cs typeface="STKaiti" charset="-122"/>
                        </a:rPr>
                        <m:t>=</m:t>
                      </m:r>
                      <m:nary>
                        <m:naryPr>
                          <m:chr m:val="⋃"/>
                          <m:ctrlPr>
                            <a:rPr lang="is-IS" altLang="zh-CN" b="0" i="1" smtClean="0">
                              <a:latin typeface="Cambria Math" charset="0"/>
                              <a:ea typeface="STKaiti" charset="-122"/>
                              <a:cs typeface="STKaiti" charset="-122"/>
                            </a:rPr>
                          </m:ctrlPr>
                        </m:naryPr>
                        <m:sub>
                          <m:r>
                            <m:rPr>
                              <m:brk m:alnAt="23"/>
                            </m:rPr>
                            <a:rPr lang="en-US" altLang="zh-CN" b="0" i="1" smtClean="0">
                              <a:latin typeface="Cambria Math" charset="0"/>
                              <a:ea typeface="STKaiti" charset="-122"/>
                              <a:cs typeface="STKaiti" charset="-122"/>
                            </a:rPr>
                            <m:t>𝑛</m:t>
                          </m:r>
                          <m:r>
                            <a:rPr lang="en-US" altLang="zh-CN" b="0" i="1" smtClean="0">
                              <a:latin typeface="Cambria Math" charset="0"/>
                              <a:ea typeface="STKaiti" charset="-122"/>
                              <a:cs typeface="STKaiti" charset="-122"/>
                            </a:rPr>
                            <m:t>=1</m:t>
                          </m:r>
                        </m:sub>
                        <m:sup>
                          <m:r>
                            <a:rPr lang="en-US" altLang="zh-CN" b="0" i="1" smtClean="0">
                              <a:latin typeface="Cambria Math" charset="0"/>
                              <a:ea typeface="STKaiti" charset="-122"/>
                              <a:cs typeface="STKaiti" charset="-122"/>
                            </a:rPr>
                            <m:t>𝑁</m:t>
                          </m:r>
                        </m:sup>
                        <m:e>
                          <m:sSup>
                            <m:sSupPr>
                              <m:ctrlPr>
                                <a:rPr lang="is-IS" altLang="zh-CN" b="0" i="1" smtClean="0">
                                  <a:latin typeface="Cambria Math" charset="0"/>
                                  <a:ea typeface="STKaiti" charset="-122"/>
                                  <a:cs typeface="STKaiti" charset="-122"/>
                                </a:rPr>
                              </m:ctrlPr>
                            </m:sSupPr>
                            <m:e>
                              <m:r>
                                <a:rPr lang="en-US" altLang="zh-CN" b="0" i="1" smtClean="0">
                                  <a:latin typeface="Cambria Math" charset="0"/>
                                  <a:ea typeface="STKaiti" charset="-122"/>
                                  <a:cs typeface="STKaiti" charset="-122"/>
                                </a:rPr>
                                <m:t>𝑃</m:t>
                              </m:r>
                            </m:e>
                            <m:sup>
                              <m:r>
                                <a:rPr lang="en-US" altLang="zh-CN" b="0" i="1" smtClean="0">
                                  <a:latin typeface="Cambria Math" charset="0"/>
                                  <a:ea typeface="STKaiti" charset="-122"/>
                                  <a:cs typeface="STKaiti" charset="-122"/>
                                </a:rPr>
                                <m:t>𝑛</m:t>
                              </m:r>
                            </m:sup>
                          </m:sSup>
                        </m:e>
                      </m:nary>
                    </m:oMath>
                  </m:oMathPara>
                </a14:m>
                <a:endParaRPr lang="zh-CN" altLang="en-US" dirty="0">
                  <a:latin typeface="STKaiti" charset="-122"/>
                  <a:ea typeface="STKaiti" charset="-122"/>
                  <a:cs typeface="STKaiti" charset="-122"/>
                </a:endParaRPr>
              </a:p>
            </p:txBody>
          </p:sp>
        </mc:Choice>
        <mc:Fallback xmlns="">
          <p:sp>
            <p:nvSpPr>
              <p:cNvPr id="18" name="矩形 17"/>
              <p:cNvSpPr>
                <a:spLocks noRot="1" noChangeAspect="1" noMove="1" noResize="1" noEditPoints="1" noAdjustHandles="1" noChangeArrowheads="1" noChangeShapeType="1" noTextEdit="1"/>
              </p:cNvSpPr>
              <p:nvPr/>
            </p:nvSpPr>
            <p:spPr>
              <a:xfrm>
                <a:off x="5554193" y="3170007"/>
                <a:ext cx="2681964" cy="2557560"/>
              </a:xfrm>
              <a:prstGeom prst="rect">
                <a:avLst/>
              </a:prstGeom>
              <a:blipFill rotWithShape="0">
                <a:blip r:embed="rId8"/>
                <a:stretch>
                  <a:fillRect l="-1818" r="-10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826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841" y="1130693"/>
            <a:ext cx="8292662" cy="1200329"/>
          </a:xfrm>
          <a:prstGeom prst="rect">
            <a:avLst/>
          </a:prstGeom>
          <a:noFill/>
        </p:spPr>
        <p:txBody>
          <a:bodyPr wrap="square" rtlCol="0">
            <a:spAutoFit/>
          </a:bodyPr>
          <a:lstStyle/>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因果关系网络：以危险模式为点，两点间运输路线和为权的有向图</a:t>
            </a:r>
            <a:r>
              <a:rPr kumimoji="1" lang="en-US" altLang="zh-CN" sz="2400" dirty="0" smtClean="0">
                <a:latin typeface="STKaiti" charset="-122"/>
                <a:ea typeface="STKaiti" charset="-122"/>
                <a:cs typeface="STKaiti" charset="-122"/>
              </a:rPr>
              <a:t>W</a:t>
            </a:r>
            <a:endParaRPr kumimoji="1" lang="zh-CN" altLang="en-US" sz="2400" dirty="0" smtClean="0">
              <a:latin typeface="STKaiti" charset="-122"/>
              <a:ea typeface="STKaiti" charset="-122"/>
              <a:cs typeface="STKaiti" charset="-122"/>
            </a:endParaRPr>
          </a:p>
        </p:txBody>
      </p:sp>
      <p:sp>
        <p:nvSpPr>
          <p:cNvPr id="3" name="矩形 2"/>
          <p:cNvSpPr/>
          <p:nvPr/>
        </p:nvSpPr>
        <p:spPr>
          <a:xfrm>
            <a:off x="6351507" y="360168"/>
            <a:ext cx="2646878"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建立</a:t>
            </a:r>
            <a:r>
              <a:rPr kumimoji="1" lang="zh-CN" altLang="en-US" sz="2400" smtClean="0">
                <a:latin typeface="STKaiti" charset="-122"/>
                <a:ea typeface="STKaiti" charset="-122"/>
                <a:cs typeface="STKaiti" charset="-122"/>
              </a:rPr>
              <a:t>因果关系网络</a:t>
            </a:r>
            <a:endParaRPr kumimoji="1" lang="zh-CN" altLang="en-US" sz="2400" dirty="0">
              <a:latin typeface="STKaiti" charset="-122"/>
              <a:ea typeface="STKaiti" charset="-122"/>
              <a:cs typeface="STKaiti" charset="-122"/>
            </a:endParaRPr>
          </a:p>
        </p:txBody>
      </p:sp>
      <p:pic>
        <p:nvPicPr>
          <p:cNvPr id="4" name="图片 3"/>
          <p:cNvPicPr>
            <a:picLocks noChangeAspect="1"/>
          </p:cNvPicPr>
          <p:nvPr/>
        </p:nvPicPr>
        <p:blipFill>
          <a:blip r:embed="rId3"/>
          <a:stretch>
            <a:fillRect/>
          </a:stretch>
        </p:blipFill>
        <p:spPr>
          <a:xfrm>
            <a:off x="2196532" y="2116640"/>
            <a:ext cx="6801853" cy="4225183"/>
          </a:xfrm>
          <a:prstGeom prst="rect">
            <a:avLst/>
          </a:prstGeom>
        </p:spPr>
      </p:pic>
    </p:spTree>
    <p:extLst>
      <p:ext uri="{BB962C8B-B14F-4D97-AF65-F5344CB8AC3E}">
        <p14:creationId xmlns:p14="http://schemas.microsoft.com/office/powerpoint/2010/main" val="226468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007" y="1443841"/>
            <a:ext cx="8121986" cy="39703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smtClean="0">
                <a:latin typeface="STKaiti" charset="-122"/>
                <a:ea typeface="STKaiti" charset="-122"/>
                <a:cs typeface="STKaiti" charset="-122"/>
              </a:rPr>
              <a:t>主要内容</a:t>
            </a:r>
          </a:p>
          <a:p>
            <a:pPr>
              <a:lnSpc>
                <a:spcPct val="150000"/>
              </a:lnSpc>
            </a:pPr>
            <a:r>
              <a:rPr lang="zh-CN" altLang="en-US" sz="2800" dirty="0" smtClean="0">
                <a:latin typeface="STKaiti" charset="-122"/>
                <a:ea typeface="STKaiti" charset="-122"/>
                <a:cs typeface="STKaiti" charset="-122"/>
              </a:rPr>
              <a:t>一、系统概述</a:t>
            </a:r>
          </a:p>
          <a:p>
            <a:pPr>
              <a:lnSpc>
                <a:spcPct val="150000"/>
              </a:lnSpc>
            </a:pPr>
            <a:r>
              <a:rPr lang="zh-CN" altLang="en-US" sz="2800" dirty="0" smtClean="0">
                <a:latin typeface="STKaiti" charset="-122"/>
                <a:ea typeface="STKaiti" charset="-122"/>
                <a:cs typeface="STKaiti" charset="-122"/>
              </a:rPr>
              <a:t>二、数据来源</a:t>
            </a:r>
          </a:p>
          <a:p>
            <a:pPr>
              <a:lnSpc>
                <a:spcPct val="150000"/>
              </a:lnSpc>
            </a:pPr>
            <a:r>
              <a:rPr lang="zh-CN" altLang="en-US" sz="2800" dirty="0" smtClean="0">
                <a:latin typeface="STKaiti" charset="-122"/>
                <a:ea typeface="STKaiti" charset="-122"/>
                <a:cs typeface="STKaiti" charset="-122"/>
              </a:rPr>
              <a:t>三、数据处理</a:t>
            </a:r>
          </a:p>
          <a:p>
            <a:pPr>
              <a:lnSpc>
                <a:spcPct val="150000"/>
              </a:lnSpc>
            </a:pPr>
            <a:r>
              <a:rPr lang="zh-CN" altLang="en-US" sz="2800" dirty="0" smtClean="0">
                <a:latin typeface="STKaiti" charset="-122"/>
                <a:ea typeface="STKaiti" charset="-122"/>
                <a:cs typeface="STKaiti" charset="-122"/>
              </a:rPr>
              <a:t>四、数据建模</a:t>
            </a:r>
          </a:p>
          <a:p>
            <a:pPr>
              <a:lnSpc>
                <a:spcPct val="150000"/>
              </a:lnSpc>
            </a:pPr>
            <a:r>
              <a:rPr lang="zh-CN" altLang="en-US" sz="2800" dirty="0" smtClean="0">
                <a:solidFill>
                  <a:srgbClr val="FF0000"/>
                </a:solidFill>
                <a:latin typeface="STKaiti" charset="-122"/>
                <a:ea typeface="STKaiti" charset="-122"/>
                <a:cs typeface="STKaiti" charset="-122"/>
              </a:rPr>
              <a:t>五、系统</a:t>
            </a:r>
            <a:r>
              <a:rPr lang="zh-CN" altLang="en-US" sz="2800" dirty="0" smtClean="0">
                <a:solidFill>
                  <a:srgbClr val="FF0000"/>
                </a:solidFill>
                <a:latin typeface="STKaiti" charset="-122"/>
                <a:ea typeface="STKaiti" charset="-122"/>
                <a:cs typeface="STKaiti" charset="-122"/>
              </a:rPr>
              <a:t>应用</a:t>
            </a:r>
            <a:endParaRPr lang="zh-CN" altLang="en-US" sz="2800" dirty="0" smtClean="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1575786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7106561"/>
              </a:xfrm>
              <a:prstGeom prst="rect">
                <a:avLst/>
              </a:prstGeom>
              <a:noFill/>
            </p:spPr>
            <p:txBody>
              <a:bodyPr wrap="square" rtlCol="0">
                <a:spAutoFit/>
              </a:bodyPr>
              <a:lstStyle/>
              <a:p>
                <a:pPr marL="342900" indent="-342900">
                  <a:lnSpc>
                    <a:spcPct val="150000"/>
                  </a:lnSpc>
                  <a:buFont typeface="Arial" charset="0"/>
                  <a:buChar char="•"/>
                </a:pPr>
                <a14:m>
                  <m:oMath xmlns:m="http://schemas.openxmlformats.org/officeDocument/2006/math">
                    <m:r>
                      <a:rPr kumimoji="1" lang="en-US" altLang="zh-CN" sz="2400" i="1" smtClean="0">
                        <a:latin typeface="Cambria Math" charset="0"/>
                        <a:ea typeface="STKaiti" charset="-122"/>
                        <a:cs typeface="STKaiti" charset="-122"/>
                      </a:rPr>
                      <m:t>𝐾</m:t>
                    </m:r>
                  </m:oMath>
                </a14:m>
                <a:r>
                  <a:rPr kumimoji="1" lang="zh-CN" altLang="en-US" sz="2400" dirty="0" smtClean="0">
                    <a:latin typeface="STKaiti" charset="-122"/>
                    <a:ea typeface="STKaiti" charset="-122"/>
                    <a:cs typeface="STKaiti" charset="-122"/>
                  </a:rPr>
                  <a:t>个模式，分数矩阵</a:t>
                </a:r>
                <a14:m>
                  <m:oMath xmlns:m="http://schemas.openxmlformats.org/officeDocument/2006/math">
                    <m:r>
                      <a:rPr kumimoji="1" lang="en-US" altLang="zh-CN" sz="2400" b="0" i="1" smtClean="0">
                        <a:latin typeface="Cambria Math" charset="0"/>
                        <a:ea typeface="STKaiti" charset="-122"/>
                        <a:cs typeface="STKaiti" charset="-122"/>
                      </a:rPr>
                      <m:t>𝑆</m:t>
                    </m:r>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𝑠</m:t>
                        </m:r>
                      </m:e>
                      <m:sub>
                        <m:r>
                          <a:rPr kumimoji="1" lang="en-US" altLang="zh-CN" sz="2400" b="0" i="1" smtClean="0">
                            <a:latin typeface="Cambria Math" charset="0"/>
                            <a:ea typeface="STKaiti" charset="-122"/>
                            <a:cs typeface="STKaiti" charset="-122"/>
                          </a:rPr>
                          <m:t>1</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𝑠</m:t>
                        </m:r>
                      </m:e>
                      <m:sub>
                        <m:r>
                          <a:rPr kumimoji="1" lang="en-US" altLang="zh-CN" sz="2400" b="0" i="1" smtClean="0">
                            <a:latin typeface="Cambria Math" charset="0"/>
                            <a:ea typeface="STKaiti" charset="-122"/>
                            <a:cs typeface="STKaiti" charset="-122"/>
                          </a:rPr>
                          <m:t>2</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𝑠</m:t>
                        </m:r>
                      </m:e>
                      <m:sub>
                        <m:r>
                          <a:rPr kumimoji="1" lang="en-US" altLang="zh-CN" sz="2400" b="0" i="1" smtClean="0">
                            <a:latin typeface="Cambria Math" charset="0"/>
                            <a:ea typeface="STKaiti" charset="-122"/>
                            <a:cs typeface="STKaiti" charset="-122"/>
                          </a:rPr>
                          <m:t>𝐾</m:t>
                        </m:r>
                      </m:sub>
                    </m:sSub>
                    <m:sSup>
                      <m:sSupPr>
                        <m:ctrlPr>
                          <a:rPr kumimoji="1" lang="en-US" altLang="zh-CN" sz="2400" b="0" i="1" smtClean="0">
                            <a:latin typeface="Cambria Math" charset="0"/>
                            <a:ea typeface="STKaiti" charset="-122"/>
                            <a:cs typeface="STKaiti" charset="-122"/>
                          </a:rPr>
                        </m:ctrlPr>
                      </m:sSupPr>
                      <m:e>
                        <m:r>
                          <a:rPr kumimoji="1" lang="en-US" altLang="zh-CN" sz="2400" b="0" i="1" smtClean="0">
                            <a:latin typeface="Cambria Math" charset="0"/>
                            <a:ea typeface="STKaiti" charset="-122"/>
                            <a:cs typeface="STKaiti" charset="-122"/>
                          </a:rPr>
                          <m:t>]</m:t>
                        </m:r>
                      </m:e>
                      <m:sup>
                        <m:r>
                          <a:rPr kumimoji="1" lang="en-US" altLang="zh-CN" sz="2400" b="0" i="1" smtClean="0">
                            <a:latin typeface="Cambria Math" charset="0"/>
                            <a:ea typeface="STKaiti" charset="-122"/>
                            <a:cs typeface="STKaiti" charset="-122"/>
                          </a:rPr>
                          <m:t>𝑇</m:t>
                        </m:r>
                      </m:sup>
                    </m:sSup>
                  </m:oMath>
                </a14:m>
                <a:r>
                  <a:rPr kumimoji="1" lang="zh-CN" altLang="en-US" sz="2400" dirty="0" smtClean="0">
                    <a:latin typeface="STKaiti" charset="-122"/>
                    <a:ea typeface="STKaiti" charset="-122"/>
                    <a:cs typeface="STKaiti" charset="-122"/>
                  </a:rPr>
                  <a:t>，分数越高代表危险等级越好</a:t>
                </a: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出度比例矩阵</a:t>
                </a:r>
                <a:r>
                  <a:rPr kumimoji="1" lang="en-US" altLang="zh-CN" sz="2400" dirty="0" smtClean="0">
                    <a:latin typeface="STKaiti" charset="-122"/>
                    <a:ea typeface="STKaiti" charset="-122"/>
                    <a:cs typeface="STKaiti" charset="-122"/>
                  </a:rPr>
                  <a:t>G</a:t>
                </a:r>
                <a:r>
                  <a:rPr kumimoji="1" lang="zh-CN" altLang="en-US" sz="2400" dirty="0" smtClean="0">
                    <a:latin typeface="STKaiti" charset="-122"/>
                    <a:ea typeface="STKaiti" charset="-122"/>
                    <a:cs typeface="STKaiti" charset="-122"/>
                  </a:rPr>
                  <a:t>：</a:t>
                </a:r>
                <a14:m>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𝑔</m:t>
                        </m:r>
                      </m:e>
                      <m:sub>
                        <m:r>
                          <a:rPr kumimoji="1" lang="en-US" altLang="zh-CN" sz="2400" b="0" i="1" smtClean="0">
                            <a:latin typeface="Cambria Math" charset="0"/>
                            <a:ea typeface="STKaiti" charset="-122"/>
                            <a:cs typeface="STKaiti" charset="-122"/>
                          </a:rPr>
                          <m:t>𝑥𝑦</m:t>
                        </m:r>
                      </m:sub>
                    </m:sSub>
                    <m:r>
                      <a:rPr kumimoji="1" lang="en-US" altLang="zh-CN" sz="2400" b="0" i="1" smtClean="0">
                        <a:latin typeface="Cambria Math" charset="0"/>
                        <a:ea typeface="STKaiti" charset="-122"/>
                        <a:cs typeface="STKaiti" charset="-122"/>
                      </a:rPr>
                      <m:t>=</m:t>
                    </m:r>
                    <m:f>
                      <m:fPr>
                        <m:ctrlPr>
                          <a:rPr kumimoji="1" lang="mr-IN" altLang="zh-CN" sz="2400" b="0" i="1" smtClean="0">
                            <a:latin typeface="Cambria Math" charset="0"/>
                            <a:ea typeface="STKaiti" charset="-122"/>
                            <a:cs typeface="STKaiti" charset="-122"/>
                          </a:rPr>
                        </m:ctrlPr>
                      </m:fPr>
                      <m:num>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𝑊</m:t>
                            </m:r>
                          </m:e>
                          <m:sub>
                            <m:r>
                              <a:rPr kumimoji="1" lang="en-US" altLang="zh-CN" sz="2400" b="0" i="1" smtClean="0">
                                <a:latin typeface="Cambria Math" charset="0"/>
                                <a:ea typeface="STKaiti" charset="-122"/>
                                <a:cs typeface="STKaiti" charset="-122"/>
                              </a:rPr>
                              <m:t>𝑥𝑦</m:t>
                            </m:r>
                          </m:sub>
                        </m:sSub>
                      </m:num>
                      <m:den>
                        <m:nary>
                          <m:naryPr>
                            <m:chr m:val="∑"/>
                            <m:ctrlPr>
                              <a:rPr kumimoji="1" lang="is-IS" altLang="zh-CN" sz="2400" b="0" i="1" smtClean="0">
                                <a:latin typeface="Cambria Math" charset="0"/>
                                <a:ea typeface="STKaiti" charset="-122"/>
                                <a:cs typeface="STKaiti" charset="-122"/>
                              </a:rPr>
                            </m:ctrlPr>
                          </m:naryPr>
                          <m:sub>
                            <m:r>
                              <m:rPr>
                                <m:brk m:alnAt="23"/>
                              </m:rPr>
                              <a:rPr kumimoji="1" lang="en-US" altLang="zh-CN" sz="2400" b="0" i="1" smtClean="0">
                                <a:latin typeface="Cambria Math" charset="0"/>
                                <a:ea typeface="STKaiti" charset="-122"/>
                                <a:cs typeface="STKaiti" charset="-122"/>
                              </a:rPr>
                              <m:t>𝑘</m:t>
                            </m:r>
                            <m:r>
                              <a:rPr kumimoji="1" lang="en-US" altLang="zh-CN" sz="2400" b="0" i="1" smtClean="0">
                                <a:latin typeface="Cambria Math" charset="0"/>
                                <a:ea typeface="STKaiti" charset="-122"/>
                                <a:cs typeface="STKaiti" charset="-122"/>
                              </a:rPr>
                              <m:t>=1</m:t>
                            </m:r>
                          </m:sub>
                          <m:sup>
                            <m:r>
                              <a:rPr kumimoji="1" lang="en-US" altLang="zh-CN" sz="2400" b="0" i="1" smtClean="0">
                                <a:latin typeface="Cambria Math" charset="0"/>
                                <a:ea typeface="STKaiti" charset="-122"/>
                                <a:cs typeface="STKaiti" charset="-122"/>
                              </a:rPr>
                              <m:t>𝐾</m:t>
                            </m:r>
                          </m:sup>
                          <m:e>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𝑊</m:t>
                                </m:r>
                              </m:e>
                              <m:sub>
                                <m:r>
                                  <a:rPr kumimoji="1" lang="en-US" altLang="zh-CN" sz="2400" b="0" i="1" smtClean="0">
                                    <a:latin typeface="Cambria Math" charset="0"/>
                                    <a:ea typeface="STKaiti" charset="-122"/>
                                    <a:cs typeface="STKaiti" charset="-122"/>
                                  </a:rPr>
                                  <m:t>𝑥𝑘</m:t>
                                </m:r>
                              </m:sub>
                            </m:sSub>
                          </m:e>
                        </m:nary>
                      </m:den>
                    </m:f>
                  </m:oMath>
                </a14:m>
                <a:r>
                  <a:rPr kumimoji="1" lang="zh-CN" altLang="en-US" sz="2400" dirty="0" smtClean="0">
                    <a:latin typeface="STKaiti" charset="-122"/>
                    <a:ea typeface="STKaiti" charset="-122"/>
                    <a:cs typeface="STKaiti" charset="-122"/>
                  </a:rPr>
                  <a:t>，</a:t>
                </a:r>
                <a14:m>
                  <m:oMath xmlns:m="http://schemas.openxmlformats.org/officeDocument/2006/math">
                    <m:r>
                      <a:rPr kumimoji="1" lang="en-US" altLang="zh-CN" sz="2400" b="0" i="1" dirty="0" smtClean="0">
                        <a:latin typeface="Cambria Math" charset="0"/>
                        <a:ea typeface="STKaiti" charset="-122"/>
                        <a:cs typeface="STKaiti" charset="-122"/>
                      </a:rPr>
                      <m:t>𝐺</m:t>
                    </m:r>
                    <m:r>
                      <a:rPr kumimoji="1" lang="en-US" altLang="zh-CN" sz="2400" b="0" i="1" dirty="0" smtClean="0">
                        <a:latin typeface="Cambria Math" charset="0"/>
                        <a:ea typeface="Cambria Math" charset="0"/>
                        <a:cs typeface="Cambria Math" charset="0"/>
                      </a:rPr>
                      <m:t>∈</m:t>
                    </m:r>
                    <m:sSup>
                      <m:sSupPr>
                        <m:ctrlPr>
                          <a:rPr kumimoji="1" lang="en-US" altLang="zh-CN" sz="2400" b="0" i="1" dirty="0" smtClean="0">
                            <a:latin typeface="Cambria Math" charset="0"/>
                            <a:ea typeface="Cambria Math" charset="0"/>
                            <a:cs typeface="Cambria Math" charset="0"/>
                          </a:rPr>
                        </m:ctrlPr>
                      </m:sSupPr>
                      <m:e>
                        <m:r>
                          <a:rPr kumimoji="1" lang="en-US" altLang="zh-CN" sz="2400" b="0" i="1" dirty="0" smtClean="0">
                            <a:latin typeface="Cambria Math" charset="0"/>
                            <a:ea typeface="Cambria Math" charset="0"/>
                            <a:cs typeface="Cambria Math" charset="0"/>
                          </a:rPr>
                          <m:t>𝑅</m:t>
                        </m:r>
                      </m:e>
                      <m:sup>
                        <m:r>
                          <a:rPr kumimoji="1" lang="en-US" altLang="zh-CN" sz="2400" b="0" i="1" dirty="0" smtClean="0">
                            <a:latin typeface="Cambria Math" charset="0"/>
                            <a:ea typeface="Cambria Math" charset="0"/>
                            <a:cs typeface="Cambria Math" charset="0"/>
                          </a:rPr>
                          <m:t>𝐾</m:t>
                        </m:r>
                        <m:r>
                          <a:rPr kumimoji="1" lang="en-US" altLang="zh-CN" sz="2400" b="0" i="1" dirty="0" smtClean="0">
                            <a:latin typeface="Cambria Math" charset="0"/>
                            <a:ea typeface="Cambria Math" charset="0"/>
                            <a:cs typeface="Cambria Math" charset="0"/>
                          </a:rPr>
                          <m:t>×</m:t>
                        </m:r>
                        <m:r>
                          <a:rPr kumimoji="1" lang="en-US" altLang="zh-CN" sz="2400" b="0" i="1" dirty="0" smtClean="0">
                            <a:latin typeface="Cambria Math" charset="0"/>
                            <a:ea typeface="Cambria Math" charset="0"/>
                            <a:cs typeface="Cambria Math" charset="0"/>
                          </a:rPr>
                          <m:t>𝐾</m:t>
                        </m:r>
                      </m:sup>
                    </m:sSup>
                  </m:oMath>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面积比例矩阵</a:t>
                </a:r>
                <a:r>
                  <a:rPr kumimoji="1" lang="en-US" altLang="zh-CN" sz="2400" dirty="0" smtClean="0">
                    <a:latin typeface="STKaiti" charset="-122"/>
                    <a:ea typeface="STKaiti" charset="-122"/>
                    <a:cs typeface="STKaiti" charset="-122"/>
                  </a:rPr>
                  <a:t>Q</a:t>
                </a:r>
                <a:r>
                  <a:rPr kumimoji="1" lang="zh-CN" altLang="en-US" sz="2400" dirty="0" smtClean="0">
                    <a:latin typeface="STKaiti" charset="-122"/>
                    <a:ea typeface="STKaiti" charset="-122"/>
                    <a:cs typeface="STKaiti" charset="-122"/>
                  </a:rPr>
                  <a:t>：</a:t>
                </a:r>
                <a14:m>
                  <m:oMath xmlns:m="http://schemas.openxmlformats.org/officeDocument/2006/math">
                    <m:sSub>
                      <m:sSubPr>
                        <m:ctrlPr>
                          <a:rPr kumimoji="1" lang="en-US" altLang="zh-CN" sz="2400" i="1">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𝑞</m:t>
                        </m:r>
                      </m:e>
                      <m:sub>
                        <m:r>
                          <a:rPr kumimoji="1" lang="en-US" altLang="zh-CN" sz="2400" i="1">
                            <a:latin typeface="Cambria Math" charset="0"/>
                            <a:ea typeface="STKaiti" charset="-122"/>
                            <a:cs typeface="STKaiti" charset="-122"/>
                          </a:rPr>
                          <m:t>𝑥</m:t>
                        </m:r>
                      </m:sub>
                    </m:sSub>
                    <m:r>
                      <a:rPr kumimoji="1" lang="en-US" altLang="zh-CN" sz="2400" i="1">
                        <a:latin typeface="Cambria Math" charset="0"/>
                        <a:ea typeface="STKaiti" charset="-122"/>
                        <a:cs typeface="STKaiti" charset="-122"/>
                      </a:rPr>
                      <m:t>=</m:t>
                    </m:r>
                    <m:f>
                      <m:fPr>
                        <m:ctrlPr>
                          <a:rPr kumimoji="1" lang="mr-IN" altLang="zh-CN" sz="2400" i="1">
                            <a:latin typeface="Cambria Math" charset="0"/>
                            <a:ea typeface="STKaiti" charset="-122"/>
                            <a:cs typeface="STKaiti" charset="-122"/>
                          </a:rPr>
                        </m:ctrlPr>
                      </m:fPr>
                      <m:num>
                        <m:sSub>
                          <m:sSubPr>
                            <m:ctrlPr>
                              <a:rPr kumimoji="1" lang="en-US" altLang="zh-CN" sz="2400" i="1">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𝑠𝑖𝑧𝑒</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𝑞</m:t>
                            </m:r>
                          </m:e>
                          <m:sub>
                            <m:r>
                              <a:rPr kumimoji="1" lang="en-US" altLang="zh-CN" sz="2400" i="1">
                                <a:latin typeface="Cambria Math" charset="0"/>
                                <a:ea typeface="STKaiti" charset="-122"/>
                                <a:cs typeface="STKaiti" charset="-122"/>
                              </a:rPr>
                              <m:t>𝑥</m:t>
                            </m:r>
                          </m:sub>
                        </m:sSub>
                        <m:r>
                          <a:rPr kumimoji="1" lang="en-US" altLang="zh-CN" sz="2400" b="0" i="1" smtClean="0">
                            <a:latin typeface="Cambria Math" charset="0"/>
                            <a:ea typeface="STKaiti" charset="-122"/>
                            <a:cs typeface="STKaiti" charset="-122"/>
                          </a:rPr>
                          <m:t>)</m:t>
                        </m:r>
                      </m:num>
                      <m:den>
                        <m:nary>
                          <m:naryPr>
                            <m:chr m:val="∑"/>
                            <m:ctrlPr>
                              <a:rPr kumimoji="1" lang="is-IS" altLang="zh-CN" sz="2400" i="1">
                                <a:latin typeface="Cambria Math" charset="0"/>
                                <a:ea typeface="STKaiti" charset="-122"/>
                                <a:cs typeface="STKaiti" charset="-122"/>
                              </a:rPr>
                            </m:ctrlPr>
                          </m:naryPr>
                          <m:sub>
                            <m:r>
                              <m:rPr>
                                <m:brk m:alnAt="23"/>
                              </m:rPr>
                              <a:rPr kumimoji="1" lang="en-US" altLang="zh-CN" sz="2400" i="1">
                                <a:latin typeface="Cambria Math" charset="0"/>
                                <a:ea typeface="STKaiti" charset="-122"/>
                                <a:cs typeface="STKaiti" charset="-122"/>
                              </a:rPr>
                              <m:t>𝑘</m:t>
                            </m:r>
                            <m:r>
                              <a:rPr kumimoji="1" lang="en-US" altLang="zh-CN" sz="2400" i="1">
                                <a:latin typeface="Cambria Math" charset="0"/>
                                <a:ea typeface="STKaiti" charset="-122"/>
                                <a:cs typeface="STKaiti" charset="-122"/>
                              </a:rPr>
                              <m:t>=1</m:t>
                            </m:r>
                          </m:sub>
                          <m:sup>
                            <m:r>
                              <a:rPr kumimoji="1" lang="en-US" altLang="zh-CN" sz="2400" i="1">
                                <a:latin typeface="Cambria Math" charset="0"/>
                                <a:ea typeface="STKaiti" charset="-122"/>
                                <a:cs typeface="STKaiti" charset="-122"/>
                              </a:rPr>
                              <m:t>𝐾</m:t>
                            </m:r>
                          </m:sup>
                          <m:e>
                            <m:r>
                              <a:rPr kumimoji="1" lang="en-US" altLang="zh-CN" sz="2400" b="0" i="1" smtClean="0">
                                <a:latin typeface="Cambria Math" charset="0"/>
                                <a:ea typeface="STKaiti" charset="-122"/>
                                <a:cs typeface="STKaiti" charset="-122"/>
                              </a:rPr>
                              <m:t>𝑠𝑖𝑧𝑒</m:t>
                            </m:r>
                            <m:r>
                              <a:rPr kumimoji="1" lang="en-US" altLang="zh-CN" sz="2400" b="0" i="1" smtClean="0">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𝑞</m:t>
                                </m:r>
                              </m:e>
                              <m:sub>
                                <m:r>
                                  <a:rPr kumimoji="1" lang="en-US" altLang="zh-CN" sz="2400" i="1">
                                    <a:latin typeface="Cambria Math" charset="0"/>
                                    <a:ea typeface="STKaiti" charset="-122"/>
                                    <a:cs typeface="STKaiti" charset="-122"/>
                                  </a:rPr>
                                  <m:t>𝑥</m:t>
                                </m:r>
                              </m:sub>
                            </m:sSub>
                            <m:r>
                              <a:rPr kumimoji="1" lang="en-US" altLang="zh-CN" sz="2400" b="0" i="1" smtClean="0">
                                <a:latin typeface="Cambria Math" charset="0"/>
                                <a:ea typeface="STKaiti" charset="-122"/>
                                <a:cs typeface="STKaiti" charset="-122"/>
                              </a:rPr>
                              <m:t>)</m:t>
                            </m:r>
                          </m:e>
                        </m:nary>
                      </m:den>
                    </m:f>
                  </m:oMath>
                </a14:m>
                <a:r>
                  <a:rPr kumimoji="1" lang="zh-CN" altLang="en-US" sz="2400" dirty="0">
                    <a:latin typeface="STKaiti" charset="-122"/>
                    <a:ea typeface="STKaiti" charset="-122"/>
                    <a:cs typeface="STKaiti" charset="-122"/>
                  </a:rPr>
                  <a:t>，</a:t>
                </a:r>
                <a:r>
                  <a:rPr kumimoji="1" lang="en-US" altLang="zh-CN" sz="2400" dirty="0" smtClean="0">
                    <a:latin typeface="STKaiti" charset="-122"/>
                    <a:ea typeface="STKaiti" charset="-122"/>
                    <a:cs typeface="STKaiti" charset="-122"/>
                  </a:rPr>
                  <a:t>Q</a:t>
                </a:r>
                <a14:m>
                  <m:oMath xmlns:m="http://schemas.openxmlformats.org/officeDocument/2006/math">
                    <m:r>
                      <a:rPr kumimoji="1" lang="en-US" altLang="zh-CN" sz="2400" i="1" dirty="0">
                        <a:latin typeface="Cambria Math" charset="0"/>
                        <a:ea typeface="Cambria Math" charset="0"/>
                        <a:cs typeface="Cambria Math" charset="0"/>
                      </a:rPr>
                      <m:t>∈</m:t>
                    </m:r>
                    <m:sSup>
                      <m:sSupPr>
                        <m:ctrlPr>
                          <a:rPr kumimoji="1" lang="en-US" altLang="zh-CN" sz="2400" i="1" dirty="0">
                            <a:latin typeface="Cambria Math" charset="0"/>
                            <a:ea typeface="Cambria Math" charset="0"/>
                            <a:cs typeface="Cambria Math" charset="0"/>
                          </a:rPr>
                        </m:ctrlPr>
                      </m:sSupPr>
                      <m:e>
                        <m:r>
                          <a:rPr kumimoji="1" lang="en-US" altLang="zh-CN" sz="2400" i="1" dirty="0">
                            <a:latin typeface="Cambria Math" charset="0"/>
                            <a:ea typeface="Cambria Math" charset="0"/>
                            <a:cs typeface="Cambria Math" charset="0"/>
                          </a:rPr>
                          <m:t>𝑅</m:t>
                        </m:r>
                      </m:e>
                      <m:sup>
                        <m:r>
                          <a:rPr kumimoji="1" lang="en-US" altLang="zh-CN" sz="2400" i="1" dirty="0">
                            <a:latin typeface="Cambria Math" charset="0"/>
                            <a:ea typeface="Cambria Math" charset="0"/>
                            <a:cs typeface="Cambria Math" charset="0"/>
                          </a:rPr>
                          <m:t>𝐾</m:t>
                        </m:r>
                      </m:sup>
                    </m:sSup>
                  </m:oMath>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迭代</a:t>
                </a:r>
                <a:r>
                  <a:rPr kumimoji="1" lang="en-US" altLang="zh-CN" sz="2400" dirty="0" smtClean="0">
                    <a:latin typeface="STKaiti" charset="-122"/>
                    <a:ea typeface="STKaiti" charset="-122"/>
                    <a:cs typeface="STKaiti" charset="-122"/>
                  </a:rPr>
                  <a:t>S</a:t>
                </a:r>
                <a:r>
                  <a:rPr kumimoji="1" lang="zh-CN" altLang="en-US" sz="2400" dirty="0" smtClean="0">
                    <a:latin typeface="STKaiti" charset="-122"/>
                    <a:ea typeface="STKaiti" charset="-122"/>
                    <a:cs typeface="STKaiti" charset="-122"/>
                  </a:rPr>
                  <a:t>：    </a:t>
                </a:r>
                <a14:m>
                  <m:oMath xmlns:m="http://schemas.openxmlformats.org/officeDocument/2006/math">
                    <m:r>
                      <a:rPr kumimoji="1" lang="en-US" altLang="zh-CN" sz="2400" b="0" i="1" smtClean="0">
                        <a:latin typeface="Cambria Math" charset="0"/>
                        <a:ea typeface="STKaiti" charset="-122"/>
                        <a:cs typeface="STKaiti" charset="-122"/>
                      </a:rPr>
                      <m:t>𝑆</m:t>
                    </m:r>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0</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𝑞</m:t>
                    </m:r>
                  </m:oMath>
                </a14:m>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r>
                  <a:rPr kumimoji="1" lang="zh-CN" altLang="en-US" sz="2400" dirty="0" smtClean="0">
                    <a:latin typeface="STKaiti" charset="-122"/>
                    <a:ea typeface="STKaiti" charset="-122"/>
                    <a:cs typeface="STKaiti" charset="-122"/>
                  </a:rPr>
                  <a:t>                     </a:t>
                </a:r>
                <a14:m>
                  <m:oMath xmlns:m="http://schemas.openxmlformats.org/officeDocument/2006/math">
                    <m:r>
                      <a:rPr kumimoji="1" lang="en-US" altLang="zh-CN" sz="2400" b="0" i="1" smtClean="0">
                        <a:latin typeface="Cambria Math" charset="0"/>
                        <a:ea typeface="STKaiti" charset="-122"/>
                        <a:cs typeface="STKaiti" charset="-122"/>
                      </a:rPr>
                      <m:t>𝑆</m:t>
                    </m:r>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𝑡</m:t>
                        </m:r>
                        <m:r>
                          <a:rPr kumimoji="1" lang="en-US" altLang="zh-CN" sz="2400" b="0" i="1" smtClean="0">
                            <a:latin typeface="Cambria Math" charset="0"/>
                            <a:ea typeface="STKaiti" charset="-122"/>
                            <a:cs typeface="STKaiti" charset="-122"/>
                          </a:rPr>
                          <m:t>+1</m:t>
                        </m:r>
                      </m:e>
                    </m:d>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Cambria Math" charset="0"/>
                        <a:cs typeface="Cambria Math" charset="0"/>
                      </a:rPr>
                      <m:t>𝛼</m:t>
                    </m:r>
                    <m:r>
                      <a:rPr kumimoji="1" lang="en-US" altLang="zh-CN" sz="2400" b="0" i="1" smtClean="0">
                        <a:latin typeface="Cambria Math" charset="0"/>
                        <a:ea typeface="Cambria Math" charset="0"/>
                        <a:cs typeface="Cambria Math" charset="0"/>
                      </a:rPr>
                      <m:t>𝐺𝑆</m:t>
                    </m:r>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𝑡</m:t>
                        </m:r>
                      </m:e>
                    </m:d>
                    <m:r>
                      <a:rPr kumimoji="1" lang="en-US" altLang="zh-CN" sz="2400" b="0" i="1" smtClean="0">
                        <a:latin typeface="Cambria Math" charset="0"/>
                        <a:ea typeface="Cambria Math" charset="0"/>
                        <a:cs typeface="Cambria Math" charset="0"/>
                      </a:rPr>
                      <m:t>+</m:t>
                    </m:r>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1−</m:t>
                        </m:r>
                        <m:r>
                          <a:rPr kumimoji="1" lang="en-US" altLang="zh-CN" sz="2400" b="0" i="1" smtClean="0">
                            <a:latin typeface="Cambria Math" charset="0"/>
                            <a:ea typeface="Cambria Math" charset="0"/>
                            <a:cs typeface="Cambria Math" charset="0"/>
                          </a:rPr>
                          <m:t>𝛼</m:t>
                        </m:r>
                      </m:e>
                    </m:d>
                    <m:r>
                      <a:rPr kumimoji="1" lang="en-US" altLang="zh-CN" sz="2400" b="0" i="1" smtClean="0">
                        <a:latin typeface="Cambria Math" charset="0"/>
                        <a:ea typeface="Cambria Math" charset="0"/>
                        <a:cs typeface="Cambria Math" charset="0"/>
                      </a:rPr>
                      <m:t>𝑞</m:t>
                    </m:r>
                  </m:oMath>
                </a14:m>
                <a:endParaRPr kumimoji="1" lang="zh-CN" altLang="en-US" sz="2400" b="0" i="1" dirty="0" smtClean="0">
                  <a:latin typeface="Cambria Math" charset="0"/>
                  <a:ea typeface="Cambria Math" charset="0"/>
                  <a:cs typeface="Cambria Math"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kumimoji="1" lang="en-US" altLang="zh-CN" sz="2400" i="1" smtClean="0">
                              <a:latin typeface="Cambria Math" charset="0"/>
                              <a:ea typeface="STKaiti" charset="-122"/>
                              <a:cs typeface="STKaiti" charset="-122"/>
                            </a:rPr>
                          </m:ctrlPr>
                        </m:sSupPr>
                        <m:e>
                          <m:r>
                            <a:rPr kumimoji="1" lang="en-US" altLang="zh-CN" sz="2400" b="0" i="1" smtClean="0">
                              <a:latin typeface="Cambria Math" charset="0"/>
                              <a:ea typeface="STKaiti" charset="-122"/>
                              <a:cs typeface="STKaiti" charset="-122"/>
                            </a:rPr>
                            <m:t>𝑆</m:t>
                          </m:r>
                        </m:e>
                        <m:sup>
                          <m:r>
                            <a:rPr kumimoji="1" lang="zh-CN" altLang="en-US" sz="2400" b="0" i="1" smtClean="0">
                              <a:latin typeface="Cambria Math" charset="0"/>
                              <a:ea typeface="STKaiti" charset="-122"/>
                              <a:cs typeface="STKaiti" charset="-122"/>
                            </a:rPr>
                            <m:t>∗</m:t>
                          </m:r>
                        </m:sup>
                      </m:sSup>
                      <m:r>
                        <a:rPr kumimoji="1" lang="en-US" altLang="zh-CN" sz="2400" b="0" i="1" smtClean="0">
                          <a:latin typeface="Cambria Math" charset="0"/>
                          <a:ea typeface="STKaiti" charset="-122"/>
                          <a:cs typeface="STKaiti" charset="-122"/>
                        </a:rPr>
                        <m:t>=</m:t>
                      </m:r>
                      <m:func>
                        <m:funcPr>
                          <m:ctrlPr>
                            <a:rPr kumimoji="1" lang="mr-IN" altLang="zh-CN" sz="2400" b="0" i="1" smtClean="0">
                              <a:latin typeface="Cambria Math" charset="0"/>
                              <a:ea typeface="STKaiti" charset="-122"/>
                              <a:cs typeface="STKaiti" charset="-122"/>
                            </a:rPr>
                          </m:ctrlPr>
                        </m:funcPr>
                        <m:fName>
                          <m:limLow>
                            <m:limLowPr>
                              <m:ctrlPr>
                                <a:rPr kumimoji="1" lang="mr-IN" altLang="zh-CN" sz="2400" b="0" i="1" smtClean="0">
                                  <a:latin typeface="Cambria Math" charset="0"/>
                                  <a:ea typeface="STKaiti" charset="-122"/>
                                  <a:cs typeface="STKaiti" charset="-122"/>
                                </a:rPr>
                              </m:ctrlPr>
                            </m:limLowPr>
                            <m:e>
                              <m:r>
                                <m:rPr>
                                  <m:sty m:val="p"/>
                                </m:rPr>
                                <a:rPr kumimoji="1" lang="mr-IN" altLang="zh-CN" sz="2400" b="0" i="0" smtClean="0">
                                  <a:latin typeface="Cambria Math" charset="0"/>
                                  <a:ea typeface="STKaiti" charset="-122"/>
                                  <a:cs typeface="STKaiti" charset="-122"/>
                                </a:rPr>
                                <m:t>lim</m:t>
                              </m:r>
                            </m:e>
                            <m:lim>
                              <m:r>
                                <a:rPr kumimoji="1" lang="en-US" altLang="zh-CN" sz="2400" b="0" i="1" smtClean="0">
                                  <a:latin typeface="Cambria Math" charset="0"/>
                                  <a:ea typeface="STKaiti" charset="-122"/>
                                  <a:cs typeface="STKaiti" charset="-122"/>
                                </a:rPr>
                                <m:t>𝑡</m:t>
                              </m:r>
                              <m:r>
                                <a:rPr kumimoji="1" lang="is-IS" altLang="zh-CN" sz="2400" b="0" i="1" smtClean="0">
                                  <a:latin typeface="Cambria Math" charset="0"/>
                                  <a:ea typeface="Cambria Math" charset="0"/>
                                  <a:cs typeface="Cambria Math" charset="0"/>
                                </a:rPr>
                                <m:t>→∞</m:t>
                              </m:r>
                            </m:lim>
                          </m:limLow>
                        </m:fName>
                        <m:e>
                          <m:r>
                            <a:rPr kumimoji="1" lang="en-US" altLang="zh-CN" sz="2400" b="0" i="1" smtClean="0">
                              <a:latin typeface="Cambria Math" charset="0"/>
                              <a:ea typeface="STKaiti" charset="-122"/>
                              <a:cs typeface="STKaiti" charset="-122"/>
                            </a:rPr>
                            <m:t>𝑆</m:t>
                          </m:r>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𝑡</m:t>
                              </m:r>
                            </m:e>
                          </m:d>
                          <m:r>
                            <a:rPr kumimoji="1" lang="en-US" altLang="zh-CN" sz="2400" b="0" i="1" smtClean="0">
                              <a:latin typeface="Cambria Math" charset="0"/>
                              <a:ea typeface="STKaiti" charset="-122"/>
                              <a:cs typeface="STKaiti" charset="-122"/>
                            </a:rPr>
                            <m:t>=</m:t>
                          </m:r>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1−</m:t>
                              </m:r>
                              <m:r>
                                <a:rPr kumimoji="1" lang="en-US" altLang="zh-CN" sz="2400" b="0" i="1" smtClean="0">
                                  <a:latin typeface="Cambria Math" charset="0"/>
                                  <a:ea typeface="Cambria Math" charset="0"/>
                                  <a:cs typeface="Cambria Math" charset="0"/>
                                </a:rPr>
                                <m:t>𝛼</m:t>
                              </m:r>
                            </m:e>
                          </m:d>
                          <m:r>
                            <a:rPr kumimoji="1" lang="en-US" altLang="zh-CN" sz="2400" b="0" i="1" smtClean="0">
                              <a:latin typeface="Cambria Math" charset="0"/>
                              <a:ea typeface="STKaiti" charset="-122"/>
                              <a:cs typeface="STKaiti" charset="-122"/>
                            </a:rPr>
                            <m:t>𝑞</m:t>
                          </m:r>
                          <m:sSup>
                            <m:sSupPr>
                              <m:ctrlPr>
                                <a:rPr kumimoji="1" lang="en-US" altLang="zh-CN" sz="2400" b="0" i="1" smtClean="0">
                                  <a:latin typeface="Cambria Math" charset="0"/>
                                  <a:ea typeface="STKaiti" charset="-122"/>
                                  <a:cs typeface="STKaiti" charset="-122"/>
                                </a:rPr>
                              </m:ctrlPr>
                            </m:sSupPr>
                            <m:e>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𝐼</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Cambria Math" charset="0"/>
                                  <a:cs typeface="Cambria Math" charset="0"/>
                                </a:rPr>
                                <m:t>𝛼</m:t>
                              </m:r>
                              <m:r>
                                <a:rPr kumimoji="1" lang="en-US" altLang="zh-CN" sz="2400" b="0" i="1" smtClean="0">
                                  <a:latin typeface="Cambria Math" charset="0"/>
                                  <a:ea typeface="Cambria Math" charset="0"/>
                                  <a:cs typeface="Cambria Math" charset="0"/>
                                </a:rPr>
                                <m:t>𝐺</m:t>
                              </m:r>
                              <m:r>
                                <a:rPr kumimoji="1" lang="en-US" altLang="zh-CN" sz="2400" b="0" i="1" smtClean="0">
                                  <a:latin typeface="Cambria Math" charset="0"/>
                                  <a:ea typeface="STKaiti" charset="-122"/>
                                  <a:cs typeface="STKaiti" charset="-122"/>
                                </a:rPr>
                                <m:t>)</m:t>
                              </m:r>
                            </m:e>
                            <m:sup>
                              <m:r>
                                <a:rPr kumimoji="1" lang="en-US" altLang="zh-CN" sz="2400" b="0" i="1" smtClean="0">
                                  <a:latin typeface="Cambria Math" charset="0"/>
                                  <a:ea typeface="STKaiti" charset="-122"/>
                                  <a:cs typeface="STKaiti" charset="-122"/>
                                </a:rPr>
                                <m:t>−1</m:t>
                              </m:r>
                            </m:sup>
                          </m:sSup>
                        </m:e>
                      </m:func>
                    </m:oMath>
                  </m:oMathPara>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7106561"/>
              </a:xfrm>
              <a:prstGeom prst="rect">
                <a:avLst/>
              </a:prstGeom>
              <a:blipFill rotWithShape="0">
                <a:blip r:embed="rId3"/>
                <a:stretch>
                  <a:fillRect l="-1176"/>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危险模式打分</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715479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5172" y="1304605"/>
            <a:ext cx="8121986" cy="3970318"/>
          </a:xfrm>
          <a:prstGeom prst="rect">
            <a:avLst/>
          </a:prstGeom>
          <a:noFill/>
        </p:spPr>
        <p:txBody>
          <a:bodyPr wrap="square" rtlCol="0">
            <a:spAutoFit/>
          </a:bodyPr>
          <a:lstStyle/>
          <a:p>
            <a:pPr>
              <a:lnSpc>
                <a:spcPct val="150000"/>
              </a:lnSpc>
            </a:pPr>
            <a:r>
              <a:rPr lang="zh-CN" altLang="en-US" sz="2800" dirty="0" smtClean="0">
                <a:latin typeface="STKaiti" charset="-122"/>
                <a:ea typeface="STKaiti" charset="-122"/>
                <a:cs typeface="STKaiti" charset="-122"/>
              </a:rPr>
              <a:t>主要内容</a:t>
            </a:r>
          </a:p>
          <a:p>
            <a:pPr>
              <a:lnSpc>
                <a:spcPct val="150000"/>
              </a:lnSpc>
            </a:pPr>
            <a:r>
              <a:rPr lang="zh-CN" altLang="en-US" sz="2800" dirty="0" smtClean="0">
                <a:solidFill>
                  <a:srgbClr val="FF0000"/>
                </a:solidFill>
                <a:latin typeface="STKaiti" charset="-122"/>
                <a:ea typeface="STKaiti" charset="-122"/>
                <a:cs typeface="STKaiti" charset="-122"/>
              </a:rPr>
              <a:t>一、系统概述</a:t>
            </a:r>
          </a:p>
          <a:p>
            <a:pPr>
              <a:lnSpc>
                <a:spcPct val="150000"/>
              </a:lnSpc>
            </a:pPr>
            <a:r>
              <a:rPr lang="zh-CN" altLang="en-US" sz="2800" dirty="0" smtClean="0">
                <a:latin typeface="STKaiti" charset="-122"/>
                <a:ea typeface="STKaiti" charset="-122"/>
                <a:cs typeface="STKaiti" charset="-122"/>
              </a:rPr>
              <a:t>二、数据来源</a:t>
            </a:r>
          </a:p>
          <a:p>
            <a:pPr>
              <a:lnSpc>
                <a:spcPct val="150000"/>
              </a:lnSpc>
            </a:pPr>
            <a:r>
              <a:rPr lang="zh-CN" altLang="en-US" sz="2800" dirty="0" smtClean="0">
                <a:latin typeface="STKaiti" charset="-122"/>
                <a:ea typeface="STKaiti" charset="-122"/>
                <a:cs typeface="STKaiti" charset="-122"/>
              </a:rPr>
              <a:t>三、数据处理</a:t>
            </a:r>
          </a:p>
          <a:p>
            <a:pPr>
              <a:lnSpc>
                <a:spcPct val="150000"/>
              </a:lnSpc>
            </a:pPr>
            <a:r>
              <a:rPr lang="zh-CN" altLang="en-US" sz="2800" dirty="0" smtClean="0">
                <a:latin typeface="STKaiti" charset="-122"/>
                <a:ea typeface="STKaiti" charset="-122"/>
                <a:cs typeface="STKaiti" charset="-122"/>
              </a:rPr>
              <a:t>四、数据建模</a:t>
            </a:r>
          </a:p>
          <a:p>
            <a:pPr>
              <a:lnSpc>
                <a:spcPct val="150000"/>
              </a:lnSpc>
            </a:pPr>
            <a:r>
              <a:rPr lang="zh-CN" altLang="en-US" sz="2800" dirty="0" smtClean="0">
                <a:latin typeface="STKaiti" charset="-122"/>
                <a:ea typeface="STKaiti" charset="-122"/>
                <a:cs typeface="STKaiti" charset="-122"/>
              </a:rPr>
              <a:t>五、系统</a:t>
            </a:r>
            <a:r>
              <a:rPr lang="zh-CN" altLang="en-US" sz="2800" dirty="0" smtClean="0">
                <a:latin typeface="STKaiti" charset="-122"/>
                <a:ea typeface="STKaiti" charset="-122"/>
                <a:cs typeface="STKaiti" charset="-122"/>
              </a:rPr>
              <a:t>应用</a:t>
            </a:r>
            <a:endParaRPr lang="zh-CN" altLang="en-US" sz="2800" dirty="0" smtClean="0">
              <a:latin typeface="STKaiti" charset="-122"/>
              <a:ea typeface="STKaiti" charset="-122"/>
              <a:cs typeface="STKaiti" charset="-122"/>
            </a:endParaRPr>
          </a:p>
        </p:txBody>
      </p:sp>
    </p:spTree>
    <p:extLst>
      <p:ext uri="{BB962C8B-B14F-4D97-AF65-F5344CB8AC3E}">
        <p14:creationId xmlns:p14="http://schemas.microsoft.com/office/powerpoint/2010/main" val="2865953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5078313"/>
              </a:xfrm>
              <a:prstGeom prst="rect">
                <a:avLst/>
              </a:prstGeom>
              <a:noFill/>
            </p:spPr>
            <p:txBody>
              <a:bodyPr wrap="square" rtlCol="0">
                <a:spAutoFit/>
              </a:bodyPr>
              <a:lstStyle/>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可测模式：</a:t>
                </a:r>
                <a14:m>
                  <m:oMath xmlns:m="http://schemas.openxmlformats.org/officeDocument/2006/math">
                    <m:r>
                      <a:rPr kumimoji="1" lang="en-US" altLang="zh-CN" sz="2400" b="0" i="1" smtClean="0">
                        <a:latin typeface="Cambria Math" charset="0"/>
                        <a:ea typeface="STKaiti" charset="-122"/>
                        <a:cs typeface="STKaiti" charset="-122"/>
                      </a:rPr>
                      <m:t>𝐻</m:t>
                    </m:r>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h</m:t>
                        </m:r>
                      </m:e>
                      <m:sub>
                        <m:r>
                          <a:rPr kumimoji="1" lang="en-US" altLang="zh-CN" sz="2400" b="0" i="1" smtClean="0">
                            <a:latin typeface="Cambria Math" charset="0"/>
                            <a:ea typeface="STKaiti" charset="-122"/>
                            <a:cs typeface="STKaiti" charset="-122"/>
                          </a:rPr>
                          <m:t>1</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h</m:t>
                        </m:r>
                      </m:e>
                      <m:sub>
                        <m:r>
                          <a:rPr kumimoji="1" lang="en-US" altLang="zh-CN" sz="2400" b="0" i="1" smtClean="0">
                            <a:latin typeface="Cambria Math" charset="0"/>
                            <a:ea typeface="STKaiti" charset="-122"/>
                            <a:cs typeface="STKaiti" charset="-122"/>
                          </a:rPr>
                          <m:t>2</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h</m:t>
                        </m:r>
                      </m:e>
                      <m:sub>
                        <m:r>
                          <a:rPr kumimoji="1" lang="en-US" altLang="zh-CN" sz="2400" b="0" i="1" smtClean="0">
                            <a:latin typeface="Cambria Math" charset="0"/>
                            <a:ea typeface="STKaiti" charset="-122"/>
                            <a:cs typeface="STKaiti" charset="-122"/>
                          </a:rPr>
                          <m:t>𝐾</m:t>
                        </m:r>
                        <m:r>
                          <a:rPr kumimoji="1" lang="en-US" altLang="zh-CN" sz="2400" b="0" i="1" smtClean="0">
                            <a:latin typeface="Cambria Math" charset="0"/>
                            <a:ea typeface="STKaiti" charset="-122"/>
                            <a:cs typeface="STKaiti" charset="-122"/>
                          </a:rPr>
                          <m:t>1</m:t>
                        </m:r>
                      </m:sub>
                    </m:sSub>
                    <m:r>
                      <a:rPr kumimoji="1" lang="en-US" altLang="zh-CN" sz="2400" b="0" i="1" smtClean="0">
                        <a:latin typeface="Cambria Math" charset="0"/>
                        <a:ea typeface="STKaiti" charset="-122"/>
                        <a:cs typeface="STKaiti" charset="-122"/>
                      </a:rPr>
                      <m:t>}</m:t>
                    </m:r>
                  </m:oMath>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不可测模式：</a:t>
                </a:r>
                <a14:m>
                  <m:oMath xmlns:m="http://schemas.openxmlformats.org/officeDocument/2006/math">
                    <m:r>
                      <a:rPr kumimoji="1" lang="en-US" altLang="zh-CN" sz="2400" b="0" i="1" smtClean="0">
                        <a:latin typeface="Cambria Math" charset="0"/>
                        <a:ea typeface="STKaiti" charset="-122"/>
                        <a:cs typeface="STKaiti" charset="-122"/>
                      </a:rPr>
                      <m:t>𝐹</m:t>
                    </m:r>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𝑓</m:t>
                        </m:r>
                      </m:e>
                      <m:sub>
                        <m:r>
                          <a:rPr kumimoji="1" lang="en-US" altLang="zh-CN" sz="2400" i="1">
                            <a:latin typeface="Cambria Math" charset="0"/>
                            <a:ea typeface="STKaiti" charset="-122"/>
                            <a:cs typeface="STKaiti" charset="-122"/>
                          </a:rPr>
                          <m:t>1</m:t>
                        </m:r>
                      </m:sub>
                    </m:sSub>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𝑓</m:t>
                        </m:r>
                      </m:e>
                      <m:sub>
                        <m:r>
                          <a:rPr kumimoji="1" lang="en-US" altLang="zh-CN" sz="2400" i="1">
                            <a:latin typeface="Cambria Math" charset="0"/>
                            <a:ea typeface="STKaiti" charset="-122"/>
                            <a:cs typeface="STKaiti" charset="-122"/>
                          </a:rPr>
                          <m:t>2</m:t>
                        </m:r>
                      </m:sub>
                    </m:sSub>
                    <m:r>
                      <a:rPr kumimoji="1" lang="en-US" altLang="zh-CN" sz="2400" i="1">
                        <a:latin typeface="Cambria Math" charset="0"/>
                        <a:ea typeface="STKaiti" charset="-122"/>
                        <a:cs typeface="STKaiti" charset="-122"/>
                      </a:rPr>
                      <m:t>,…,</m:t>
                    </m:r>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𝑓</m:t>
                        </m:r>
                      </m:e>
                      <m:sub>
                        <m:r>
                          <a:rPr kumimoji="1" lang="en-US" altLang="zh-CN" sz="2400" i="1">
                            <a:latin typeface="Cambria Math" charset="0"/>
                            <a:ea typeface="STKaiti" charset="-122"/>
                            <a:cs typeface="STKaiti" charset="-122"/>
                          </a:rPr>
                          <m:t>𝐾</m:t>
                        </m:r>
                        <m:r>
                          <a:rPr kumimoji="1" lang="en-US" altLang="zh-CN" sz="2400" b="0" i="1" smtClean="0">
                            <a:latin typeface="Cambria Math" charset="0"/>
                            <a:ea typeface="STKaiti" charset="-122"/>
                            <a:cs typeface="STKaiti" charset="-122"/>
                          </a:rPr>
                          <m:t>2</m:t>
                        </m:r>
                      </m:sub>
                    </m:sSub>
                    <m:r>
                      <a:rPr kumimoji="1" lang="en-US" altLang="zh-CN" sz="2400" i="1">
                        <a:latin typeface="Cambria Math" charset="0"/>
                        <a:ea typeface="STKaiti" charset="-122"/>
                        <a:cs typeface="STKaiti" charset="-122"/>
                      </a:rPr>
                      <m:t>}</m:t>
                    </m:r>
                  </m:oMath>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待预测模式</a:t>
                </a:r>
                <a14:m>
                  <m:oMath xmlns:m="http://schemas.openxmlformats.org/officeDocument/2006/math">
                    <m:r>
                      <a:rPr kumimoji="1" lang="en-US" altLang="zh-CN" sz="2400" b="0" i="1" smtClean="0">
                        <a:latin typeface="Cambria Math" charset="0"/>
                        <a:ea typeface="STKaiti" charset="-122"/>
                        <a:cs typeface="STKaiti" charset="-122"/>
                      </a:rPr>
                      <m:t>𝑒</m:t>
                    </m:r>
                  </m:oMath>
                </a14:m>
                <a:r>
                  <a:rPr kumimoji="1" lang="en-US" altLang="zh-CN" sz="2400" dirty="0" smtClean="0">
                    <a:latin typeface="STKaiti" charset="-122"/>
                    <a:ea typeface="STKaiti" charset="-122"/>
                    <a:cs typeface="STKaiti" charset="-122"/>
                  </a:rPr>
                  <a:t>,</a:t>
                </a:r>
                <a14:m>
                  <m:oMath xmlns:m="http://schemas.openxmlformats.org/officeDocument/2006/math">
                    <m:r>
                      <a:rPr kumimoji="1" lang="en-US" altLang="zh-CN" sz="2400" b="0" i="1" dirty="0" smtClean="0">
                        <a:latin typeface="Cambria Math" charset="0"/>
                        <a:ea typeface="STKaiti" charset="-122"/>
                        <a:cs typeface="STKaiti" charset="-122"/>
                      </a:rPr>
                      <m:t>𝑒</m:t>
                    </m:r>
                    <m:r>
                      <a:rPr kumimoji="1" lang="en-US" altLang="zh-CN" sz="2400" b="0" i="1" dirty="0" smtClean="0">
                        <a:latin typeface="Cambria Math" charset="0"/>
                        <a:ea typeface="Cambria Math" charset="0"/>
                        <a:cs typeface="Cambria Math" charset="0"/>
                      </a:rPr>
                      <m:t>∉</m:t>
                    </m:r>
                    <m:r>
                      <a:rPr kumimoji="1" lang="en-US" altLang="zh-CN" sz="2400" b="0" i="1" dirty="0" smtClean="0">
                        <a:latin typeface="Cambria Math" charset="0"/>
                        <a:ea typeface="Cambria Math" charset="0"/>
                        <a:cs typeface="Cambria Math" charset="0"/>
                      </a:rPr>
                      <m:t>𝐹</m:t>
                    </m:r>
                  </m:oMath>
                </a14:m>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方法：贝叶斯</a:t>
                </a:r>
                <a:r>
                  <a:rPr kumimoji="1" lang="en-US" altLang="zh-CN" sz="2400" dirty="0" smtClean="0">
                    <a:latin typeface="STKaiti" charset="-122"/>
                    <a:ea typeface="STKaiti" charset="-122"/>
                    <a:cs typeface="STKaiti" charset="-122"/>
                  </a:rPr>
                  <a:t>+EM</a:t>
                </a: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r>
                  <a:rPr kumimoji="1" lang="en-US" altLang="zh-CN" sz="2400" dirty="0" smtClean="0">
                    <a:latin typeface="STKaiti" charset="-122"/>
                    <a:ea typeface="STKaiti" charset="-122"/>
                    <a:cs typeface="STKaiti" charset="-122"/>
                  </a:rPr>
                  <a:t>EM</a:t>
                </a:r>
                <a:r>
                  <a:rPr kumimoji="1" lang="zh-CN" altLang="en-US" sz="2400" dirty="0" smtClean="0">
                    <a:latin typeface="STKaiti" charset="-122"/>
                    <a:ea typeface="STKaiti" charset="-122"/>
                    <a:cs typeface="STKaiti" charset="-122"/>
                  </a:rPr>
                  <a:t>：不可测模式参数估计</a:t>
                </a:r>
              </a:p>
              <a:p>
                <a:pPr marL="342900" indent="-342900">
                  <a:lnSpc>
                    <a:spcPct val="150000"/>
                  </a:lnSpc>
                  <a:buFont typeface="Arial" charset="0"/>
                  <a:buChar char="•"/>
                </a:pPr>
                <a:r>
                  <a:rPr kumimoji="1" lang="zh-CN" altLang="en-US" sz="2400" dirty="0" smtClean="0">
                    <a:latin typeface="STKaiti" charset="-122"/>
                    <a:ea typeface="STKaiti" charset="-122"/>
                    <a:cs typeface="STKaiti" charset="-122"/>
                  </a:rPr>
                  <a:t>贝叶斯</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危险模式概率估计</a:t>
                </a: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marL="342900" indent="-342900">
                  <a:lnSpc>
                    <a:spcPct val="150000"/>
                  </a:lnSpc>
                  <a:buFont typeface="Arial" charset="0"/>
                  <a:buChar char="•"/>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5078313"/>
              </a:xfrm>
              <a:prstGeom prst="rect">
                <a:avLst/>
              </a:prstGeom>
              <a:blipFill rotWithShape="0">
                <a:blip r:embed="rId3"/>
                <a:stretch>
                  <a:fillRect l="-1029"/>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危险模式预测</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373172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4059573"/>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TKaiti" charset="-122"/>
                    <a:ea typeface="STKaiti" charset="-122"/>
                    <a:cs typeface="STKaiti" charset="-122"/>
                  </a:rPr>
                  <a:t>贝叶斯公式</a:t>
                </a:r>
              </a:p>
              <a:p>
                <a:pPr/>
                <a14:m>
                  <m:oMathPara xmlns:m="http://schemas.openxmlformats.org/officeDocument/2006/math">
                    <m:oMathParaPr>
                      <m:jc m:val="centerGroup"/>
                    </m:oMathParaPr>
                    <m:oMath xmlns:m="http://schemas.openxmlformats.org/officeDocument/2006/math">
                      <m:func>
                        <m:funcPr>
                          <m:ctrlPr>
                            <a:rPr kumimoji="1" lang="en-US" altLang="zh-CN" sz="2400" b="0" i="1" smtClean="0">
                              <a:latin typeface="Cambria Math" charset="0"/>
                              <a:ea typeface="STKaiti" charset="-122"/>
                              <a:cs typeface="STKaiti" charset="-122"/>
                            </a:rPr>
                          </m:ctrlPr>
                        </m:funcPr>
                        <m:fName>
                          <m:r>
                            <m:rPr>
                              <m:sty m:val="p"/>
                            </m:rPr>
                            <a:rPr kumimoji="1" lang="en-US" altLang="zh-CN" sz="2400" b="0" i="0" smtClean="0">
                              <a:latin typeface="Cambria Math" charset="0"/>
                              <a:ea typeface="STKaiti" charset="-122"/>
                              <a:cs typeface="STKaiti" charset="-122"/>
                            </a:rPr>
                            <m:t>Pr</m:t>
                          </m:r>
                        </m:fName>
                        <m:e>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𝑒</m:t>
                              </m:r>
                            </m:e>
                            <m:e>
                              <m:r>
                                <a:rPr kumimoji="1" lang="en-US" altLang="zh-CN" sz="2400" b="0" i="1" smtClean="0">
                                  <a:latin typeface="Cambria Math" charset="0"/>
                                  <a:ea typeface="STKaiti" charset="-122"/>
                                  <a:cs typeface="STKaiti" charset="-122"/>
                                </a:rPr>
                                <m:t>𝐻</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𝐹</m:t>
                              </m:r>
                            </m:e>
                          </m:d>
                        </m:e>
                      </m:func>
                      <m:r>
                        <a:rPr kumimoji="1" lang="en-US" altLang="zh-CN" sz="2400" b="0" i="1" smtClean="0">
                          <a:latin typeface="Cambria Math" charset="0"/>
                          <a:ea typeface="STKaiti" charset="-122"/>
                          <a:cs typeface="STKaiti" charset="-122"/>
                        </a:rPr>
                        <m:t>=</m:t>
                      </m:r>
                      <m:f>
                        <m:fPr>
                          <m:ctrlPr>
                            <a:rPr kumimoji="1" lang="mr-IN" altLang="zh-CN" sz="2400" b="0" i="1" smtClean="0">
                              <a:latin typeface="Cambria Math" charset="0"/>
                              <a:ea typeface="STKaiti" charset="-122"/>
                              <a:cs typeface="STKaiti" charset="-122"/>
                            </a:rPr>
                          </m:ctrlPr>
                        </m:fPr>
                        <m:num>
                          <m:func>
                            <m:funcPr>
                              <m:ctrlPr>
                                <a:rPr kumimoji="1" lang="en-US" altLang="zh-CN" sz="2400" b="0" i="1" smtClean="0">
                                  <a:latin typeface="Cambria Math" charset="0"/>
                                  <a:ea typeface="STKaiti" charset="-122"/>
                                  <a:cs typeface="STKaiti" charset="-122"/>
                                </a:rPr>
                              </m:ctrlPr>
                            </m:funcPr>
                            <m:fName>
                              <m:r>
                                <m:rPr>
                                  <m:sty m:val="p"/>
                                </m:rPr>
                                <a:rPr kumimoji="1" lang="en-US" altLang="zh-CN" sz="2400" b="0" i="0" smtClean="0">
                                  <a:latin typeface="Cambria Math" charset="0"/>
                                  <a:ea typeface="STKaiti" charset="-122"/>
                                  <a:cs typeface="STKaiti" charset="-122"/>
                                </a:rPr>
                                <m:t>Pr</m:t>
                              </m:r>
                            </m:fName>
                            <m:e>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𝑒</m:t>
                                  </m:r>
                                </m:e>
                              </m:d>
                            </m:e>
                          </m:func>
                          <m:r>
                            <m:rPr>
                              <m:sty m:val="p"/>
                            </m:rPr>
                            <a:rPr kumimoji="1" lang="en-US" altLang="zh-CN" sz="2400" b="0" i="0" smtClean="0">
                              <a:latin typeface="Cambria Math" charset="0"/>
                              <a:ea typeface="STKaiti" charset="-122"/>
                              <a:cs typeface="STKaiti" charset="-122"/>
                            </a:rPr>
                            <m:t>Pr</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𝐻</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𝐹</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𝑒</m:t>
                          </m:r>
                          <m:r>
                            <a:rPr kumimoji="1" lang="en-US" altLang="zh-CN" sz="2400" b="0" i="1" smtClean="0">
                              <a:latin typeface="Cambria Math" charset="0"/>
                              <a:ea typeface="STKaiti" charset="-122"/>
                              <a:cs typeface="STKaiti" charset="-122"/>
                            </a:rPr>
                            <m:t>)</m:t>
                          </m:r>
                        </m:num>
                        <m:den>
                          <m:r>
                            <m:rPr>
                              <m:sty m:val="p"/>
                            </m:rPr>
                            <a:rPr kumimoji="1" lang="en-US" altLang="zh-CN" sz="2400" b="0" i="0" smtClean="0">
                              <a:latin typeface="Cambria Math" charset="0"/>
                              <a:ea typeface="STKaiti" charset="-122"/>
                              <a:cs typeface="STKaiti" charset="-122"/>
                            </a:rPr>
                            <m:t>Pr</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𝐻</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𝐹</m:t>
                          </m:r>
                          <m:r>
                            <a:rPr kumimoji="1" lang="en-US" altLang="zh-CN" sz="2400" b="0" i="1" smtClean="0">
                              <a:latin typeface="Cambria Math" charset="0"/>
                              <a:ea typeface="STKaiti" charset="-122"/>
                              <a:cs typeface="STKaiti" charset="-122"/>
                            </a:rPr>
                            <m:t>)</m:t>
                          </m:r>
                        </m:den>
                      </m:f>
                    </m:oMath>
                  </m:oMathPara>
                </a14:m>
                <a:endParaRPr kumimoji="1" lang="zh-CN" altLang="en-US" sz="2400" dirty="0" smtClean="0">
                  <a:latin typeface="STKaiti" charset="-122"/>
                  <a:ea typeface="STKaiti" charset="-122"/>
                  <a:cs typeface="STKaiti" charset="-122"/>
                </a:endParaRPr>
              </a:p>
              <a:p>
                <a:pPr marL="342900" indent="-342900">
                  <a:buFont typeface="Arial" charset="0"/>
                  <a:buChar char="•"/>
                </a:pPr>
                <a:endParaRPr kumimoji="1" lang="zh-CN" altLang="en-US" sz="2400" dirty="0" smtClean="0">
                  <a:latin typeface="STKaiti" charset="-122"/>
                  <a:ea typeface="STKaiti" charset="-122"/>
                  <a:cs typeface="STKaiti" charset="-122"/>
                </a:endParaRPr>
              </a:p>
              <a:p>
                <a:pPr marL="342900" indent="-342900">
                  <a:buFont typeface="Arial" charset="0"/>
                  <a:buChar char="•"/>
                </a:pPr>
                <a:r>
                  <a:rPr kumimoji="1" lang="nl-NL" altLang="zh-CN" sz="2400" dirty="0" err="1" smtClean="0">
                    <a:latin typeface="STKaiti" charset="-122"/>
                    <a:ea typeface="STKaiti" charset="-122"/>
                    <a:cs typeface="STKaiti" charset="-122"/>
                  </a:rPr>
                  <a:t>Naï</a:t>
                </a:r>
                <a:r>
                  <a:rPr kumimoji="1" lang="en-US" altLang="zh-CN" sz="2400" dirty="0" err="1" smtClean="0">
                    <a:latin typeface="STKaiti" charset="-122"/>
                    <a:ea typeface="STKaiti" charset="-122"/>
                    <a:cs typeface="STKaiti" charset="-122"/>
                  </a:rPr>
                  <a:t>ve</a:t>
                </a:r>
                <a:r>
                  <a:rPr kumimoji="1" lang="zh-CN" altLang="en-US" sz="2400" dirty="0" smtClean="0">
                    <a:latin typeface="STKaiti" charset="-122"/>
                    <a:ea typeface="STKaiti" charset="-122"/>
                    <a:cs typeface="STKaiti" charset="-122"/>
                  </a:rPr>
                  <a:t> </a:t>
                </a:r>
                <a:r>
                  <a:rPr kumimoji="1" lang="en-US" altLang="zh-CN" sz="2400" dirty="0" smtClean="0">
                    <a:latin typeface="STKaiti" charset="-122"/>
                    <a:ea typeface="STKaiti" charset="-122"/>
                    <a:cs typeface="STKaiti" charset="-122"/>
                  </a:rPr>
                  <a:t>Bayes</a:t>
                </a:r>
                <a:endParaRPr kumimoji="1" lang="zh-CN" altLang="en-US" sz="2400" dirty="0" smtClean="0">
                  <a:latin typeface="STKaiti" charset="-122"/>
                  <a:ea typeface="STKaiti" charset="-122"/>
                  <a:cs typeface="STKaiti" charset="-122"/>
                </a:endParaRPr>
              </a:p>
              <a:p>
                <a:pPr/>
                <a14:m>
                  <m:oMathPara xmlns:m="http://schemas.openxmlformats.org/officeDocument/2006/math">
                    <m:oMathParaPr>
                      <m:jc m:val="centerGroup"/>
                    </m:oMathParaPr>
                    <m:oMath xmlns:m="http://schemas.openxmlformats.org/officeDocument/2006/math">
                      <m:func>
                        <m:funcPr>
                          <m:ctrlPr>
                            <a:rPr kumimoji="1" lang="en-US" altLang="zh-CN" sz="2400" b="0" i="1" smtClean="0">
                              <a:latin typeface="Cambria Math" charset="0"/>
                              <a:ea typeface="STKaiti" charset="-122"/>
                              <a:cs typeface="STKaiti" charset="-122"/>
                            </a:rPr>
                          </m:ctrlPr>
                        </m:funcPr>
                        <m:fName>
                          <m:r>
                            <m:rPr>
                              <m:sty m:val="p"/>
                            </m:rPr>
                            <a:rPr kumimoji="1" lang="en-US" altLang="zh-CN" sz="2400" b="0" i="0" smtClean="0">
                              <a:latin typeface="Cambria Math" charset="0"/>
                              <a:ea typeface="STKaiti" charset="-122"/>
                              <a:cs typeface="STKaiti" charset="-122"/>
                            </a:rPr>
                            <m:t>Pr</m:t>
                          </m:r>
                        </m:fName>
                        <m:e>
                          <m:d>
                            <m:dPr>
                              <m:ctrlPr>
                                <a:rPr kumimoji="1" lang="en-US" altLang="zh-CN" sz="2400" b="0" i="1" smtClean="0">
                                  <a:latin typeface="Cambria Math" charset="0"/>
                                  <a:ea typeface="STKaiti" charset="-122"/>
                                  <a:cs typeface="STKaiti" charset="-122"/>
                                </a:rPr>
                              </m:ctrlPr>
                            </m:dPr>
                            <m:e>
                              <m:r>
                                <a:rPr kumimoji="1" lang="en-US" altLang="zh-CN" sz="2400" b="0" i="1" smtClean="0">
                                  <a:latin typeface="Cambria Math" charset="0"/>
                                  <a:ea typeface="STKaiti" charset="-122"/>
                                  <a:cs typeface="STKaiti" charset="-122"/>
                                </a:rPr>
                                <m:t>𝑒</m:t>
                              </m:r>
                            </m:e>
                            <m:e>
                              <m:r>
                                <a:rPr kumimoji="1" lang="en-US" altLang="zh-CN" sz="2400" b="0" i="1" smtClean="0">
                                  <a:latin typeface="Cambria Math" charset="0"/>
                                  <a:ea typeface="STKaiti" charset="-122"/>
                                  <a:cs typeface="STKaiti" charset="-122"/>
                                </a:rPr>
                                <m:t>𝐻</m:t>
                              </m:r>
                              <m:r>
                                <a:rPr kumimoji="1" lang="en-US" altLang="zh-CN" sz="2400" b="0" i="1" smtClean="0">
                                  <a:latin typeface="Cambria Math" charset="0"/>
                                  <a:ea typeface="STKaiti" charset="-122"/>
                                  <a:cs typeface="STKaiti" charset="-122"/>
                                </a:rPr>
                                <m:t>,</m:t>
                              </m:r>
                              <m:r>
                                <a:rPr kumimoji="1" lang="en-US" altLang="zh-CN" sz="2400" b="0" i="1" smtClean="0">
                                  <a:latin typeface="Cambria Math" charset="0"/>
                                  <a:ea typeface="STKaiti" charset="-122"/>
                                  <a:cs typeface="STKaiti" charset="-122"/>
                                </a:rPr>
                                <m:t>𝐹</m:t>
                              </m:r>
                            </m:e>
                          </m:d>
                        </m:e>
                      </m:func>
                      <m:r>
                        <a:rPr kumimoji="1" lang="en-US" altLang="zh-CN" sz="2400" b="0" i="1" smtClean="0">
                          <a:latin typeface="Cambria Math" charset="0"/>
                          <a:ea typeface="Cambria Math" charset="0"/>
                          <a:cs typeface="Cambria Math" charset="0"/>
                        </a:rPr>
                        <m:t>∝</m:t>
                      </m:r>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Pr</m:t>
                          </m:r>
                        </m:fName>
                        <m:e>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𝑒</m:t>
                              </m:r>
                            </m:e>
                          </m:d>
                        </m:e>
                      </m:func>
                      <m:nary>
                        <m:naryPr>
                          <m:chr m:val="∏"/>
                          <m:ctrlPr>
                            <a:rPr kumimoji="1" lang="is-IS" altLang="zh-CN" sz="2400" b="0" i="1" smtClean="0">
                              <a:latin typeface="Cambria Math" charset="0"/>
                              <a:ea typeface="Cambria Math" charset="0"/>
                              <a:cs typeface="Cambria Math" charset="0"/>
                            </a:rPr>
                          </m:ctrlPr>
                        </m:naryPr>
                        <m:sub>
                          <m:r>
                            <m:rPr>
                              <m:brk m:alnAt="23"/>
                            </m:rPr>
                            <a:rPr kumimoji="1" lang="en-US" altLang="zh-CN" sz="2400" b="0" i="1" smtClean="0">
                              <a:latin typeface="Cambria Math" charset="0"/>
                              <a:ea typeface="Cambria Math" charset="0"/>
                              <a:cs typeface="Cambria Math" charset="0"/>
                            </a:rPr>
                            <m:t>𝑘</m:t>
                          </m:r>
                          <m:r>
                            <a:rPr kumimoji="1" lang="en-US" altLang="zh-CN" sz="2400" b="0" i="1" smtClean="0">
                              <a:latin typeface="Cambria Math" charset="0"/>
                              <a:ea typeface="Cambria Math" charset="0"/>
                              <a:cs typeface="Cambria Math" charset="0"/>
                            </a:rPr>
                            <m:t>=1</m:t>
                          </m:r>
                        </m:sub>
                        <m:sup>
                          <m:r>
                            <a:rPr kumimoji="1" lang="en-US" altLang="zh-CN" sz="2400" b="0" i="1" smtClean="0">
                              <a:latin typeface="Cambria Math" charset="0"/>
                              <a:ea typeface="Cambria Math" charset="0"/>
                              <a:cs typeface="Cambria Math" charset="0"/>
                            </a:rPr>
                            <m:t>𝐾</m:t>
                          </m:r>
                          <m:r>
                            <a:rPr kumimoji="1" lang="en-US" altLang="zh-CN" sz="2400" b="0" i="1" smtClean="0">
                              <a:latin typeface="Cambria Math" charset="0"/>
                              <a:ea typeface="Cambria Math" charset="0"/>
                              <a:cs typeface="Cambria Math" charset="0"/>
                            </a:rPr>
                            <m:t>1</m:t>
                          </m:r>
                        </m:sup>
                        <m:e>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Pr</m:t>
                              </m:r>
                            </m:fName>
                            <m:e>
                              <m:d>
                                <m:dPr>
                                  <m:ctrlPr>
                                    <a:rPr kumimoji="1" lang="en-US" altLang="zh-CN" sz="2400" b="0" i="1" smtClean="0">
                                      <a:latin typeface="Cambria Math" charset="0"/>
                                      <a:ea typeface="Cambria Math" charset="0"/>
                                      <a:cs typeface="Cambria Math" charset="0"/>
                                    </a:rPr>
                                  </m:ctrlPr>
                                </m:dPr>
                                <m:e>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h</m:t>
                                      </m:r>
                                    </m:e>
                                    <m:sub>
                                      <m:r>
                                        <a:rPr kumimoji="1" lang="en-US" altLang="zh-CN" sz="2400" b="0" i="1" smtClean="0">
                                          <a:latin typeface="Cambria Math" charset="0"/>
                                          <a:ea typeface="Cambria Math" charset="0"/>
                                          <a:cs typeface="Cambria Math" charset="0"/>
                                        </a:rPr>
                                        <m:t>𝑘</m:t>
                                      </m:r>
                                    </m:sub>
                                  </m:sSub>
                                </m:e>
                                <m:e>
                                  <m:r>
                                    <a:rPr kumimoji="1" lang="en-US" altLang="zh-CN" sz="2400" b="0" i="1" smtClean="0">
                                      <a:latin typeface="Cambria Math" charset="0"/>
                                      <a:ea typeface="Cambria Math" charset="0"/>
                                      <a:cs typeface="Cambria Math" charset="0"/>
                                    </a:rPr>
                                    <m:t>𝑒</m:t>
                                  </m:r>
                                </m:e>
                              </m:d>
                            </m:e>
                          </m:func>
                          <m:nary>
                            <m:naryPr>
                              <m:chr m:val="∏"/>
                              <m:ctrlPr>
                                <a:rPr kumimoji="1" lang="is-IS" altLang="zh-CN" sz="2400" i="1">
                                  <a:latin typeface="Cambria Math" charset="0"/>
                                  <a:ea typeface="Cambria Math" charset="0"/>
                                  <a:cs typeface="Cambria Math" charset="0"/>
                                </a:rPr>
                              </m:ctrlPr>
                            </m:naryPr>
                            <m:sub>
                              <m:r>
                                <m:rPr>
                                  <m:brk m:alnAt="23"/>
                                </m:rPr>
                                <a:rPr kumimoji="1" lang="en-US" altLang="zh-CN" sz="2400" i="1">
                                  <a:latin typeface="Cambria Math" charset="0"/>
                                  <a:ea typeface="Cambria Math" charset="0"/>
                                  <a:cs typeface="Cambria Math" charset="0"/>
                                </a:rPr>
                                <m:t>𝑘</m:t>
                              </m:r>
                              <m:r>
                                <a:rPr kumimoji="1" lang="en-US" altLang="zh-CN" sz="2400" i="1">
                                  <a:latin typeface="Cambria Math" charset="0"/>
                                  <a:ea typeface="Cambria Math" charset="0"/>
                                  <a:cs typeface="Cambria Math" charset="0"/>
                                </a:rPr>
                                <m:t>=1</m:t>
                              </m:r>
                            </m:sub>
                            <m:sup>
                              <m:r>
                                <a:rPr kumimoji="1" lang="en-US" altLang="zh-CN" sz="2400" i="1">
                                  <a:latin typeface="Cambria Math" charset="0"/>
                                  <a:ea typeface="Cambria Math" charset="0"/>
                                  <a:cs typeface="Cambria Math" charset="0"/>
                                </a:rPr>
                                <m:t>𝐾</m:t>
                              </m:r>
                              <m:r>
                                <a:rPr kumimoji="1" lang="en-US" altLang="zh-CN" sz="2400" b="0" i="1" smtClean="0">
                                  <a:latin typeface="Cambria Math" charset="0"/>
                                  <a:ea typeface="Cambria Math" charset="0"/>
                                  <a:cs typeface="Cambria Math" charset="0"/>
                                </a:rPr>
                                <m:t>2</m:t>
                              </m:r>
                            </m:sup>
                            <m:e>
                              <m:func>
                                <m:funcPr>
                                  <m:ctrlPr>
                                    <a:rPr kumimoji="1" lang="en-US" altLang="zh-CN" sz="2400" i="1">
                                      <a:latin typeface="Cambria Math" charset="0"/>
                                      <a:ea typeface="Cambria Math" charset="0"/>
                                      <a:cs typeface="Cambria Math" charset="0"/>
                                    </a:rPr>
                                  </m:ctrlPr>
                                </m:funcPr>
                                <m:fName>
                                  <m:r>
                                    <m:rPr>
                                      <m:sty m:val="p"/>
                                    </m:rPr>
                                    <a:rPr kumimoji="1" lang="en-US" altLang="zh-CN" sz="2400">
                                      <a:latin typeface="Cambria Math" charset="0"/>
                                      <a:ea typeface="Cambria Math" charset="0"/>
                                      <a:cs typeface="Cambria Math" charset="0"/>
                                    </a:rPr>
                                    <m:t>Pr</m:t>
                                  </m:r>
                                </m:fName>
                                <m:e>
                                  <m:d>
                                    <m:dPr>
                                      <m:ctrlPr>
                                        <a:rPr kumimoji="1" lang="en-US" altLang="zh-CN" sz="2400" i="1">
                                          <a:latin typeface="Cambria Math" charset="0"/>
                                          <a:ea typeface="Cambria Math" charset="0"/>
                                          <a:cs typeface="Cambria Math" charset="0"/>
                                        </a:rPr>
                                      </m:ctrlPr>
                                    </m:dPr>
                                    <m:e>
                                      <m:sSub>
                                        <m:sSubPr>
                                          <m:ctrlPr>
                                            <a:rPr kumimoji="1" lang="en-US" altLang="zh-CN" sz="2400" i="1">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𝑓</m:t>
                                          </m:r>
                                        </m:e>
                                        <m:sub>
                                          <m:r>
                                            <a:rPr kumimoji="1" lang="en-US" altLang="zh-CN" sz="2400" i="1">
                                              <a:latin typeface="Cambria Math" charset="0"/>
                                              <a:ea typeface="Cambria Math" charset="0"/>
                                              <a:cs typeface="Cambria Math" charset="0"/>
                                            </a:rPr>
                                            <m:t>𝑘</m:t>
                                          </m:r>
                                        </m:sub>
                                      </m:sSub>
                                    </m:e>
                                    <m:e>
                                      <m:r>
                                        <a:rPr kumimoji="1" lang="en-US" altLang="zh-CN" sz="2400" i="1">
                                          <a:latin typeface="Cambria Math" charset="0"/>
                                          <a:ea typeface="Cambria Math" charset="0"/>
                                          <a:cs typeface="Cambria Math" charset="0"/>
                                        </a:rPr>
                                        <m:t>𝑒</m:t>
                                      </m:r>
                                    </m:e>
                                  </m:d>
                                </m:e>
                              </m:func>
                            </m:e>
                          </m:nary>
                        </m:e>
                      </m:nary>
                      <m:r>
                        <a:rPr kumimoji="1" lang="is-IS" altLang="zh-CN" sz="2400" b="0" i="1" smtClean="0">
                          <a:latin typeface="Cambria Math" charset="0"/>
                          <a:ea typeface="Cambria Math" charset="0"/>
                          <a:cs typeface="Cambria Math" charset="0"/>
                        </a:rPr>
                        <m:t>∝</m:t>
                      </m:r>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ln</m:t>
                          </m:r>
                        </m:fName>
                        <m:e>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1+</m:t>
                              </m:r>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Pr</m:t>
                                  </m:r>
                                </m:fName>
                                <m:e>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𝑒</m:t>
                                      </m:r>
                                    </m:e>
                                  </m:d>
                                </m:e>
                              </m:func>
                            </m:e>
                          </m:d>
                        </m:e>
                      </m:func>
                      <m:r>
                        <a:rPr kumimoji="1" lang="en-US" altLang="zh-CN" sz="2400" b="0" i="1" smtClean="0">
                          <a:latin typeface="Cambria Math" charset="0"/>
                          <a:ea typeface="Cambria Math" charset="0"/>
                          <a:cs typeface="Cambria Math" charset="0"/>
                        </a:rPr>
                        <m:t>+</m:t>
                      </m:r>
                      <m:nary>
                        <m:naryPr>
                          <m:chr m:val="∑"/>
                          <m:ctrlPr>
                            <a:rPr kumimoji="1" lang="is-IS" altLang="zh-CN" sz="2400" b="0" i="1" smtClean="0">
                              <a:latin typeface="Cambria Math" charset="0"/>
                              <a:ea typeface="Cambria Math" charset="0"/>
                              <a:cs typeface="Cambria Math" charset="0"/>
                            </a:rPr>
                          </m:ctrlPr>
                        </m:naryPr>
                        <m:sub>
                          <m:r>
                            <m:rPr>
                              <m:brk m:alnAt="23"/>
                            </m:rPr>
                            <a:rPr kumimoji="1" lang="en-US" altLang="zh-CN" sz="2400" b="0" i="1" smtClean="0">
                              <a:latin typeface="Cambria Math" charset="0"/>
                              <a:ea typeface="Cambria Math" charset="0"/>
                              <a:cs typeface="Cambria Math" charset="0"/>
                            </a:rPr>
                            <m:t>𝑘</m:t>
                          </m:r>
                          <m:r>
                            <a:rPr kumimoji="1" lang="en-US" altLang="zh-CN" sz="2400" b="0" i="1" smtClean="0">
                              <a:latin typeface="Cambria Math" charset="0"/>
                              <a:ea typeface="Cambria Math" charset="0"/>
                              <a:cs typeface="Cambria Math" charset="0"/>
                            </a:rPr>
                            <m:t>=1</m:t>
                          </m:r>
                        </m:sub>
                        <m:sup>
                          <m:r>
                            <a:rPr kumimoji="1" lang="en-US" altLang="zh-CN" sz="2400" b="0" i="1" smtClean="0">
                              <a:latin typeface="Cambria Math" charset="0"/>
                              <a:ea typeface="Cambria Math" charset="0"/>
                              <a:cs typeface="Cambria Math" charset="0"/>
                            </a:rPr>
                            <m:t>𝐾</m:t>
                          </m:r>
                          <m:r>
                            <a:rPr kumimoji="1" lang="en-US" altLang="zh-CN" sz="2400" b="0" i="1" smtClean="0">
                              <a:latin typeface="Cambria Math" charset="0"/>
                              <a:ea typeface="Cambria Math" charset="0"/>
                              <a:cs typeface="Cambria Math" charset="0"/>
                            </a:rPr>
                            <m:t>1</m:t>
                          </m:r>
                        </m:sup>
                        <m:e>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ln</m:t>
                              </m:r>
                            </m:fName>
                            <m:e>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1+</m:t>
                                  </m:r>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Pr</m:t>
                                      </m:r>
                                    </m:fName>
                                    <m:e>
                                      <m:d>
                                        <m:dPr>
                                          <m:ctrlPr>
                                            <a:rPr kumimoji="1" lang="en-US" altLang="zh-CN" sz="2400" i="1">
                                              <a:latin typeface="Cambria Math" charset="0"/>
                                              <a:ea typeface="Cambria Math" charset="0"/>
                                              <a:cs typeface="Cambria Math" charset="0"/>
                                            </a:rPr>
                                          </m:ctrlPr>
                                        </m:dPr>
                                        <m:e>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h</m:t>
                                              </m:r>
                                            </m:e>
                                            <m:sub>
                                              <m:r>
                                                <a:rPr kumimoji="1" lang="en-US" altLang="zh-CN" sz="2400" i="1">
                                                  <a:latin typeface="Cambria Math" charset="0"/>
                                                  <a:ea typeface="Cambria Math" charset="0"/>
                                                  <a:cs typeface="Cambria Math" charset="0"/>
                                                </a:rPr>
                                                <m:t>𝑘</m:t>
                                              </m:r>
                                            </m:sub>
                                          </m:sSub>
                                        </m:e>
                                        <m:e>
                                          <m:r>
                                            <a:rPr kumimoji="1" lang="en-US" altLang="zh-CN" sz="2400" i="1">
                                              <a:latin typeface="Cambria Math" charset="0"/>
                                              <a:ea typeface="Cambria Math" charset="0"/>
                                              <a:cs typeface="Cambria Math" charset="0"/>
                                            </a:rPr>
                                            <m:t>𝑒</m:t>
                                          </m:r>
                                        </m:e>
                                      </m:d>
                                    </m:e>
                                  </m:func>
                                </m:e>
                              </m:d>
                            </m:e>
                          </m:func>
                        </m:e>
                      </m:nary>
                      <m:r>
                        <a:rPr kumimoji="1" lang="en-US" altLang="zh-CN" sz="2400" b="0" i="1" smtClean="0">
                          <a:latin typeface="Cambria Math" charset="0"/>
                          <a:ea typeface="Cambria Math" charset="0"/>
                          <a:cs typeface="Cambria Math" charset="0"/>
                        </a:rPr>
                        <m:t>+</m:t>
                      </m:r>
                      <m:nary>
                        <m:naryPr>
                          <m:chr m:val="∑"/>
                          <m:ctrlPr>
                            <a:rPr kumimoji="1" lang="is-IS" altLang="zh-CN" sz="2400" i="1">
                              <a:latin typeface="Cambria Math" charset="0"/>
                              <a:ea typeface="Cambria Math" charset="0"/>
                              <a:cs typeface="Cambria Math" charset="0"/>
                            </a:rPr>
                          </m:ctrlPr>
                        </m:naryPr>
                        <m:sub>
                          <m:r>
                            <m:rPr>
                              <m:brk m:alnAt="23"/>
                            </m:rPr>
                            <a:rPr kumimoji="1" lang="en-US" altLang="zh-CN" sz="2400" i="1">
                              <a:latin typeface="Cambria Math" charset="0"/>
                              <a:ea typeface="Cambria Math" charset="0"/>
                              <a:cs typeface="Cambria Math" charset="0"/>
                            </a:rPr>
                            <m:t>𝑘</m:t>
                          </m:r>
                          <m:r>
                            <a:rPr kumimoji="1" lang="en-US" altLang="zh-CN" sz="2400" i="1">
                              <a:latin typeface="Cambria Math" charset="0"/>
                              <a:ea typeface="Cambria Math" charset="0"/>
                              <a:cs typeface="Cambria Math" charset="0"/>
                            </a:rPr>
                            <m:t>=1</m:t>
                          </m:r>
                        </m:sub>
                        <m:sup>
                          <m:r>
                            <a:rPr kumimoji="1" lang="en-US" altLang="zh-CN" sz="2400" i="1">
                              <a:latin typeface="Cambria Math" charset="0"/>
                              <a:ea typeface="Cambria Math" charset="0"/>
                              <a:cs typeface="Cambria Math" charset="0"/>
                            </a:rPr>
                            <m:t>𝐾</m:t>
                          </m:r>
                          <m:r>
                            <a:rPr kumimoji="1" lang="en-US" altLang="zh-CN" sz="2400" b="0" i="1" smtClean="0">
                              <a:latin typeface="Cambria Math" charset="0"/>
                              <a:ea typeface="Cambria Math" charset="0"/>
                              <a:cs typeface="Cambria Math" charset="0"/>
                            </a:rPr>
                            <m:t>2</m:t>
                          </m:r>
                        </m:sup>
                        <m:e>
                          <m:r>
                            <m:rPr>
                              <m:sty m:val="p"/>
                            </m:rPr>
                            <a:rPr kumimoji="1" lang="en-US" altLang="zh-CN" sz="2400">
                              <a:latin typeface="Cambria Math" charset="0"/>
                              <a:ea typeface="Cambria Math" charset="0"/>
                              <a:cs typeface="Cambria Math" charset="0"/>
                            </a:rPr>
                            <m:t>ln</m:t>
                          </m:r>
                          <m:r>
                            <a:rPr kumimoji="1" lang="en-US" altLang="zh-CN" sz="2400" i="1">
                              <a:latin typeface="Cambria Math" charset="0"/>
                              <a:ea typeface="Cambria Math" charset="0"/>
                              <a:cs typeface="Cambria Math" charset="0"/>
                            </a:rPr>
                            <m:t>⁡(1+</m:t>
                          </m:r>
                          <m:r>
                            <m:rPr>
                              <m:sty m:val="p"/>
                            </m:rPr>
                            <a:rPr kumimoji="1" lang="en-US" altLang="zh-CN" sz="2400">
                              <a:latin typeface="Cambria Math" charset="0"/>
                              <a:ea typeface="Cambria Math" charset="0"/>
                              <a:cs typeface="Cambria Math" charset="0"/>
                            </a:rPr>
                            <m:t>Pr</m:t>
                          </m:r>
                          <m:r>
                            <a:rPr kumimoji="1" lang="en-US" altLang="zh-CN" sz="2400" i="1">
                              <a:latin typeface="Cambria Math" charset="0"/>
                              <a:ea typeface="Cambria Math" charset="0"/>
                              <a:cs typeface="Cambria Math" charset="0"/>
                            </a:rPr>
                            <m:t>⁡</m:t>
                          </m:r>
                          <m:d>
                            <m:dPr>
                              <m:ctrlPr>
                                <a:rPr kumimoji="1" lang="en-US" altLang="zh-CN" sz="2400" i="1">
                                  <a:latin typeface="Cambria Math" charset="0"/>
                                  <a:ea typeface="Cambria Math" charset="0"/>
                                  <a:cs typeface="Cambria Math" charset="0"/>
                                </a:rPr>
                              </m:ctrlPr>
                            </m:dPr>
                            <m:e>
                              <m:sSub>
                                <m:sSubPr>
                                  <m:ctrlPr>
                                    <a:rPr kumimoji="1" lang="en-US" altLang="zh-CN" sz="2400" i="1">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𝑓</m:t>
                                  </m:r>
                                </m:e>
                                <m:sub>
                                  <m:r>
                                    <a:rPr kumimoji="1" lang="en-US" altLang="zh-CN" sz="2400" i="1">
                                      <a:latin typeface="Cambria Math" charset="0"/>
                                      <a:ea typeface="Cambria Math" charset="0"/>
                                      <a:cs typeface="Cambria Math" charset="0"/>
                                    </a:rPr>
                                    <m:t>𝑘</m:t>
                                  </m:r>
                                </m:sub>
                              </m:sSub>
                            </m:e>
                            <m:e>
                              <m:r>
                                <a:rPr kumimoji="1" lang="en-US" altLang="zh-CN" sz="2400" i="1">
                                  <a:latin typeface="Cambria Math" charset="0"/>
                                  <a:ea typeface="Cambria Math" charset="0"/>
                                  <a:cs typeface="Cambria Math" charset="0"/>
                                </a:rPr>
                                <m:t>𝑒</m:t>
                              </m:r>
                            </m:e>
                          </m:d>
                          <m:r>
                            <a:rPr kumimoji="1" lang="en-US" altLang="zh-CN" sz="2400" i="1">
                              <a:latin typeface="Cambria Math" charset="0"/>
                              <a:ea typeface="Cambria Math" charset="0"/>
                              <a:cs typeface="Cambria Math" charset="0"/>
                            </a:rPr>
                            <m:t>)</m:t>
                          </m:r>
                        </m:e>
                      </m:nary>
                    </m:oMath>
                  </m:oMathPara>
                </a14:m>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4059573"/>
              </a:xfrm>
              <a:prstGeom prst="rect">
                <a:avLst/>
              </a:prstGeom>
              <a:blipFill rotWithShape="0">
                <a:blip r:embed="rId3"/>
                <a:stretch>
                  <a:fillRect l="-1029" t="-1201"/>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危险模式预测</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126162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346842" y="1162777"/>
                <a:ext cx="8292662" cy="5659563"/>
              </a:xfrm>
              <a:prstGeom prst="rect">
                <a:avLst/>
              </a:prstGeom>
              <a:noFill/>
            </p:spPr>
            <p:txBody>
              <a:bodyPr wrap="square" rtlCol="0">
                <a:spAutoFit/>
              </a:bodyPr>
              <a:lstStyle/>
              <a:p>
                <a:pPr marL="342900" indent="-342900">
                  <a:buFont typeface="Arial" charset="0"/>
                  <a:buChar char="•"/>
                </a:pPr>
                <a:r>
                  <a:rPr kumimoji="1" lang="en-US" altLang="zh-CN" sz="2800" dirty="0" smtClean="0">
                    <a:latin typeface="STKaiti" charset="-122"/>
                    <a:ea typeface="STKaiti" charset="-122"/>
                    <a:cs typeface="STKaiti" charset="-122"/>
                  </a:rPr>
                  <a:t>EM</a:t>
                </a:r>
                <a:r>
                  <a:rPr kumimoji="1" lang="zh-CN" altLang="en-US" sz="2800" dirty="0" smtClean="0">
                    <a:latin typeface="STKaiti" charset="-122"/>
                    <a:ea typeface="STKaiti" charset="-122"/>
                    <a:cs typeface="STKaiti" charset="-122"/>
                  </a:rPr>
                  <a:t>：估计</a:t>
                </a:r>
                <a:r>
                  <a:rPr kumimoji="1" lang="en-US" altLang="zh-CN" sz="2800" dirty="0" smtClean="0">
                    <a:latin typeface="STKaiti" charset="-122"/>
                    <a:ea typeface="STKaiti" charset="-122"/>
                    <a:cs typeface="STKaiti" charset="-122"/>
                  </a:rPr>
                  <a:t>F</a:t>
                </a:r>
                <a:r>
                  <a:rPr kumimoji="1" lang="zh-CN" altLang="en-US" sz="2800" dirty="0" smtClean="0">
                    <a:latin typeface="STKaiti" charset="-122"/>
                    <a:ea typeface="STKaiti" charset="-122"/>
                    <a:cs typeface="STKaiti" charset="-122"/>
                  </a:rPr>
                  <a:t>和预测</a:t>
                </a:r>
                <a:r>
                  <a:rPr kumimoji="1" lang="en-US" altLang="zh-CN" sz="2800" i="1" dirty="0" smtClean="0">
                    <a:latin typeface="STKaiti" charset="-122"/>
                    <a:ea typeface="STKaiti" charset="-122"/>
                    <a:cs typeface="STKaiti" charset="-122"/>
                  </a:rPr>
                  <a:t>e</a:t>
                </a:r>
                <a:endParaRPr kumimoji="1" lang="zh-CN" altLang="en-US" sz="2800" i="1" dirty="0" smtClean="0">
                  <a:latin typeface="STKaiti" charset="-122"/>
                  <a:ea typeface="STKaiti" charset="-122"/>
                  <a:cs typeface="STKaiti" charset="-122"/>
                </a:endParaRPr>
              </a:p>
              <a:p>
                <a:pPr marL="342900" indent="-342900">
                  <a:buFont typeface="Arial" charset="0"/>
                  <a:buChar char="•"/>
                </a:pPr>
                <a:r>
                  <a:rPr kumimoji="1" lang="zh-CN" altLang="en-US" sz="2800" dirty="0" smtClean="0">
                    <a:latin typeface="STKaiti" charset="-122"/>
                    <a:ea typeface="STKaiti" charset="-122"/>
                    <a:cs typeface="STKaiti" charset="-122"/>
                  </a:rPr>
                  <a:t>初始化</a:t>
                </a:r>
              </a:p>
              <a:p>
                <a14:m>
                  <m:oMath xmlns:m="http://schemas.openxmlformats.org/officeDocument/2006/math">
                    <m:sSub>
                      <m:sSubPr>
                        <m:ctrlPr>
                          <a:rPr kumimoji="1" lang="en-US" altLang="zh-CN" sz="200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b="0" i="1" smtClean="0">
                            <a:latin typeface="Cambria Math" charset="0"/>
                            <a:ea typeface="STKaiti" charset="-122"/>
                            <a:cs typeface="STKaiti" charset="-122"/>
                          </a:rPr>
                          <m:t>𝑥</m:t>
                        </m:r>
                      </m:sub>
                    </m:sSub>
                    <m:d>
                      <m:dPr>
                        <m:ctrlPr>
                          <a:rPr kumimoji="1" lang="en-US" altLang="zh-CN" sz="2000" b="0" i="1" smtClean="0">
                            <a:latin typeface="Cambria Math" charset="0"/>
                            <a:ea typeface="STKaiti" charset="-122"/>
                            <a:cs typeface="STKaiti" charset="-122"/>
                          </a:rPr>
                        </m:ctrlPr>
                      </m:dPr>
                      <m:e>
                        <m:r>
                          <a:rPr kumimoji="1" lang="en-US" altLang="zh-CN" sz="2000" b="0" i="1" smtClean="0">
                            <a:latin typeface="Cambria Math" charset="0"/>
                            <a:ea typeface="STKaiti" charset="-122"/>
                            <a:cs typeface="STKaiti" charset="-122"/>
                          </a:rPr>
                          <m:t>0</m:t>
                        </m:r>
                      </m:e>
                    </m:d>
                    <m:r>
                      <a:rPr kumimoji="1" lang="en-US" altLang="zh-CN" sz="2000" b="0" i="1" smtClean="0">
                        <a:latin typeface="Cambria Math" charset="0"/>
                        <a:ea typeface="STKaiti" charset="-122"/>
                        <a:cs typeface="STKaiti" charset="-122"/>
                      </a:rPr>
                      <m:t>=</m:t>
                    </m:r>
                    <m:func>
                      <m:funcPr>
                        <m:ctrlPr>
                          <a:rPr kumimoji="1" lang="mr-IN" altLang="zh-CN" sz="2000" b="0" i="1" smtClean="0">
                            <a:latin typeface="Cambria Math" charset="0"/>
                            <a:ea typeface="STKaiti" charset="-122"/>
                            <a:cs typeface="STKaiti" charset="-122"/>
                          </a:rPr>
                        </m:ctrlPr>
                      </m:funcPr>
                      <m:fName>
                        <m:r>
                          <a:rPr kumimoji="1" lang="en-US" altLang="zh-CN" sz="2000" b="0" i="1" smtClean="0">
                            <a:latin typeface="Cambria Math" charset="0"/>
                            <a:ea typeface="STKaiti" charset="-122"/>
                            <a:cs typeface="STKaiti" charset="-122"/>
                          </a:rPr>
                          <m:t>𝑎𝑟𝑔</m:t>
                        </m:r>
                        <m:limLow>
                          <m:limLowPr>
                            <m:ctrlPr>
                              <a:rPr kumimoji="1" lang="mr-IN" altLang="zh-CN" sz="2000" b="0" i="1" smtClean="0">
                                <a:latin typeface="Cambria Math" charset="0"/>
                                <a:ea typeface="STKaiti" charset="-122"/>
                                <a:cs typeface="STKaiti" charset="-122"/>
                              </a:rPr>
                            </m:ctrlPr>
                          </m:limLowPr>
                          <m:e>
                            <m:r>
                              <m:rPr>
                                <m:sty m:val="p"/>
                              </m:rPr>
                              <a:rPr kumimoji="1" lang="mr-IN" altLang="zh-CN" sz="2000" b="0" i="0" smtClean="0">
                                <a:latin typeface="Cambria Math" charset="0"/>
                                <a:ea typeface="STKaiti" charset="-122"/>
                                <a:cs typeface="STKaiti" charset="-122"/>
                              </a:rPr>
                              <m:t>max</m:t>
                            </m:r>
                          </m:e>
                          <m:lim>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b="0" i="1" smtClean="0">
                                    <a:latin typeface="Cambria Math" charset="0"/>
                                    <a:ea typeface="STKaiti" charset="-122"/>
                                    <a:cs typeface="STKaiti" charset="-122"/>
                                  </a:rPr>
                                  <m:t>𝑥</m:t>
                                </m:r>
                              </m:sub>
                            </m:sSub>
                            <m:r>
                              <a:rPr kumimoji="1" lang="en-US" altLang="zh-CN" sz="2000" b="0" i="1" smtClean="0">
                                <a:latin typeface="Cambria Math" charset="0"/>
                                <a:ea typeface="Cambria Math" charset="0"/>
                                <a:cs typeface="Cambria Math" charset="0"/>
                              </a:rPr>
                              <m:t>∈{0,1}</m:t>
                            </m:r>
                          </m:lim>
                        </m:limLow>
                      </m:fName>
                      <m:e>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𝑤</m:t>
                            </m:r>
                          </m:e>
                          <m:sub>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b="0" i="1" smtClean="0">
                                    <a:latin typeface="Cambria Math" charset="0"/>
                                    <a:ea typeface="STKaiti" charset="-122"/>
                                    <a:cs typeface="STKaiti" charset="-122"/>
                                  </a:rPr>
                                  <m:t>𝑥</m:t>
                                </m:r>
                              </m:sub>
                            </m:sSub>
                          </m:sub>
                        </m:sSub>
                        <m:r>
                          <m:rPr>
                            <m:sty m:val="p"/>
                          </m:rPr>
                          <a:rPr kumimoji="1" lang="en-US" altLang="zh-CN" sz="2000" b="0" i="0" smtClean="0">
                            <a:latin typeface="Cambria Math" charset="0"/>
                            <a:ea typeface="STKaiti" charset="-122"/>
                            <a:cs typeface="STKaiti" charset="-122"/>
                          </a:rPr>
                          <m:t>ln</m:t>
                        </m:r>
                        <m:r>
                          <a:rPr kumimoji="1" lang="en-US" altLang="zh-CN" sz="2000" b="0" i="1" smtClean="0">
                            <a:latin typeface="Cambria Math" charset="0"/>
                            <a:ea typeface="STKaiti" charset="-122"/>
                            <a:cs typeface="STKaiti" charset="-122"/>
                          </a:rPr>
                          <m:t>⁡(1+</m:t>
                        </m:r>
                        <m:r>
                          <m:rPr>
                            <m:sty m:val="p"/>
                          </m:rPr>
                          <a:rPr kumimoji="1" lang="en-US" altLang="zh-CN" sz="2000" b="0" i="0" smtClean="0">
                            <a:latin typeface="Cambria Math" charset="0"/>
                            <a:ea typeface="STKaiti" charset="-122"/>
                            <a:cs typeface="STKaiti" charset="-122"/>
                          </a:rPr>
                          <m:t>Pr</m:t>
                        </m:r>
                        <m:r>
                          <a:rPr kumimoji="1" lang="en-US" altLang="zh-CN" sz="2000" b="0" i="1" smtClean="0">
                            <a:latin typeface="Cambria Math" charset="0"/>
                            <a:ea typeface="STKaiti" charset="-122"/>
                            <a:cs typeface="STKaiti" charset="-122"/>
                          </a:rPr>
                          <m:t>⁡(</m:t>
                        </m:r>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b="0" i="1" smtClean="0">
                                <a:latin typeface="Cambria Math" charset="0"/>
                                <a:ea typeface="STKaiti" charset="-122"/>
                                <a:cs typeface="STKaiti" charset="-122"/>
                              </a:rPr>
                              <m:t>𝑥</m:t>
                            </m:r>
                          </m:sub>
                        </m:sSub>
                        <m:r>
                          <a:rPr kumimoji="1" lang="en-US" altLang="zh-CN" sz="2000" b="0" i="1" smtClean="0">
                            <a:latin typeface="Cambria Math" charset="0"/>
                            <a:ea typeface="STKaiti" charset="-122"/>
                            <a:cs typeface="STKaiti" charset="-122"/>
                          </a:rPr>
                          <m:t>))</m:t>
                        </m:r>
                      </m:e>
                    </m:func>
                    <m:r>
                      <a:rPr kumimoji="1" lang="en-US" altLang="zh-CN" sz="2000" b="0" i="1" smtClean="0">
                        <a:latin typeface="Cambria Math" charset="0"/>
                        <a:ea typeface="STKaiti" charset="-122"/>
                        <a:cs typeface="STKaiti" charset="-122"/>
                      </a:rPr>
                      <m:t>+</m:t>
                    </m:r>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𝑤</m:t>
                        </m:r>
                      </m:e>
                      <m:sub>
                        <m:r>
                          <a:rPr kumimoji="1" lang="en-US" altLang="zh-CN" sz="2000" b="0" i="1" smtClean="0">
                            <a:latin typeface="Cambria Math" charset="0"/>
                            <a:ea typeface="STKaiti" charset="-122"/>
                            <a:cs typeface="STKaiti" charset="-122"/>
                          </a:rPr>
                          <m:t>(</m:t>
                        </m:r>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h</m:t>
                            </m:r>
                          </m:e>
                          <m:sub>
                            <m:r>
                              <a:rPr kumimoji="1" lang="en-US" altLang="zh-CN" sz="2000" b="0" i="1" smtClean="0">
                                <a:latin typeface="Cambria Math" charset="0"/>
                                <a:ea typeface="STKaiti" charset="-122"/>
                                <a:cs typeface="STKaiti" charset="-122"/>
                              </a:rPr>
                              <m:t>𝑘</m:t>
                            </m:r>
                          </m:sub>
                        </m:sSub>
                        <m:r>
                          <a:rPr kumimoji="1" lang="en-US" altLang="zh-CN" sz="2000" b="0" i="1" smtClean="0">
                            <a:latin typeface="Cambria Math" charset="0"/>
                            <a:ea typeface="STKaiti" charset="-122"/>
                            <a:cs typeface="STKaiti" charset="-122"/>
                          </a:rPr>
                          <m:t>,</m:t>
                        </m:r>
                        <m:sSub>
                          <m:sSubPr>
                            <m:ctrlPr>
                              <a:rPr kumimoji="1" lang="en-US" altLang="zh-CN" sz="2000" b="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b="0" i="1" smtClean="0">
                                <a:latin typeface="Cambria Math" charset="0"/>
                                <a:ea typeface="STKaiti" charset="-122"/>
                                <a:cs typeface="STKaiti" charset="-122"/>
                              </a:rPr>
                              <m:t>𝑥</m:t>
                            </m:r>
                          </m:sub>
                        </m:sSub>
                        <m:r>
                          <a:rPr kumimoji="1" lang="en-US" altLang="zh-CN" sz="2000" b="0" i="1" smtClean="0">
                            <a:latin typeface="Cambria Math" charset="0"/>
                            <a:ea typeface="STKaiti" charset="-122"/>
                            <a:cs typeface="STKaiti" charset="-122"/>
                          </a:rPr>
                          <m:t>)</m:t>
                        </m:r>
                      </m:sub>
                    </m:sSub>
                  </m:oMath>
                </a14:m>
                <a:r>
                  <a:rPr kumimoji="1" lang="en-US" altLang="zh-CN" sz="2000" dirty="0">
                    <a:ea typeface="STKaiti" charset="-122"/>
                    <a:cs typeface="STKaiti" charset="-122"/>
                  </a:rPr>
                  <a:t> </a:t>
                </a:r>
                <a14:m>
                  <m:oMath xmlns:m="http://schemas.openxmlformats.org/officeDocument/2006/math">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sSub>
                      <m:sSubPr>
                        <m:ctrlPr>
                          <a:rPr kumimoji="1" lang="en-US" altLang="zh-CN" sz="200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h</m:t>
                        </m:r>
                      </m:e>
                      <m:sub>
                        <m:r>
                          <a:rPr kumimoji="1" lang="en-US" altLang="zh-CN" sz="2000" b="0" i="1" smtClean="0">
                            <a:latin typeface="Cambria Math" charset="0"/>
                            <a:ea typeface="STKaiti" charset="-122"/>
                            <a:cs typeface="STKaiti" charset="-122"/>
                          </a:rPr>
                          <m:t>𝑘</m:t>
                        </m:r>
                      </m:sub>
                    </m:sSub>
                    <m:r>
                      <a:rPr kumimoji="1" lang="en-US" altLang="zh-CN" sz="2000" b="0" i="1" smtClean="0">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oMath>
                </a14:m>
                <a:endParaRPr kumimoji="1" lang="zh-CN" altLang="en-US" sz="2000" dirty="0" smtClean="0">
                  <a:latin typeface="STKaiti" charset="-122"/>
                  <a:ea typeface="STKaiti" charset="-122"/>
                  <a:cs typeface="STKaiti" charset="-122"/>
                </a:endParaRPr>
              </a:p>
              <a:p>
                <a14:m>
                  <m:oMath xmlns:m="http://schemas.openxmlformats.org/officeDocument/2006/math">
                    <m:r>
                      <a:rPr kumimoji="1" lang="en-US" altLang="zh-CN" sz="2000" b="0" i="1" smtClean="0">
                        <a:latin typeface="Cambria Math" charset="0"/>
                        <a:ea typeface="STKaiti" charset="-122"/>
                        <a:cs typeface="STKaiti" charset="-122"/>
                      </a:rPr>
                      <m:t>𝑒</m:t>
                    </m:r>
                    <m:d>
                      <m:dPr>
                        <m:ctrlPr>
                          <a:rPr kumimoji="1" lang="en-US" altLang="zh-CN" sz="2000" i="1">
                            <a:latin typeface="Cambria Math" charset="0"/>
                            <a:ea typeface="STKaiti" charset="-122"/>
                            <a:cs typeface="STKaiti" charset="-122"/>
                          </a:rPr>
                        </m:ctrlPr>
                      </m:dPr>
                      <m:e>
                        <m:r>
                          <a:rPr kumimoji="1" lang="en-US" altLang="zh-CN" sz="2000" i="1">
                            <a:latin typeface="Cambria Math" charset="0"/>
                            <a:ea typeface="STKaiti" charset="-122"/>
                            <a:cs typeface="STKaiti" charset="-122"/>
                          </a:rPr>
                          <m:t>0</m:t>
                        </m:r>
                      </m:e>
                    </m:d>
                    <m:r>
                      <a:rPr kumimoji="1" lang="en-US" altLang="zh-CN" sz="2000" i="1">
                        <a:latin typeface="Cambria Math" charset="0"/>
                        <a:ea typeface="STKaiti" charset="-122"/>
                        <a:cs typeface="STKaiti" charset="-122"/>
                      </a:rPr>
                      <m:t>=</m:t>
                    </m:r>
                    <m:func>
                      <m:funcPr>
                        <m:ctrlPr>
                          <a:rPr kumimoji="1" lang="mr-IN" altLang="zh-CN" sz="2000" i="1">
                            <a:latin typeface="Cambria Math" charset="0"/>
                            <a:ea typeface="STKaiti" charset="-122"/>
                            <a:cs typeface="STKaiti" charset="-122"/>
                          </a:rPr>
                        </m:ctrlPr>
                      </m:funcPr>
                      <m:fName>
                        <m:r>
                          <a:rPr kumimoji="1" lang="en-US" altLang="zh-CN" sz="2000" i="1">
                            <a:latin typeface="Cambria Math" charset="0"/>
                            <a:ea typeface="STKaiti" charset="-122"/>
                            <a:cs typeface="STKaiti" charset="-122"/>
                          </a:rPr>
                          <m:t>𝑎𝑟𝑔</m:t>
                        </m:r>
                        <m:limLow>
                          <m:limLowPr>
                            <m:ctrlPr>
                              <a:rPr kumimoji="1" lang="mr-IN" altLang="zh-CN" sz="2000" i="1">
                                <a:latin typeface="Cambria Math" charset="0"/>
                                <a:ea typeface="STKaiti" charset="-122"/>
                                <a:cs typeface="STKaiti" charset="-122"/>
                              </a:rPr>
                            </m:ctrlPr>
                          </m:limLowPr>
                          <m:e>
                            <m:r>
                              <m:rPr>
                                <m:sty m:val="p"/>
                              </m:rPr>
                              <a:rPr kumimoji="1" lang="mr-IN" altLang="zh-CN" sz="2000">
                                <a:latin typeface="Cambria Math" charset="0"/>
                                <a:ea typeface="STKaiti" charset="-122"/>
                                <a:cs typeface="STKaiti" charset="-122"/>
                              </a:rPr>
                              <m:t>max</m:t>
                            </m:r>
                          </m:e>
                          <m:lim>
                            <m:r>
                              <a:rPr kumimoji="1" lang="en-US" altLang="zh-CN" sz="2000" b="0" i="1" smtClean="0">
                                <a:latin typeface="Cambria Math" charset="0"/>
                                <a:ea typeface="STKaiti" charset="-122"/>
                                <a:cs typeface="STKaiti" charset="-122"/>
                              </a:rPr>
                              <m:t>𝑒</m:t>
                            </m:r>
                            <m:r>
                              <a:rPr kumimoji="1" lang="en-US" altLang="zh-CN" sz="2000" i="1">
                                <a:latin typeface="Cambria Math" charset="0"/>
                                <a:ea typeface="Cambria Math" charset="0"/>
                                <a:cs typeface="Cambria Math" charset="0"/>
                              </a:rPr>
                              <m:t>∈{0,1}</m:t>
                            </m:r>
                          </m:lim>
                        </m:limLow>
                      </m:fName>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b="0" i="1" smtClean="0">
                                <a:latin typeface="Cambria Math" charset="0"/>
                                <a:ea typeface="STKaiti" charset="-122"/>
                                <a:cs typeface="STKaiti" charset="-122"/>
                              </a:rPr>
                              <m:t>𝑒</m:t>
                            </m:r>
                          </m:sub>
                        </m:sSub>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e>
                    </m:func>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sSub>
                          <m:sSubPr>
                            <m:ctrlPr>
                              <a:rPr kumimoji="1" lang="en-US" altLang="zh-CN" sz="2000" i="1" smtClean="0">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h</m:t>
                            </m:r>
                          </m:e>
                          <m:sub>
                            <m:r>
                              <a:rPr kumimoji="1" lang="en-US" altLang="zh-CN" sz="2000" b="0" i="1" smtClean="0">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sub>
                    </m:sSub>
                  </m:oMath>
                </a14:m>
                <a:r>
                  <a:rPr kumimoji="1" lang="en-US" altLang="zh-CN" sz="2000" dirty="0">
                    <a:ea typeface="STKaiti" charset="-122"/>
                    <a:cs typeface="STKaiti" charset="-122"/>
                  </a:rPr>
                  <a:t> </a:t>
                </a:r>
                <a14:m>
                  <m:oMath xmlns:m="http://schemas.openxmlformats.org/officeDocument/2006/math">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h</m:t>
                        </m:r>
                      </m:e>
                      <m:sub>
                        <m:r>
                          <a:rPr kumimoji="1" lang="en-US" altLang="zh-CN" sz="2000" i="1">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oMath>
                </a14:m>
                <a:endParaRPr kumimoji="1" lang="zh-CN" altLang="en-US" sz="2000" dirty="0" smtClean="0">
                  <a:latin typeface="STKaiti" charset="-122"/>
                  <a:ea typeface="STKaiti" charset="-122"/>
                  <a:cs typeface="STKaiti" charset="-122"/>
                </a:endParaRPr>
              </a:p>
              <a:p>
                <a:pPr marL="342900" indent="-342900">
                  <a:buFont typeface="Arial" charset="0"/>
                  <a:buChar char="•"/>
                </a:pPr>
                <a:r>
                  <a:rPr kumimoji="1" lang="en-US" altLang="zh-CN" sz="2800" dirty="0" smtClean="0">
                    <a:latin typeface="STKaiti" charset="-122"/>
                    <a:ea typeface="STKaiti" charset="-122"/>
                    <a:cs typeface="STKaiti" charset="-122"/>
                  </a:rPr>
                  <a:t>E-step</a:t>
                </a:r>
                <a:endParaRPr kumimoji="1" lang="zh-CN" altLang="en-US" sz="2800" dirty="0" smtClean="0">
                  <a:latin typeface="STKaiti" charset="-122"/>
                  <a:ea typeface="STKaiti" charset="-122"/>
                  <a:cs typeface="STKaiti" charset="-122"/>
                </a:endParaRPr>
              </a:p>
              <a:p>
                <a14:m>
                  <m:oMath xmlns:m="http://schemas.openxmlformats.org/officeDocument/2006/math">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d>
                      <m:dPr>
                        <m:ctrlPr>
                          <a:rPr kumimoji="1" lang="en-US" altLang="zh-CN" sz="2000" i="1">
                            <a:latin typeface="Cambria Math" charset="0"/>
                            <a:ea typeface="STKaiti" charset="-122"/>
                            <a:cs typeface="STKaiti" charset="-122"/>
                          </a:rPr>
                        </m:ctrlPr>
                      </m:dPr>
                      <m:e>
                        <m:r>
                          <a:rPr kumimoji="1" lang="en-US" altLang="zh-CN" sz="2000" b="0" i="1" smtClean="0">
                            <a:latin typeface="Cambria Math" charset="0"/>
                            <a:ea typeface="STKaiti" charset="-122"/>
                            <a:cs typeface="STKaiti" charset="-122"/>
                          </a:rPr>
                          <m:t>𝑡</m:t>
                        </m:r>
                      </m:e>
                    </m:d>
                    <m:r>
                      <a:rPr kumimoji="1" lang="en-US" altLang="zh-CN" sz="2000" i="1">
                        <a:latin typeface="Cambria Math" charset="0"/>
                        <a:ea typeface="STKaiti" charset="-122"/>
                        <a:cs typeface="STKaiti" charset="-122"/>
                      </a:rPr>
                      <m:t>=</m:t>
                    </m:r>
                    <m:func>
                      <m:funcPr>
                        <m:ctrlPr>
                          <a:rPr kumimoji="1" lang="mr-IN" altLang="zh-CN" sz="2000" i="1">
                            <a:latin typeface="Cambria Math" charset="0"/>
                            <a:ea typeface="STKaiti" charset="-122"/>
                            <a:cs typeface="STKaiti" charset="-122"/>
                          </a:rPr>
                        </m:ctrlPr>
                      </m:funcPr>
                      <m:fName>
                        <m:r>
                          <a:rPr kumimoji="1" lang="en-US" altLang="zh-CN" sz="2000" i="1">
                            <a:latin typeface="Cambria Math" charset="0"/>
                            <a:ea typeface="STKaiti" charset="-122"/>
                            <a:cs typeface="STKaiti" charset="-122"/>
                          </a:rPr>
                          <m:t>𝑎𝑟𝑔</m:t>
                        </m:r>
                        <m:limLow>
                          <m:limLowPr>
                            <m:ctrlPr>
                              <a:rPr kumimoji="1" lang="mr-IN" altLang="zh-CN" sz="2000" i="1">
                                <a:latin typeface="Cambria Math" charset="0"/>
                                <a:ea typeface="STKaiti" charset="-122"/>
                                <a:cs typeface="STKaiti" charset="-122"/>
                              </a:rPr>
                            </m:ctrlPr>
                          </m:limLowPr>
                          <m:e>
                            <m:r>
                              <m:rPr>
                                <m:sty m:val="p"/>
                              </m:rPr>
                              <a:rPr kumimoji="1" lang="mr-IN" altLang="zh-CN" sz="2000">
                                <a:latin typeface="Cambria Math" charset="0"/>
                                <a:ea typeface="STKaiti" charset="-122"/>
                                <a:cs typeface="STKaiti" charset="-122"/>
                              </a:rPr>
                              <m:t>max</m:t>
                            </m:r>
                          </m:e>
                          <m:lim>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Cambria Math" charset="0"/>
                                <a:cs typeface="Cambria Math" charset="0"/>
                              </a:rPr>
                              <m:t>∈{0,1}</m:t>
                            </m:r>
                          </m:lim>
                        </m:limLow>
                      </m:fName>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sub>
                        </m:sSub>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e>
                    </m:func>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sub>
                    </m:sSub>
                  </m:oMath>
                </a14:m>
                <a:r>
                  <a:rPr kumimoji="1" lang="en-US" altLang="zh-CN" sz="2000" dirty="0">
                    <a:ea typeface="STKaiti" charset="-122"/>
                    <a:cs typeface="STKaiti" charset="-122"/>
                  </a:rPr>
                  <a:t> </a:t>
                </a:r>
                <a14:m>
                  <m:oMath xmlns:m="http://schemas.openxmlformats.org/officeDocument/2006/math">
                    <m:func>
                      <m:funcPr>
                        <m:ctrlPr>
                          <a:rPr kumimoji="1" lang="en-US" altLang="zh-CN" sz="2000" i="1">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ln</m:t>
                        </m:r>
                      </m:fName>
                      <m:e>
                        <m:d>
                          <m:dPr>
                            <m:ctrlPr>
                              <a:rPr kumimoji="1" lang="en-US" altLang="zh-CN" sz="2000" i="1">
                                <a:latin typeface="Cambria Math" charset="0"/>
                                <a:ea typeface="STKaiti" charset="-122"/>
                                <a:cs typeface="STKaiti" charset="-122"/>
                              </a:rPr>
                            </m:ctrlPr>
                          </m:dPr>
                          <m:e>
                            <m:r>
                              <a:rPr kumimoji="1" lang="en-US" altLang="zh-CN" sz="2000" i="1">
                                <a:latin typeface="Cambria Math" charset="0"/>
                                <a:ea typeface="STKaiti" charset="-122"/>
                                <a:cs typeface="STKaiti" charset="-122"/>
                              </a:rPr>
                              <m:t>1+</m:t>
                            </m:r>
                            <m:func>
                              <m:funcPr>
                                <m:ctrlPr>
                                  <a:rPr kumimoji="1" lang="en-US" altLang="zh-CN" sz="2000" i="1">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Pr</m:t>
                                </m:r>
                              </m:fName>
                              <m:e>
                                <m:d>
                                  <m:dPr>
                                    <m:ctrlPr>
                                      <a:rPr kumimoji="1" lang="en-US" altLang="zh-CN" sz="2000" i="1">
                                        <a:latin typeface="Cambria Math" charset="0"/>
                                        <a:ea typeface="STKaiti" charset="-122"/>
                                        <a:cs typeface="STKaiti" charset="-122"/>
                                      </a:rPr>
                                    </m:ctrlPr>
                                  </m:dPr>
                                  <m:e>
                                    <m:r>
                                      <a:rPr kumimoji="1" lang="en-US" altLang="zh-CN" sz="2000" b="0" i="1" smtClean="0">
                                        <a:latin typeface="Cambria Math" charset="0"/>
                                        <a:ea typeface="STKaiti" charset="-122"/>
                                        <a:cs typeface="STKaiti" charset="-122"/>
                                      </a:rPr>
                                      <m:t>𝑒</m:t>
                                    </m:r>
                                    <m:d>
                                      <m:dPr>
                                        <m:ctrlPr>
                                          <a:rPr kumimoji="1" lang="en-US" altLang="zh-CN" sz="2000" b="0" i="1" smtClean="0">
                                            <a:latin typeface="Cambria Math" charset="0"/>
                                            <a:ea typeface="STKaiti" charset="-122"/>
                                            <a:cs typeface="STKaiti" charset="-122"/>
                                          </a:rPr>
                                        </m:ctrlPr>
                                      </m:dPr>
                                      <m:e>
                                        <m:r>
                                          <a:rPr kumimoji="1" lang="en-US" altLang="zh-CN" sz="2000" b="0" i="1" smtClean="0">
                                            <a:latin typeface="Cambria Math" charset="0"/>
                                            <a:ea typeface="STKaiti" charset="-122"/>
                                            <a:cs typeface="STKaiti" charset="-122"/>
                                          </a:rPr>
                                          <m:t>𝑡</m:t>
                                        </m:r>
                                        <m:r>
                                          <a:rPr kumimoji="1" lang="en-US" altLang="zh-CN" sz="2000" b="0" i="1" smtClean="0">
                                            <a:latin typeface="Cambria Math" charset="0"/>
                                            <a:ea typeface="STKaiti" charset="-122"/>
                                            <a:cs typeface="STKaiti" charset="-122"/>
                                          </a:rPr>
                                          <m:t>−1</m:t>
                                        </m:r>
                                      </m:e>
                                    </m:d>
                                  </m:e>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e>
                                </m:d>
                              </m:e>
                            </m:func>
                          </m:e>
                        </m:d>
                      </m:e>
                    </m:func>
                    <m:r>
                      <a:rPr kumimoji="1" lang="en-US" altLang="zh-CN" sz="2000" b="0" i="1" smtClean="0">
                        <a:latin typeface="Cambria Math" charset="0"/>
                        <a:ea typeface="STKaiti" charset="-122"/>
                        <a:cs typeface="STKaiti" charset="-122"/>
                      </a:rPr>
                      <m:t>+</m:t>
                    </m:r>
                    <m:nary>
                      <m:naryPr>
                        <m:chr m:val="∑"/>
                        <m:ctrlPr>
                          <a:rPr kumimoji="1" lang="is-IS" altLang="zh-CN" sz="2000" b="0" i="1" smtClean="0">
                            <a:latin typeface="Cambria Math" charset="0"/>
                            <a:ea typeface="STKaiti" charset="-122"/>
                            <a:cs typeface="STKaiti" charset="-122"/>
                          </a:rPr>
                        </m:ctrlPr>
                      </m:naryPr>
                      <m:sub>
                        <m:r>
                          <m:rPr>
                            <m:brk m:alnAt="7"/>
                          </m:rPr>
                          <a:rPr kumimoji="1" lang="en-US" altLang="zh-CN" sz="2000" b="0" i="1" smtClean="0">
                            <a:latin typeface="Cambria Math" charset="0"/>
                            <a:ea typeface="STKaiti" charset="-122"/>
                            <a:cs typeface="STKaiti" charset="-122"/>
                          </a:rPr>
                          <m:t>𝑘</m:t>
                        </m:r>
                        <m:r>
                          <a:rPr kumimoji="1" lang="en-US" altLang="zh-CN" sz="2000" b="0" i="1" smtClean="0">
                            <a:latin typeface="Cambria Math" charset="0"/>
                            <a:ea typeface="STKaiti" charset="-122"/>
                            <a:cs typeface="STKaiti" charset="-122"/>
                          </a:rPr>
                          <m:t>=1</m:t>
                        </m:r>
                      </m:sub>
                      <m:sup>
                        <m:r>
                          <a:rPr kumimoji="1" lang="en-US" altLang="zh-CN" sz="2000" b="0" i="1" smtClean="0">
                            <a:latin typeface="Cambria Math" charset="0"/>
                            <a:ea typeface="STKaiti" charset="-122"/>
                            <a:cs typeface="STKaiti" charset="-122"/>
                          </a:rPr>
                          <m:t>𝐾</m:t>
                        </m:r>
                        <m:r>
                          <a:rPr kumimoji="1" lang="en-US" altLang="zh-CN" sz="2000" b="0" i="1" smtClean="0">
                            <a:latin typeface="Cambria Math" charset="0"/>
                            <a:ea typeface="STKaiti" charset="-122"/>
                            <a:cs typeface="STKaiti" charset="-122"/>
                          </a:rPr>
                          <m:t>1</m:t>
                        </m:r>
                      </m:sup>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h</m:t>
                                </m:r>
                              </m:e>
                              <m:sub>
                                <m:r>
                                  <a:rPr kumimoji="1" lang="en-US" altLang="zh-CN" sz="2000" i="1">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sub>
                        </m:sSub>
                        <m:r>
                          <m:rPr>
                            <m:nor/>
                          </m:rPr>
                          <a:rPr kumimoji="1" lang="en-US" altLang="zh-CN" sz="2000" dirty="0">
                            <a:ea typeface="STKaiti" charset="-122"/>
                            <a:cs typeface="STKaiti" charset="-122"/>
                          </a:rPr>
                          <m:t> </m:t>
                        </m:r>
                        <m:func>
                          <m:funcPr>
                            <m:ctrlPr>
                              <a:rPr kumimoji="1" lang="en-US" altLang="zh-CN" sz="2000" i="1" dirty="0">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ln</m:t>
                            </m:r>
                          </m:fName>
                          <m:e>
                            <m:d>
                              <m:dPr>
                                <m:ctrlPr>
                                  <a:rPr kumimoji="1" lang="en-US" altLang="zh-CN" sz="2000" i="1">
                                    <a:latin typeface="Cambria Math" charset="0"/>
                                    <a:ea typeface="STKaiti" charset="-122"/>
                                    <a:cs typeface="STKaiti" charset="-122"/>
                                  </a:rPr>
                                </m:ctrlPr>
                              </m:dPr>
                              <m:e>
                                <m:r>
                                  <a:rPr kumimoji="1" lang="en-US" altLang="zh-CN" sz="2000" i="1">
                                    <a:latin typeface="Cambria Math" charset="0"/>
                                    <a:ea typeface="STKaiti" charset="-122"/>
                                    <a:cs typeface="STKaiti" charset="-122"/>
                                  </a:rPr>
                                  <m:t>1+</m:t>
                                </m:r>
                                <m:func>
                                  <m:funcPr>
                                    <m:ctrlPr>
                                      <a:rPr kumimoji="1" lang="en-US" altLang="zh-CN" sz="2000" i="1">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Pr</m:t>
                                    </m:r>
                                  </m:fName>
                                  <m:e>
                                    <m:d>
                                      <m:dPr>
                                        <m:ctrlPr>
                                          <a:rPr kumimoji="1" lang="en-US" altLang="zh-CN" sz="2000" i="1">
                                            <a:latin typeface="Cambria Math" charset="0"/>
                                            <a:ea typeface="STKaiti" charset="-122"/>
                                            <a:cs typeface="STKaiti" charset="-122"/>
                                          </a:rPr>
                                        </m:ctrlPr>
                                      </m:dPr>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h</m:t>
                                            </m:r>
                                          </m:e>
                                          <m:sub>
                                            <m:r>
                                              <a:rPr kumimoji="1" lang="en-US" altLang="zh-CN" sz="2000" i="1">
                                                <a:latin typeface="Cambria Math" charset="0"/>
                                                <a:ea typeface="STKaiti" charset="-122"/>
                                                <a:cs typeface="STKaiti" charset="-122"/>
                                              </a:rPr>
                                              <m:t>𝑘</m:t>
                                            </m:r>
                                          </m:sub>
                                        </m:sSub>
                                      </m:e>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e>
                                    </m:d>
                                  </m:e>
                                </m:func>
                              </m:e>
                            </m:d>
                          </m:e>
                        </m:func>
                        <m:r>
                          <m:rPr>
                            <m:nor/>
                          </m:rPr>
                          <a:rPr kumimoji="1" lang="zh-CN" altLang="en-US" sz="2000" dirty="0">
                            <a:latin typeface="STKaiti" charset="-122"/>
                            <a:ea typeface="STKaiti" charset="-122"/>
                            <a:cs typeface="STKaiti" charset="-122"/>
                          </a:rPr>
                          <m:t> </m:t>
                        </m:r>
                        <m:r>
                          <a:rPr kumimoji="1" lang="en-US" altLang="zh-CN" sz="2000" b="0" i="1" dirty="0" smtClean="0">
                            <a:latin typeface="Cambria Math" charset="0"/>
                            <a:ea typeface="STKaiti" charset="-122"/>
                            <a:cs typeface="STKaiti" charset="-122"/>
                          </a:rPr>
                          <m:t>+</m:t>
                        </m:r>
                        <m:nary>
                          <m:naryPr>
                            <m:chr m:val="∑"/>
                            <m:ctrlPr>
                              <a:rPr kumimoji="1" lang="is-IS" altLang="zh-CN" sz="2000" i="1">
                                <a:latin typeface="Cambria Math" charset="0"/>
                                <a:ea typeface="STKaiti" charset="-122"/>
                                <a:cs typeface="STKaiti" charset="-122"/>
                              </a:rPr>
                            </m:ctrlPr>
                          </m:naryPr>
                          <m:sub>
                            <m:r>
                              <m:rPr>
                                <m:brk m:alnAt="7"/>
                              </m:rPr>
                              <a:rPr kumimoji="1" lang="en-US" altLang="zh-CN" sz="2000" i="1">
                                <a:latin typeface="Cambria Math" charset="0"/>
                                <a:ea typeface="STKaiti" charset="-122"/>
                                <a:cs typeface="STKaiti" charset="-122"/>
                              </a:rPr>
                              <m:t>𝑘</m:t>
                            </m:r>
                            <m:r>
                              <a:rPr kumimoji="1" lang="en-US" altLang="zh-CN" sz="2000" i="1">
                                <a:latin typeface="Cambria Math" charset="0"/>
                                <a:ea typeface="STKaiti" charset="-122"/>
                                <a:cs typeface="STKaiti" charset="-122"/>
                              </a:rPr>
                              <m:t>=1</m:t>
                            </m:r>
                          </m:sub>
                          <m:sup>
                            <m:r>
                              <a:rPr kumimoji="1" lang="en-US" altLang="zh-CN" sz="2000" i="1">
                                <a:latin typeface="Cambria Math" charset="0"/>
                                <a:ea typeface="STKaiti" charset="-122"/>
                                <a:cs typeface="STKaiti" charset="-122"/>
                              </a:rPr>
                              <m:t>𝐾</m:t>
                            </m:r>
                            <m:r>
                              <a:rPr kumimoji="1" lang="en-US" altLang="zh-CN" sz="2000" b="0" i="1" smtClean="0">
                                <a:latin typeface="Cambria Math" charset="0"/>
                                <a:ea typeface="STKaiti" charset="-122"/>
                                <a:cs typeface="STKaiti" charset="-122"/>
                              </a:rPr>
                              <m:t>2</m:t>
                            </m:r>
                          </m:sup>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sub>
                            </m:sSub>
                            <m:r>
                              <m:rPr>
                                <m:nor/>
                              </m:rPr>
                              <a:rPr kumimoji="1" lang="en-US" altLang="zh-CN" sz="2000" dirty="0">
                                <a:ea typeface="STKaiti" charset="-122"/>
                                <a:cs typeface="STKaiti" charset="-122"/>
                              </a:rPr>
                              <m:t> </m:t>
                            </m:r>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𝑘</m:t>
                                </m:r>
                              </m:sub>
                            </m:sSub>
                            <m:r>
                              <a:rPr kumimoji="1" lang="en-US" altLang="zh-CN" sz="2000" b="0" i="1" smtClean="0">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𝑡</m:t>
                            </m:r>
                            <m:r>
                              <a:rPr kumimoji="1" lang="en-US" altLang="zh-CN" sz="2000" b="0" i="1" smtClean="0">
                                <a:latin typeface="Cambria Math" charset="0"/>
                                <a:ea typeface="STKaiti" charset="-122"/>
                                <a:cs typeface="STKaiti" charset="-122"/>
                              </a:rPr>
                              <m:t>−1)|</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𝑥</m:t>
                                </m:r>
                              </m:sub>
                            </m:sSub>
                            <m:r>
                              <a:rPr kumimoji="1" lang="en-US" altLang="zh-CN" sz="2000" i="1">
                                <a:latin typeface="Cambria Math" charset="0"/>
                                <a:ea typeface="STKaiti" charset="-122"/>
                                <a:cs typeface="STKaiti" charset="-122"/>
                              </a:rPr>
                              <m:t>))</m:t>
                            </m:r>
                            <m:r>
                              <m:rPr>
                                <m:nor/>
                              </m:rPr>
                              <a:rPr kumimoji="1" lang="zh-CN" altLang="en-US" sz="2000" dirty="0">
                                <a:latin typeface="STKaiti" charset="-122"/>
                                <a:ea typeface="STKaiti" charset="-122"/>
                                <a:cs typeface="STKaiti" charset="-122"/>
                              </a:rPr>
                              <m:t> </m:t>
                            </m:r>
                          </m:e>
                        </m:nary>
                      </m:e>
                    </m:nary>
                  </m:oMath>
                </a14:m>
                <a:endParaRPr kumimoji="1" lang="zh-CN" altLang="en-US" sz="2000" dirty="0">
                  <a:latin typeface="STKaiti" charset="-122"/>
                  <a:ea typeface="STKaiti" charset="-122"/>
                  <a:cs typeface="STKaiti" charset="-122"/>
                </a:endParaRPr>
              </a:p>
              <a:p>
                <a:endParaRPr kumimoji="1" lang="zh-CN" altLang="en-US" sz="2000" dirty="0" smtClean="0">
                  <a:latin typeface="STKaiti" charset="-122"/>
                  <a:ea typeface="STKaiti" charset="-122"/>
                  <a:cs typeface="STKaiti" charset="-122"/>
                </a:endParaRPr>
              </a:p>
              <a:p>
                <a:pPr marL="342900" indent="-342900">
                  <a:buFont typeface="Arial" charset="0"/>
                  <a:buChar char="•"/>
                </a:pPr>
                <a:r>
                  <a:rPr kumimoji="1" lang="en-US" altLang="zh-CN" sz="2800" dirty="0" smtClean="0">
                    <a:latin typeface="STKaiti" charset="-122"/>
                    <a:ea typeface="STKaiti" charset="-122"/>
                    <a:cs typeface="STKaiti" charset="-122"/>
                  </a:rPr>
                  <a:t>M-step</a:t>
                </a:r>
                <a:endParaRPr kumimoji="1" lang="zh-CN" altLang="en-US" sz="2800" dirty="0" smtClean="0">
                  <a:latin typeface="STKaiti" charset="-122"/>
                  <a:ea typeface="STKaiti" charset="-122"/>
                  <a:cs typeface="STKaiti" charset="-122"/>
                </a:endParaRPr>
              </a:p>
              <a:p>
                <a:pPr/>
                <a:r>
                  <a:rPr kumimoji="1" lang="en-US" altLang="zh-CN" sz="2000" i="1" dirty="0">
                    <a:ea typeface="STKaiti" charset="-122"/>
                    <a:cs typeface="STKaiti" charset="-122"/>
                  </a:rPr>
                  <a:t>e</a:t>
                </a:r>
                <a:r>
                  <a:rPr kumimoji="1" lang="en-US" altLang="zh-CN" sz="2000" dirty="0" smtClean="0">
                    <a:ea typeface="STKaiti" charset="-122"/>
                    <a:cs typeface="STKaiti" charset="-122"/>
                  </a:rPr>
                  <a:t>(t)</a:t>
                </a:r>
                <a14:m>
                  <m:oMath xmlns:m="http://schemas.openxmlformats.org/officeDocument/2006/math">
                    <m:r>
                      <a:rPr kumimoji="1" lang="en-US" altLang="zh-CN" sz="2000" i="1">
                        <a:latin typeface="Cambria Math" charset="0"/>
                        <a:ea typeface="STKaiti" charset="-122"/>
                        <a:cs typeface="STKaiti" charset="-122"/>
                      </a:rPr>
                      <m:t>=</m:t>
                    </m:r>
                    <m:func>
                      <m:funcPr>
                        <m:ctrlPr>
                          <a:rPr kumimoji="1" lang="mr-IN" altLang="zh-CN" sz="2000" i="1">
                            <a:latin typeface="Cambria Math" charset="0"/>
                            <a:ea typeface="STKaiti" charset="-122"/>
                            <a:cs typeface="STKaiti" charset="-122"/>
                          </a:rPr>
                        </m:ctrlPr>
                      </m:funcPr>
                      <m:fName>
                        <m:r>
                          <a:rPr kumimoji="1" lang="en-US" altLang="zh-CN" sz="2000" i="1">
                            <a:latin typeface="Cambria Math" charset="0"/>
                            <a:ea typeface="STKaiti" charset="-122"/>
                            <a:cs typeface="STKaiti" charset="-122"/>
                          </a:rPr>
                          <m:t>𝑎𝑟𝑔</m:t>
                        </m:r>
                        <m:limLow>
                          <m:limLowPr>
                            <m:ctrlPr>
                              <a:rPr kumimoji="1" lang="mr-IN" altLang="zh-CN" sz="2000" i="1">
                                <a:latin typeface="Cambria Math" charset="0"/>
                                <a:ea typeface="STKaiti" charset="-122"/>
                                <a:cs typeface="STKaiti" charset="-122"/>
                              </a:rPr>
                            </m:ctrlPr>
                          </m:limLowPr>
                          <m:e>
                            <m:r>
                              <m:rPr>
                                <m:sty m:val="p"/>
                              </m:rPr>
                              <a:rPr kumimoji="1" lang="mr-IN" altLang="zh-CN" sz="2000">
                                <a:latin typeface="Cambria Math" charset="0"/>
                                <a:ea typeface="STKaiti" charset="-122"/>
                                <a:cs typeface="STKaiti" charset="-122"/>
                              </a:rPr>
                              <m:t>max</m:t>
                            </m:r>
                          </m:e>
                          <m:lim>
                            <m:r>
                              <a:rPr kumimoji="1" lang="en-US" altLang="zh-CN" sz="2000" b="0" i="1" smtClean="0">
                                <a:latin typeface="Cambria Math" charset="0"/>
                                <a:ea typeface="STKaiti" charset="-122"/>
                                <a:cs typeface="STKaiti" charset="-122"/>
                              </a:rPr>
                              <m:t>𝑒</m:t>
                            </m:r>
                            <m:r>
                              <a:rPr kumimoji="1" lang="en-US" altLang="zh-CN" sz="2000" i="1">
                                <a:latin typeface="Cambria Math" charset="0"/>
                                <a:ea typeface="Cambria Math" charset="0"/>
                                <a:cs typeface="Cambria Math" charset="0"/>
                              </a:rPr>
                              <m:t>∈{0,1}</m:t>
                            </m:r>
                          </m:lim>
                        </m:limLow>
                      </m:fName>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b="0" i="1" smtClean="0">
                                <a:latin typeface="Cambria Math" charset="0"/>
                                <a:ea typeface="STKaiti" charset="-122"/>
                                <a:cs typeface="STKaiti" charset="-122"/>
                              </a:rPr>
                              <m:t>𝑒</m:t>
                            </m:r>
                          </m:sub>
                        </m:sSub>
                        <m:r>
                          <m:rPr>
                            <m:sty m:val="p"/>
                          </m:rPr>
                          <a:rPr kumimoji="1" lang="en-US" altLang="zh-CN" sz="2000">
                            <a:latin typeface="Cambria Math" charset="0"/>
                            <a:ea typeface="STKaiti" charset="-122"/>
                            <a:cs typeface="STKaiti" charset="-122"/>
                          </a:rPr>
                          <m:t>ln</m:t>
                        </m:r>
                        <m:r>
                          <a:rPr kumimoji="1" lang="en-US" altLang="zh-CN" sz="2000" i="1">
                            <a:latin typeface="Cambria Math" charset="0"/>
                            <a:ea typeface="STKaiti" charset="-122"/>
                            <a:cs typeface="STKaiti" charset="-122"/>
                          </a:rPr>
                          <m:t>⁡(1+</m:t>
                        </m:r>
                        <m:r>
                          <m:rPr>
                            <m:sty m:val="p"/>
                          </m:rPr>
                          <a:rPr kumimoji="1" lang="en-US" altLang="zh-CN" sz="2000">
                            <a:latin typeface="Cambria Math" charset="0"/>
                            <a:ea typeface="STKaiti" charset="-122"/>
                            <a:cs typeface="STKaiti" charset="-122"/>
                          </a:rPr>
                          <m:t>Pr</m:t>
                        </m:r>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e>
                    </m:func>
                    <m:r>
                      <a:rPr kumimoji="1" lang="en-US" altLang="zh-CN" sz="2000" i="1">
                        <a:latin typeface="Cambria Math" charset="0"/>
                        <a:ea typeface="STKaiti" charset="-122"/>
                        <a:cs typeface="STKaiti" charset="-122"/>
                      </a:rPr>
                      <m:t>+</m:t>
                    </m:r>
                    <m:nary>
                      <m:naryPr>
                        <m:chr m:val="∑"/>
                        <m:limLoc m:val="subSup"/>
                        <m:ctrlPr>
                          <a:rPr kumimoji="1" lang="is-IS" altLang="zh-CN" sz="2000" i="1" smtClean="0">
                            <a:latin typeface="Cambria Math" charset="0"/>
                            <a:ea typeface="STKaiti" charset="-122"/>
                            <a:cs typeface="STKaiti" charset="-122"/>
                          </a:rPr>
                        </m:ctrlPr>
                      </m:naryPr>
                      <m:sub>
                        <m:r>
                          <m:rPr>
                            <m:brk m:alnAt="25"/>
                          </m:rPr>
                          <a:rPr kumimoji="1" lang="en-US" altLang="zh-CN" sz="2000" b="0" i="1" smtClean="0">
                            <a:latin typeface="Cambria Math" charset="0"/>
                            <a:ea typeface="STKaiti" charset="-122"/>
                            <a:cs typeface="STKaiti" charset="-122"/>
                          </a:rPr>
                          <m:t>𝑘</m:t>
                        </m:r>
                        <m:r>
                          <a:rPr kumimoji="1" lang="en-US" altLang="zh-CN" sz="2000" b="0" i="1" smtClean="0">
                            <a:latin typeface="Cambria Math" charset="0"/>
                            <a:ea typeface="STKaiti" charset="-122"/>
                            <a:cs typeface="STKaiti" charset="-122"/>
                          </a:rPr>
                          <m:t>=1</m:t>
                        </m:r>
                      </m:sub>
                      <m:sup>
                        <m:r>
                          <a:rPr kumimoji="1" lang="en-US" altLang="zh-CN" sz="2000" b="0" i="1" smtClean="0">
                            <a:latin typeface="Cambria Math" charset="0"/>
                            <a:ea typeface="STKaiti" charset="-122"/>
                            <a:cs typeface="STKaiti" charset="-122"/>
                          </a:rPr>
                          <m:t>𝐾</m:t>
                        </m:r>
                        <m:r>
                          <a:rPr kumimoji="1" lang="en-US" altLang="zh-CN" sz="2000" b="0" i="1" smtClean="0">
                            <a:latin typeface="Cambria Math" charset="0"/>
                            <a:ea typeface="STKaiti" charset="-122"/>
                            <a:cs typeface="STKaiti" charset="-122"/>
                          </a:rPr>
                          <m:t>1</m:t>
                        </m:r>
                      </m:sup>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h</m:t>
                                </m:r>
                              </m:e>
                              <m:sub>
                                <m:r>
                                  <a:rPr kumimoji="1" lang="en-US" altLang="zh-CN" sz="2000" i="1">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𝑒</m:t>
                            </m:r>
                            <m:r>
                              <a:rPr kumimoji="1" lang="en-US" altLang="zh-CN" sz="2000" i="1">
                                <a:latin typeface="Cambria Math" charset="0"/>
                                <a:ea typeface="STKaiti" charset="-122"/>
                                <a:cs typeface="STKaiti" charset="-122"/>
                              </a:rPr>
                              <m:t>)</m:t>
                            </m:r>
                          </m:sub>
                        </m:sSub>
                        <m:r>
                          <m:rPr>
                            <m:nor/>
                          </m:rPr>
                          <a:rPr kumimoji="1" lang="en-US" altLang="zh-CN" sz="2000" dirty="0">
                            <a:ea typeface="STKaiti" charset="-122"/>
                            <a:cs typeface="STKaiti" charset="-122"/>
                          </a:rPr>
                          <m:t> </m:t>
                        </m:r>
                        <m:func>
                          <m:funcPr>
                            <m:ctrlPr>
                              <a:rPr kumimoji="1" lang="en-US" altLang="zh-CN" sz="2000" i="1" dirty="0">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ln</m:t>
                            </m:r>
                          </m:fName>
                          <m:e>
                            <m:d>
                              <m:dPr>
                                <m:ctrlPr>
                                  <a:rPr kumimoji="1" lang="en-US" altLang="zh-CN" sz="2000" i="1">
                                    <a:latin typeface="Cambria Math" charset="0"/>
                                    <a:ea typeface="STKaiti" charset="-122"/>
                                    <a:cs typeface="STKaiti" charset="-122"/>
                                  </a:rPr>
                                </m:ctrlPr>
                              </m:dPr>
                              <m:e>
                                <m:r>
                                  <a:rPr kumimoji="1" lang="en-US" altLang="zh-CN" sz="2000" i="1">
                                    <a:latin typeface="Cambria Math" charset="0"/>
                                    <a:ea typeface="STKaiti" charset="-122"/>
                                    <a:cs typeface="STKaiti" charset="-122"/>
                                  </a:rPr>
                                  <m:t>1+</m:t>
                                </m:r>
                                <m:func>
                                  <m:funcPr>
                                    <m:ctrlPr>
                                      <a:rPr kumimoji="1" lang="en-US" altLang="zh-CN" sz="2000" i="1">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Pr</m:t>
                                    </m:r>
                                  </m:fName>
                                  <m:e>
                                    <m:d>
                                      <m:dPr>
                                        <m:ctrlPr>
                                          <a:rPr kumimoji="1" lang="en-US" altLang="zh-CN" sz="2000" i="1">
                                            <a:latin typeface="Cambria Math" charset="0"/>
                                            <a:ea typeface="STKaiti" charset="-122"/>
                                            <a:cs typeface="STKaiti" charset="-122"/>
                                          </a:rPr>
                                        </m:ctrlPr>
                                      </m:dPr>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h</m:t>
                                            </m:r>
                                          </m:e>
                                          <m:sub>
                                            <m:r>
                                              <a:rPr kumimoji="1" lang="en-US" altLang="zh-CN" sz="2000" i="1">
                                                <a:latin typeface="Cambria Math" charset="0"/>
                                                <a:ea typeface="STKaiti" charset="-122"/>
                                                <a:cs typeface="STKaiti" charset="-122"/>
                                              </a:rPr>
                                              <m:t>𝑘</m:t>
                                            </m:r>
                                          </m:sub>
                                        </m:sSub>
                                      </m:e>
                                      <m:e>
                                        <m:r>
                                          <a:rPr kumimoji="1" lang="en-US" altLang="zh-CN" sz="2000" b="0" i="1" smtClean="0">
                                            <a:latin typeface="Cambria Math" charset="0"/>
                                            <a:ea typeface="STKaiti" charset="-122"/>
                                            <a:cs typeface="STKaiti" charset="-122"/>
                                          </a:rPr>
                                          <m:t>𝑒</m:t>
                                        </m:r>
                                      </m:e>
                                    </m:d>
                                  </m:e>
                                </m:func>
                              </m:e>
                            </m:d>
                          </m:e>
                        </m:func>
                      </m:e>
                    </m:nary>
                    <m:r>
                      <a:rPr kumimoji="1" lang="en-US" altLang="zh-CN" sz="2000" b="0" i="1" smtClean="0">
                        <a:latin typeface="Cambria Math" charset="0"/>
                        <a:ea typeface="STKaiti" charset="-122"/>
                        <a:cs typeface="STKaiti" charset="-122"/>
                      </a:rPr>
                      <m:t>+</m:t>
                    </m:r>
                    <m:nary>
                      <m:naryPr>
                        <m:chr m:val="∑"/>
                        <m:limLoc m:val="subSup"/>
                        <m:ctrlPr>
                          <a:rPr kumimoji="1" lang="is-IS" altLang="zh-CN" sz="2000" i="1">
                            <a:latin typeface="Cambria Math" charset="0"/>
                            <a:ea typeface="STKaiti" charset="-122"/>
                            <a:cs typeface="STKaiti" charset="-122"/>
                          </a:rPr>
                        </m:ctrlPr>
                      </m:naryPr>
                      <m:sub>
                        <m:r>
                          <m:rPr>
                            <m:brk m:alnAt="25"/>
                          </m:rPr>
                          <a:rPr kumimoji="1" lang="en-US" altLang="zh-CN" sz="2000" i="1">
                            <a:latin typeface="Cambria Math" charset="0"/>
                            <a:ea typeface="STKaiti" charset="-122"/>
                            <a:cs typeface="STKaiti" charset="-122"/>
                          </a:rPr>
                          <m:t>𝑘</m:t>
                        </m:r>
                        <m:r>
                          <a:rPr kumimoji="1" lang="en-US" altLang="zh-CN" sz="2000" i="1">
                            <a:latin typeface="Cambria Math" charset="0"/>
                            <a:ea typeface="STKaiti" charset="-122"/>
                            <a:cs typeface="STKaiti" charset="-122"/>
                          </a:rPr>
                          <m:t>=1</m:t>
                        </m:r>
                      </m:sub>
                      <m:sup>
                        <m:r>
                          <a:rPr kumimoji="1" lang="en-US" altLang="zh-CN" sz="2000" i="1">
                            <a:latin typeface="Cambria Math" charset="0"/>
                            <a:ea typeface="STKaiti" charset="-122"/>
                            <a:cs typeface="STKaiti" charset="-122"/>
                          </a:rPr>
                          <m:t>𝐾</m:t>
                        </m:r>
                        <m:r>
                          <a:rPr kumimoji="1" lang="en-US" altLang="zh-CN" sz="2000" b="0" i="1" smtClean="0">
                            <a:latin typeface="Cambria Math" charset="0"/>
                            <a:ea typeface="STKaiti" charset="-122"/>
                            <a:cs typeface="STKaiti" charset="-122"/>
                          </a:rPr>
                          <m:t>2</m:t>
                        </m:r>
                      </m:sup>
                      <m:e>
                        <m:sSub>
                          <m:sSubPr>
                            <m:ctrlPr>
                              <a:rPr kumimoji="1" lang="en-US" altLang="zh-CN" sz="2000" i="1">
                                <a:latin typeface="Cambria Math" charset="0"/>
                                <a:ea typeface="STKaiti" charset="-122"/>
                                <a:cs typeface="STKaiti" charset="-122"/>
                              </a:rPr>
                            </m:ctrlPr>
                          </m:sSubPr>
                          <m:e>
                            <m:r>
                              <a:rPr kumimoji="1" lang="en-US" altLang="zh-CN" sz="2000" i="1">
                                <a:latin typeface="Cambria Math" charset="0"/>
                                <a:ea typeface="STKaiti" charset="-122"/>
                                <a:cs typeface="STKaiti" charset="-122"/>
                              </a:rPr>
                              <m:t>𝑤</m:t>
                            </m:r>
                          </m:e>
                          <m:sub>
                            <m:r>
                              <a:rPr kumimoji="1" lang="en-US" altLang="zh-CN" sz="2000" i="1">
                                <a:latin typeface="Cambria Math" charset="0"/>
                                <a:ea typeface="STKaiti" charset="-122"/>
                                <a:cs typeface="STKaiti" charset="-122"/>
                              </a:rPr>
                              <m:t>(</m:t>
                            </m:r>
                            <m:sSub>
                              <m:sSubPr>
                                <m:ctrlPr>
                                  <a:rPr kumimoji="1" lang="en-US" altLang="zh-CN" sz="2000" i="1">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𝑘</m:t>
                                </m:r>
                              </m:sub>
                            </m:sSub>
                            <m:r>
                              <a:rPr kumimoji="1" lang="en-US" altLang="zh-CN" sz="2000" i="1">
                                <a:latin typeface="Cambria Math" charset="0"/>
                                <a:ea typeface="STKaiti" charset="-122"/>
                                <a:cs typeface="STKaiti" charset="-122"/>
                              </a:rPr>
                              <m:t>,</m:t>
                            </m:r>
                            <m:r>
                              <a:rPr kumimoji="1" lang="en-US" altLang="zh-CN" sz="2000" i="1">
                                <a:latin typeface="Cambria Math" charset="0"/>
                                <a:ea typeface="STKaiti" charset="-122"/>
                                <a:cs typeface="STKaiti" charset="-122"/>
                              </a:rPr>
                              <m:t>𝑒</m:t>
                            </m:r>
                            <m:r>
                              <a:rPr kumimoji="1" lang="en-US" altLang="zh-CN" sz="2000" i="1">
                                <a:latin typeface="Cambria Math" charset="0"/>
                                <a:ea typeface="STKaiti" charset="-122"/>
                                <a:cs typeface="STKaiti" charset="-122"/>
                              </a:rPr>
                              <m:t>)</m:t>
                            </m:r>
                          </m:sub>
                        </m:sSub>
                        <m:r>
                          <m:rPr>
                            <m:nor/>
                          </m:rPr>
                          <a:rPr kumimoji="1" lang="en-US" altLang="zh-CN" sz="2000" dirty="0">
                            <a:ea typeface="STKaiti" charset="-122"/>
                            <a:cs typeface="STKaiti" charset="-122"/>
                          </a:rPr>
                          <m:t> </m:t>
                        </m:r>
                        <m:func>
                          <m:funcPr>
                            <m:ctrlPr>
                              <a:rPr kumimoji="1" lang="en-US" altLang="zh-CN" sz="2000" i="1" dirty="0">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ln</m:t>
                            </m:r>
                          </m:fName>
                          <m:e>
                            <m:d>
                              <m:dPr>
                                <m:ctrlPr>
                                  <a:rPr kumimoji="1" lang="en-US" altLang="zh-CN" sz="2000" i="1">
                                    <a:latin typeface="Cambria Math" charset="0"/>
                                    <a:ea typeface="STKaiti" charset="-122"/>
                                    <a:cs typeface="STKaiti" charset="-122"/>
                                  </a:rPr>
                                </m:ctrlPr>
                              </m:dPr>
                              <m:e>
                                <m:r>
                                  <a:rPr kumimoji="1" lang="en-US" altLang="zh-CN" sz="2000" i="1">
                                    <a:latin typeface="Cambria Math" charset="0"/>
                                    <a:ea typeface="STKaiti" charset="-122"/>
                                    <a:cs typeface="STKaiti" charset="-122"/>
                                  </a:rPr>
                                  <m:t>1+</m:t>
                                </m:r>
                                <m:func>
                                  <m:funcPr>
                                    <m:ctrlPr>
                                      <a:rPr kumimoji="1" lang="en-US" altLang="zh-CN" sz="2000" i="1">
                                        <a:latin typeface="Cambria Math" charset="0"/>
                                        <a:ea typeface="STKaiti" charset="-122"/>
                                        <a:cs typeface="STKaiti" charset="-122"/>
                                      </a:rPr>
                                    </m:ctrlPr>
                                  </m:funcPr>
                                  <m:fName>
                                    <m:r>
                                      <m:rPr>
                                        <m:sty m:val="p"/>
                                      </m:rPr>
                                      <a:rPr kumimoji="1" lang="en-US" altLang="zh-CN" sz="2000">
                                        <a:latin typeface="Cambria Math" charset="0"/>
                                        <a:ea typeface="STKaiti" charset="-122"/>
                                        <a:cs typeface="STKaiti" charset="-122"/>
                                      </a:rPr>
                                      <m:t>Pr</m:t>
                                    </m:r>
                                  </m:fName>
                                  <m:e>
                                    <m:d>
                                      <m:dPr>
                                        <m:ctrlPr>
                                          <a:rPr kumimoji="1" lang="en-US" altLang="zh-CN" sz="2000" i="1">
                                            <a:latin typeface="Cambria Math" charset="0"/>
                                            <a:ea typeface="STKaiti" charset="-122"/>
                                            <a:cs typeface="STKaiti" charset="-122"/>
                                          </a:rPr>
                                        </m:ctrlPr>
                                      </m:dPr>
                                      <m:e>
                                        <m:sSub>
                                          <m:sSubPr>
                                            <m:ctrlPr>
                                              <a:rPr kumimoji="1" lang="en-US" altLang="zh-CN" sz="2000" i="1">
                                                <a:latin typeface="Cambria Math" charset="0"/>
                                                <a:ea typeface="STKaiti" charset="-122"/>
                                                <a:cs typeface="STKaiti" charset="-122"/>
                                              </a:rPr>
                                            </m:ctrlPr>
                                          </m:sSubPr>
                                          <m:e>
                                            <m:r>
                                              <a:rPr kumimoji="1" lang="en-US" altLang="zh-CN" sz="2000" b="0" i="1" smtClean="0">
                                                <a:latin typeface="Cambria Math" charset="0"/>
                                                <a:ea typeface="STKaiti" charset="-122"/>
                                                <a:cs typeface="STKaiti" charset="-122"/>
                                              </a:rPr>
                                              <m:t>𝑓</m:t>
                                            </m:r>
                                          </m:e>
                                          <m:sub>
                                            <m:r>
                                              <a:rPr kumimoji="1" lang="en-US" altLang="zh-CN" sz="2000" i="1">
                                                <a:latin typeface="Cambria Math" charset="0"/>
                                                <a:ea typeface="STKaiti" charset="-122"/>
                                                <a:cs typeface="STKaiti" charset="-122"/>
                                              </a:rPr>
                                              <m:t>𝑘</m:t>
                                            </m:r>
                                          </m:sub>
                                        </m:sSub>
                                        <m:r>
                                          <a:rPr kumimoji="1" lang="en-US" altLang="zh-CN" sz="2000" b="0" i="1" smtClean="0">
                                            <a:latin typeface="Cambria Math" charset="0"/>
                                            <a:ea typeface="STKaiti" charset="-122"/>
                                            <a:cs typeface="STKaiti" charset="-122"/>
                                          </a:rPr>
                                          <m:t>(</m:t>
                                        </m:r>
                                        <m:r>
                                          <a:rPr kumimoji="1" lang="en-US" altLang="zh-CN" sz="2000" b="0" i="1" smtClean="0">
                                            <a:latin typeface="Cambria Math" charset="0"/>
                                            <a:ea typeface="STKaiti" charset="-122"/>
                                            <a:cs typeface="STKaiti" charset="-122"/>
                                          </a:rPr>
                                          <m:t>𝑡</m:t>
                                        </m:r>
                                        <m:r>
                                          <a:rPr kumimoji="1" lang="en-US" altLang="zh-CN" sz="2000" b="0" i="1" smtClean="0">
                                            <a:latin typeface="Cambria Math" charset="0"/>
                                            <a:ea typeface="STKaiti" charset="-122"/>
                                            <a:cs typeface="STKaiti" charset="-122"/>
                                          </a:rPr>
                                          <m:t>)</m:t>
                                        </m:r>
                                      </m:e>
                                      <m:e>
                                        <m:r>
                                          <a:rPr kumimoji="1" lang="en-US" altLang="zh-CN" sz="2000" i="1">
                                            <a:latin typeface="Cambria Math" charset="0"/>
                                            <a:ea typeface="STKaiti" charset="-122"/>
                                            <a:cs typeface="STKaiti" charset="-122"/>
                                          </a:rPr>
                                          <m:t>𝑒</m:t>
                                        </m:r>
                                      </m:e>
                                    </m:d>
                                  </m:e>
                                </m:func>
                              </m:e>
                            </m:d>
                          </m:e>
                        </m:func>
                      </m:e>
                    </m:nary>
                  </m:oMath>
                </a14:m>
                <a:endParaRPr kumimoji="1" lang="zh-CN" altLang="en-US" sz="2000" dirty="0" smtClean="0">
                  <a:latin typeface="STKaiti" charset="-122"/>
                  <a:ea typeface="STKaiti" charset="-122"/>
                  <a:cs typeface="STKaiti" charset="-122"/>
                </a:endParaRPr>
              </a:p>
              <a:p>
                <a:pPr marL="342900" indent="-342900">
                  <a:buFont typeface="Arial" charset="0"/>
                  <a:buChar char="•"/>
                </a:pPr>
                <a:r>
                  <a:rPr kumimoji="1" lang="zh-CN" altLang="en-US" sz="2400" dirty="0" smtClean="0">
                    <a:latin typeface="STKaiti" charset="-122"/>
                    <a:ea typeface="STKaiti" charset="-122"/>
                    <a:cs typeface="STKaiti" charset="-122"/>
                  </a:rPr>
                  <a:t>迭代直到结果不变，</a:t>
                </a:r>
                <a:r>
                  <a:rPr kumimoji="1" lang="en-US" altLang="zh-CN" sz="2400" i="1" dirty="0">
                    <a:ea typeface="STKaiti" charset="-122"/>
                    <a:cs typeface="STKaiti" charset="-122"/>
                  </a:rPr>
                  <a:t> e</a:t>
                </a:r>
                <a:r>
                  <a:rPr kumimoji="1" lang="en-US" altLang="zh-CN" sz="2400" dirty="0">
                    <a:ea typeface="STKaiti" charset="-122"/>
                    <a:cs typeface="STKaiti" charset="-122"/>
                  </a:rPr>
                  <a:t>(t)</a:t>
                </a:r>
                <a14:m>
                  <m:oMath xmlns:m="http://schemas.openxmlformats.org/officeDocument/2006/math">
                    <m:r>
                      <a:rPr kumimoji="1" lang="en-US" altLang="zh-CN" sz="2400" i="1">
                        <a:latin typeface="Cambria Math" charset="0"/>
                        <a:ea typeface="STKaiti" charset="-122"/>
                        <a:cs typeface="STKaiti" charset="-122"/>
                      </a:rPr>
                      <m:t>=</m:t>
                    </m:r>
                  </m:oMath>
                </a14:m>
                <a:r>
                  <a:rPr kumimoji="1" lang="en-US" altLang="zh-CN" sz="2400" dirty="0" smtClean="0">
                    <a:latin typeface="STKaiti" charset="-122"/>
                    <a:ea typeface="STKaiti" charset="-122"/>
                    <a:cs typeface="STKaiti" charset="-122"/>
                  </a:rPr>
                  <a:t>1</a:t>
                </a:r>
                <a:r>
                  <a:rPr kumimoji="1" lang="zh-CN" altLang="en-US"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代表处于危险状态，</a:t>
                </a:r>
                <a:r>
                  <a:rPr kumimoji="1" lang="en-US" altLang="zh-CN" sz="2400" i="1" dirty="0">
                    <a:ea typeface="STKaiti" charset="-122"/>
                    <a:cs typeface="STKaiti" charset="-122"/>
                  </a:rPr>
                  <a:t> e</a:t>
                </a:r>
                <a:r>
                  <a:rPr kumimoji="1" lang="en-US" altLang="zh-CN" sz="2400" dirty="0">
                    <a:ea typeface="STKaiti" charset="-122"/>
                    <a:cs typeface="STKaiti" charset="-122"/>
                  </a:rPr>
                  <a:t>(t)</a:t>
                </a:r>
                <a14:m>
                  <m:oMath xmlns:m="http://schemas.openxmlformats.org/officeDocument/2006/math">
                    <m:r>
                      <a:rPr kumimoji="1" lang="en-US" altLang="zh-CN" sz="2400" i="1">
                        <a:latin typeface="Cambria Math" charset="0"/>
                        <a:ea typeface="STKaiti" charset="-122"/>
                        <a:cs typeface="STKaiti" charset="-122"/>
                      </a:rPr>
                      <m:t>=</m:t>
                    </m:r>
                    <m:r>
                      <a:rPr kumimoji="1" lang="en-US" altLang="zh-CN" sz="2400" b="0" i="0" smtClean="0">
                        <a:latin typeface="Cambria Math" charset="0"/>
                        <a:ea typeface="STKaiti" charset="-122"/>
                        <a:cs typeface="STKaiti" charset="-122"/>
                      </a:rPr>
                      <m:t>0</m:t>
                    </m:r>
                  </m:oMath>
                </a14:m>
                <a:r>
                  <a:rPr kumimoji="1" lang="zh-CN" altLang="en-US" sz="2400" dirty="0">
                    <a:latin typeface="STKaiti" charset="-122"/>
                    <a:ea typeface="STKaiti" charset="-122"/>
                    <a:cs typeface="STKaiti" charset="-122"/>
                  </a:rPr>
                  <a:t>，代表</a:t>
                </a:r>
                <a:r>
                  <a:rPr kumimoji="1" lang="zh-CN" altLang="en-US" sz="2400" dirty="0" smtClean="0">
                    <a:latin typeface="STKaiti" charset="-122"/>
                    <a:ea typeface="STKaiti" charset="-122"/>
                    <a:cs typeface="STKaiti" charset="-122"/>
                  </a:rPr>
                  <a:t>处于</a:t>
                </a:r>
                <a:r>
                  <a:rPr kumimoji="1" lang="zh-CN" altLang="en-US" sz="2400" dirty="0" smtClean="0">
                    <a:latin typeface="STKaiti" charset="-122"/>
                    <a:ea typeface="STKaiti" charset="-122"/>
                    <a:cs typeface="STKaiti" charset="-122"/>
                  </a:rPr>
                  <a:t>安全</a:t>
                </a:r>
                <a:r>
                  <a:rPr kumimoji="1" lang="zh-CN" altLang="en-US" sz="2400" dirty="0" smtClean="0">
                    <a:latin typeface="STKaiti" charset="-122"/>
                    <a:ea typeface="STKaiti" charset="-122"/>
                    <a:cs typeface="STKaiti" charset="-122"/>
                  </a:rPr>
                  <a:t>状态</a:t>
                </a:r>
                <a:endParaRPr kumimoji="1" lang="zh-CN" altLang="en-US" sz="2400" dirty="0">
                  <a:latin typeface="STKaiti" charset="-122"/>
                  <a:ea typeface="STKaiti" charset="-122"/>
                  <a:cs typeface="STKaiti" charset="-122"/>
                </a:endParaRPr>
              </a:p>
              <a:p>
                <a:endParaRPr kumimoji="1" lang="zh-CN" altLang="en-US" sz="2000" dirty="0">
                  <a:latin typeface="STKaiti" charset="-122"/>
                  <a:ea typeface="STKaiti" charset="-122"/>
                  <a:cs typeface="STKaiti"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346842" y="1162777"/>
                <a:ext cx="8292662" cy="5659563"/>
              </a:xfrm>
              <a:prstGeom prst="rect">
                <a:avLst/>
              </a:prstGeom>
              <a:blipFill rotWithShape="0">
                <a:blip r:embed="rId3"/>
                <a:stretch>
                  <a:fillRect l="-4559" t="-1185" r="-4779"/>
                </a:stretch>
              </a:blipFill>
            </p:spPr>
            <p:txBody>
              <a:bodyPr/>
              <a:lstStyle/>
              <a:p>
                <a:r>
                  <a:rPr lang="zh-CN" altLang="en-US">
                    <a:noFill/>
                  </a:rPr>
                  <a:t> </a:t>
                </a:r>
              </a:p>
            </p:txBody>
          </p:sp>
        </mc:Fallback>
      </mc:AlternateContent>
      <p:sp>
        <p:nvSpPr>
          <p:cNvPr id="3" name="矩形 2"/>
          <p:cNvSpPr/>
          <p:nvPr/>
        </p:nvSpPr>
        <p:spPr>
          <a:xfrm>
            <a:off x="6608179" y="360168"/>
            <a:ext cx="2031325" cy="646331"/>
          </a:xfrm>
          <a:prstGeom prst="rect">
            <a:avLst/>
          </a:prstGeom>
        </p:spPr>
        <p:txBody>
          <a:bodyPr wrap="none">
            <a:spAutoFit/>
          </a:bodyPr>
          <a:lstStyle/>
          <a:p>
            <a:pPr>
              <a:lnSpc>
                <a:spcPct val="150000"/>
              </a:lnSpc>
            </a:pPr>
            <a:r>
              <a:rPr kumimoji="1" lang="zh-CN" altLang="en-US" sz="2400" dirty="0" smtClean="0">
                <a:latin typeface="STKaiti" charset="-122"/>
                <a:ea typeface="STKaiti" charset="-122"/>
                <a:cs typeface="STKaiti" charset="-122"/>
              </a:rPr>
              <a:t>危险模式预测</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659894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14627" y="2679082"/>
            <a:ext cx="3483478" cy="13388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5400" dirty="0" smtClean="0">
                <a:latin typeface="STKaiti" charset="-122"/>
                <a:ea typeface="STKaiti" charset="-122"/>
                <a:cs typeface="STKaiti" charset="-122"/>
              </a:rPr>
              <a:t>谢谢！</a:t>
            </a:r>
            <a:endParaRPr lang="zh-CN" altLang="en-US" sz="5400"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2018444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842" y="1387366"/>
            <a:ext cx="8292662" cy="2677656"/>
          </a:xfrm>
          <a:prstGeom prst="rect">
            <a:avLst/>
          </a:prstGeom>
          <a:noFill/>
        </p:spPr>
        <p:txBody>
          <a:bodyPr wrap="square" rtlCol="0">
            <a:spAutoFit/>
          </a:bodyPr>
          <a:lstStyle/>
          <a:p>
            <a:pPr>
              <a:lnSpc>
                <a:spcPct val="150000"/>
              </a:lnSpc>
            </a:pPr>
            <a:r>
              <a:rPr kumimoji="1" lang="en-US" altLang="zh-CN" sz="2800" dirty="0" smtClean="0">
                <a:latin typeface="STKaiti" charset="-122"/>
                <a:ea typeface="STKaiti" charset="-122"/>
                <a:cs typeface="STKaiti" charset="-122"/>
              </a:rPr>
              <a:t>City </a:t>
            </a:r>
            <a:r>
              <a:rPr kumimoji="1" lang="en-US" altLang="zh-CN" sz="2800" dirty="0">
                <a:latin typeface="STKaiti" charset="-122"/>
                <a:ea typeface="STKaiti" charset="-122"/>
                <a:cs typeface="STKaiti" charset="-122"/>
              </a:rPr>
              <a:t>Eyes on Dangerous </a:t>
            </a:r>
            <a:r>
              <a:rPr kumimoji="1" lang="en-US" altLang="zh-CN" sz="2800" dirty="0" smtClean="0">
                <a:latin typeface="STKaiti" charset="-122"/>
                <a:ea typeface="STKaiti" charset="-122"/>
                <a:cs typeface="STKaiti" charset="-122"/>
              </a:rPr>
              <a:t>Goods</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(DG</a:t>
            </a:r>
            <a:r>
              <a:rPr kumimoji="1" lang="en-US" altLang="zh-CN" dirty="0" smtClean="0">
                <a:latin typeface="STKaiti" charset="-122"/>
                <a:ea typeface="STKaiti" charset="-122"/>
                <a:cs typeface="STKaiti" charset="-122"/>
              </a:rPr>
              <a:t>EYE</a:t>
            </a:r>
            <a:r>
              <a:rPr kumimoji="1" lang="en-US" altLang="zh-CN" sz="2800" dirty="0" smtClean="0">
                <a:latin typeface="STKaiti" charset="-122"/>
                <a:ea typeface="STKaiti" charset="-122"/>
                <a:cs typeface="STKaiti" charset="-122"/>
              </a:rPr>
              <a:t>)</a:t>
            </a:r>
            <a:r>
              <a:rPr kumimoji="1" lang="zh-CN" altLang="en-US" sz="2800" dirty="0" smtClean="0">
                <a:latin typeface="STKaiti" charset="-122"/>
                <a:ea typeface="STKaiti" charset="-122"/>
                <a:cs typeface="STKaiti" charset="-122"/>
              </a:rPr>
              <a:t> 系统</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应用对象：超大城市危险平运输</a:t>
            </a:r>
            <a:r>
              <a:rPr kumimoji="1" lang="en-US" altLang="zh-CN" sz="2800" dirty="0" smtClean="0">
                <a:latin typeface="STKaiti" charset="-122"/>
                <a:ea typeface="STKaiti" charset="-122"/>
                <a:cs typeface="STKaiti" charset="-122"/>
              </a:rPr>
              <a:t>(DGT)</a:t>
            </a:r>
            <a:r>
              <a:rPr kumimoji="1" lang="zh-CN" altLang="en-US" sz="2800" dirty="0" smtClean="0">
                <a:latin typeface="STKaiti" charset="-122"/>
                <a:ea typeface="STKaiti" charset="-122"/>
                <a:cs typeface="STKaiti" charset="-122"/>
              </a:rPr>
              <a:t>管理预警</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数据来源：</a:t>
            </a:r>
            <a:r>
              <a:rPr kumimoji="1" lang="en-US" altLang="zh-CN" sz="2800" dirty="0" smtClean="0">
                <a:latin typeface="STKaiti" charset="-122"/>
                <a:ea typeface="STKaiti" charset="-122"/>
                <a:cs typeface="STKaiti" charset="-122"/>
              </a:rPr>
              <a:t>DGT</a:t>
            </a:r>
            <a:r>
              <a:rPr kumimoji="1" lang="zh-CN" altLang="en-US" sz="2800" dirty="0" smtClean="0">
                <a:latin typeface="STKaiti" charset="-122"/>
                <a:ea typeface="STKaiti" charset="-122"/>
                <a:cs typeface="STKaiti" charset="-122"/>
              </a:rPr>
              <a:t>运输路线，手机信号</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主要功能：危险区域识别、预测</a:t>
            </a:r>
          </a:p>
        </p:txBody>
      </p:sp>
    </p:spTree>
    <p:extLst>
      <p:ext uri="{BB962C8B-B14F-4D97-AF65-F5344CB8AC3E}">
        <p14:creationId xmlns:p14="http://schemas.microsoft.com/office/powerpoint/2010/main" val="192314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14855" y="1497724"/>
            <a:ext cx="8192441" cy="4503697"/>
          </a:xfrm>
          <a:prstGeom prst="rect">
            <a:avLst/>
          </a:prstGeom>
        </p:spPr>
      </p:pic>
      <p:sp>
        <p:nvSpPr>
          <p:cNvPr id="3" name="矩形 2"/>
          <p:cNvSpPr/>
          <p:nvPr/>
        </p:nvSpPr>
        <p:spPr>
          <a:xfrm>
            <a:off x="5638427" y="255183"/>
            <a:ext cx="3168869" cy="738664"/>
          </a:xfrm>
          <a:prstGeom prst="rect">
            <a:avLst/>
          </a:prstGeom>
        </p:spPr>
        <p:txBody>
          <a:bodyPr wrap="square">
            <a:spAutoFit/>
          </a:bodyPr>
          <a:lstStyle/>
          <a:p>
            <a:pPr>
              <a:lnSpc>
                <a:spcPct val="150000"/>
              </a:lnSpc>
            </a:pPr>
            <a:r>
              <a:rPr kumimoji="1" lang="en-US" altLang="zh-CN" sz="2800" dirty="0" smtClean="0">
                <a:latin typeface="STKaiti" charset="-122"/>
                <a:ea typeface="STKaiti" charset="-122"/>
                <a:cs typeface="STKaiti" charset="-122"/>
              </a:rPr>
              <a:t>DGEYE</a:t>
            </a:r>
            <a:r>
              <a:rPr kumimoji="1" lang="zh-CN" altLang="en-US" sz="2800" dirty="0" smtClean="0">
                <a:latin typeface="STKaiti" charset="-122"/>
                <a:ea typeface="STKaiti" charset="-122"/>
                <a:cs typeface="STKaiti" charset="-122"/>
              </a:rPr>
              <a:t> 系统框图</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96949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007" y="1443841"/>
            <a:ext cx="8121986" cy="39703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smtClean="0">
                <a:latin typeface="STKaiti" charset="-122"/>
                <a:ea typeface="STKaiti" charset="-122"/>
                <a:cs typeface="STKaiti" charset="-122"/>
              </a:rPr>
              <a:t>主要内容</a:t>
            </a:r>
          </a:p>
          <a:p>
            <a:pPr>
              <a:lnSpc>
                <a:spcPct val="150000"/>
              </a:lnSpc>
            </a:pPr>
            <a:r>
              <a:rPr lang="zh-CN" altLang="en-US" sz="2800" dirty="0" smtClean="0">
                <a:latin typeface="STKaiti" charset="-122"/>
                <a:ea typeface="STKaiti" charset="-122"/>
                <a:cs typeface="STKaiti" charset="-122"/>
              </a:rPr>
              <a:t>一、系统概述</a:t>
            </a:r>
          </a:p>
          <a:p>
            <a:pPr>
              <a:lnSpc>
                <a:spcPct val="150000"/>
              </a:lnSpc>
            </a:pPr>
            <a:r>
              <a:rPr lang="zh-CN" altLang="en-US" sz="2800" dirty="0" smtClean="0">
                <a:solidFill>
                  <a:srgbClr val="FF0000"/>
                </a:solidFill>
                <a:latin typeface="STKaiti" charset="-122"/>
                <a:ea typeface="STKaiti" charset="-122"/>
                <a:cs typeface="STKaiti" charset="-122"/>
              </a:rPr>
              <a:t>二、数据来源</a:t>
            </a:r>
          </a:p>
          <a:p>
            <a:pPr>
              <a:lnSpc>
                <a:spcPct val="150000"/>
              </a:lnSpc>
            </a:pPr>
            <a:r>
              <a:rPr lang="zh-CN" altLang="en-US" sz="2800" dirty="0" smtClean="0">
                <a:latin typeface="STKaiti" charset="-122"/>
                <a:ea typeface="STKaiti" charset="-122"/>
                <a:cs typeface="STKaiti" charset="-122"/>
              </a:rPr>
              <a:t>三、数据处理</a:t>
            </a:r>
          </a:p>
          <a:p>
            <a:pPr>
              <a:lnSpc>
                <a:spcPct val="150000"/>
              </a:lnSpc>
            </a:pPr>
            <a:r>
              <a:rPr lang="zh-CN" altLang="en-US" sz="2800" dirty="0" smtClean="0">
                <a:latin typeface="STKaiti" charset="-122"/>
                <a:ea typeface="STKaiti" charset="-122"/>
                <a:cs typeface="STKaiti" charset="-122"/>
              </a:rPr>
              <a:t>四、数据建模</a:t>
            </a:r>
          </a:p>
          <a:p>
            <a:pPr>
              <a:lnSpc>
                <a:spcPct val="150000"/>
              </a:lnSpc>
            </a:pPr>
            <a:r>
              <a:rPr lang="zh-CN" altLang="en-US" sz="2800" dirty="0" smtClean="0">
                <a:latin typeface="STKaiti" charset="-122"/>
                <a:ea typeface="STKaiti" charset="-122"/>
                <a:cs typeface="STKaiti" charset="-122"/>
              </a:rPr>
              <a:t>五、系统</a:t>
            </a:r>
            <a:r>
              <a:rPr lang="zh-CN" altLang="en-US" sz="2800" dirty="0" smtClean="0">
                <a:latin typeface="STKaiti" charset="-122"/>
                <a:ea typeface="STKaiti" charset="-122"/>
                <a:cs typeface="STKaiti" charset="-122"/>
              </a:rPr>
              <a:t>应用</a:t>
            </a:r>
            <a:endParaRPr lang="zh-CN" altLang="en-US" sz="2800" dirty="0" smtClean="0">
              <a:latin typeface="STKaiti" charset="-122"/>
              <a:ea typeface="STKaiti" charset="-122"/>
              <a:cs typeface="STKaiti" charset="-122"/>
            </a:endParaRPr>
          </a:p>
        </p:txBody>
      </p:sp>
    </p:spTree>
    <p:extLst>
      <p:ext uri="{BB962C8B-B14F-4D97-AF65-F5344CB8AC3E}">
        <p14:creationId xmlns:p14="http://schemas.microsoft.com/office/powerpoint/2010/main" val="148955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842" y="1387366"/>
            <a:ext cx="8292662" cy="3323987"/>
          </a:xfrm>
          <a:prstGeom prst="rect">
            <a:avLst/>
          </a:prstGeom>
          <a:noFill/>
        </p:spPr>
        <p:txBody>
          <a:bodyPr wrap="square" rtlCol="0">
            <a:spAutoFit/>
          </a:bodyPr>
          <a:lstStyle/>
          <a:p>
            <a:pPr>
              <a:lnSpc>
                <a:spcPct val="150000"/>
              </a:lnSpc>
            </a:pPr>
            <a:r>
              <a:rPr kumimoji="1" lang="zh-CN" altLang="en-US" sz="2800" dirty="0" smtClean="0">
                <a:latin typeface="STKaiti" charset="-122"/>
                <a:ea typeface="STKaiti" charset="-122"/>
                <a:cs typeface="STKaiti" charset="-122"/>
              </a:rPr>
              <a:t>数据来源</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移动电话信令：</a:t>
            </a:r>
          </a:p>
          <a:p>
            <a:pPr>
              <a:lnSpc>
                <a:spcPct val="150000"/>
              </a:lnSpc>
            </a:pPr>
            <a:r>
              <a:rPr kumimoji="1" lang="en-US" altLang="zh-CN" sz="2800" dirty="0" smtClean="0">
                <a:latin typeface="STKaiti" charset="-122"/>
                <a:ea typeface="STKaiti" charset="-122"/>
                <a:cs typeface="STKaiti" charset="-122"/>
              </a:rPr>
              <a:t>&lt;user</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ID,</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station</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ID,</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user</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behavior</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code,</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time</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stamp&gt;</a:t>
            </a:r>
            <a:endParaRPr kumimoji="1" lang="zh-CN" altLang="en-US" sz="2800" dirty="0" smtClean="0">
              <a:latin typeface="STKaiti" charset="-122"/>
              <a:ea typeface="STKaiti" charset="-122"/>
              <a:cs typeface="STKaiti" charset="-122"/>
            </a:endParaRPr>
          </a:p>
          <a:p>
            <a:pPr marL="457200" indent="-457200">
              <a:lnSpc>
                <a:spcPct val="150000"/>
              </a:lnSpc>
              <a:buFont typeface="Arial" charset="0"/>
              <a:buChar char="•"/>
            </a:pPr>
            <a:r>
              <a:rPr kumimoji="1" lang="en-US" altLang="zh-CN" sz="2800" dirty="0" smtClean="0">
                <a:latin typeface="STKaiti" charset="-122"/>
                <a:ea typeface="STKaiti" charset="-122"/>
                <a:cs typeface="STKaiti" charset="-122"/>
              </a:rPr>
              <a:t>DGT</a:t>
            </a:r>
            <a:r>
              <a:rPr kumimoji="1" lang="zh-CN" altLang="en-US" sz="2800" dirty="0" smtClean="0">
                <a:latin typeface="STKaiti" charset="-122"/>
                <a:ea typeface="STKaiti" charset="-122"/>
                <a:cs typeface="STKaiti" charset="-122"/>
              </a:rPr>
              <a:t>线路数据：</a:t>
            </a:r>
          </a:p>
          <a:p>
            <a:pPr>
              <a:lnSpc>
                <a:spcPct val="150000"/>
              </a:lnSpc>
            </a:pPr>
            <a:r>
              <a:rPr kumimoji="1" lang="en-US" altLang="zh-CN" sz="2800" dirty="0" smtClean="0">
                <a:latin typeface="STKaiti" charset="-122"/>
                <a:ea typeface="STKaiti" charset="-122"/>
                <a:cs typeface="STKaiti" charset="-122"/>
              </a:rPr>
              <a:t>&lt;vehicle</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ID,</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location,</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speed,</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time</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stamp&gt;</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38048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007" y="1443841"/>
            <a:ext cx="8121986" cy="39703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smtClean="0">
                <a:latin typeface="STKaiti" charset="-122"/>
                <a:ea typeface="STKaiti" charset="-122"/>
                <a:cs typeface="STKaiti" charset="-122"/>
              </a:rPr>
              <a:t>主要内容</a:t>
            </a:r>
          </a:p>
          <a:p>
            <a:pPr>
              <a:lnSpc>
                <a:spcPct val="150000"/>
              </a:lnSpc>
            </a:pPr>
            <a:r>
              <a:rPr lang="zh-CN" altLang="en-US" sz="2800" dirty="0" smtClean="0">
                <a:latin typeface="STKaiti" charset="-122"/>
                <a:ea typeface="STKaiti" charset="-122"/>
                <a:cs typeface="STKaiti" charset="-122"/>
              </a:rPr>
              <a:t>一、系统概述</a:t>
            </a:r>
          </a:p>
          <a:p>
            <a:pPr>
              <a:lnSpc>
                <a:spcPct val="150000"/>
              </a:lnSpc>
            </a:pPr>
            <a:r>
              <a:rPr lang="zh-CN" altLang="en-US" sz="2800" dirty="0" smtClean="0">
                <a:latin typeface="STKaiti" charset="-122"/>
                <a:ea typeface="STKaiti" charset="-122"/>
                <a:cs typeface="STKaiti" charset="-122"/>
              </a:rPr>
              <a:t>二、数据来源</a:t>
            </a:r>
          </a:p>
          <a:p>
            <a:pPr>
              <a:lnSpc>
                <a:spcPct val="150000"/>
              </a:lnSpc>
            </a:pPr>
            <a:r>
              <a:rPr lang="zh-CN" altLang="en-US" sz="2800" dirty="0" smtClean="0">
                <a:solidFill>
                  <a:srgbClr val="FF0000"/>
                </a:solidFill>
                <a:latin typeface="STKaiti" charset="-122"/>
                <a:ea typeface="STKaiti" charset="-122"/>
                <a:cs typeface="STKaiti" charset="-122"/>
              </a:rPr>
              <a:t>三、数据处理</a:t>
            </a:r>
          </a:p>
          <a:p>
            <a:pPr>
              <a:lnSpc>
                <a:spcPct val="150000"/>
              </a:lnSpc>
            </a:pPr>
            <a:r>
              <a:rPr lang="zh-CN" altLang="en-US" sz="2800" dirty="0" smtClean="0">
                <a:latin typeface="STKaiti" charset="-122"/>
                <a:ea typeface="STKaiti" charset="-122"/>
                <a:cs typeface="STKaiti" charset="-122"/>
              </a:rPr>
              <a:t>四、数据建模</a:t>
            </a:r>
          </a:p>
          <a:p>
            <a:pPr>
              <a:lnSpc>
                <a:spcPct val="150000"/>
              </a:lnSpc>
            </a:pPr>
            <a:r>
              <a:rPr lang="zh-CN" altLang="en-US" sz="2800" dirty="0" smtClean="0">
                <a:latin typeface="STKaiti" charset="-122"/>
                <a:ea typeface="STKaiti" charset="-122"/>
                <a:cs typeface="STKaiti" charset="-122"/>
              </a:rPr>
              <a:t>五、系统</a:t>
            </a:r>
            <a:r>
              <a:rPr lang="zh-CN" altLang="en-US" sz="2800" dirty="0" smtClean="0">
                <a:latin typeface="STKaiti" charset="-122"/>
                <a:ea typeface="STKaiti" charset="-122"/>
                <a:cs typeface="STKaiti" charset="-122"/>
              </a:rPr>
              <a:t>应用</a:t>
            </a:r>
            <a:endParaRPr lang="zh-CN" altLang="en-US" sz="2800" dirty="0" smtClean="0">
              <a:latin typeface="STKaiti" charset="-122"/>
              <a:ea typeface="STKaiti" charset="-122"/>
              <a:cs typeface="STKaiti" charset="-122"/>
            </a:endParaRPr>
          </a:p>
        </p:txBody>
      </p:sp>
    </p:spTree>
    <p:extLst>
      <p:ext uri="{BB962C8B-B14F-4D97-AF65-F5344CB8AC3E}">
        <p14:creationId xmlns:p14="http://schemas.microsoft.com/office/powerpoint/2010/main" val="143177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4171976"/>
              </a:xfrm>
              <a:prstGeom prst="rect">
                <a:avLst/>
              </a:prstGeom>
              <a:noFill/>
            </p:spPr>
            <p:txBody>
              <a:bodyPr wrap="square" rtlCol="0">
                <a:spAutoFit/>
              </a:bodyPr>
              <a:lstStyle/>
              <a:p>
                <a:pPr>
                  <a:lnSpc>
                    <a:spcPct val="150000"/>
                  </a:lnSpc>
                </a:pPr>
                <a:r>
                  <a:rPr kumimoji="1" lang="zh-CN" altLang="en-US" sz="2800" dirty="0" smtClean="0">
                    <a:latin typeface="STKaiti" charset="-122"/>
                    <a:ea typeface="STKaiti" charset="-122"/>
                    <a:cs typeface="STKaiti" charset="-122"/>
                  </a:rPr>
                  <a:t>时间空间划分</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城市区域划分：</a:t>
                </a:r>
                <a14:m>
                  <m:oMath xmlns:m="http://schemas.openxmlformats.org/officeDocument/2006/math">
                    <m:r>
                      <a:rPr kumimoji="1" lang="en-US" altLang="zh-CN" sz="2800" b="0" i="1" smtClean="0">
                        <a:latin typeface="Cambria Math" charset="0"/>
                        <a:ea typeface="STKaiti" charset="-122"/>
                        <a:cs typeface="STKaiti" charset="-122"/>
                      </a:rPr>
                      <m:t>𝑧</m:t>
                    </m:r>
                    <m:r>
                      <a:rPr kumimoji="1" lang="en-US" altLang="zh-CN" sz="2800" b="0" i="1" smtClean="0">
                        <a:latin typeface="Cambria Math" charset="0"/>
                        <a:ea typeface="Cambria Math" charset="0"/>
                        <a:cs typeface="Cambria Math" charset="0"/>
                      </a:rPr>
                      <m:t>∈</m:t>
                    </m:r>
                    <m:sSup>
                      <m:sSupPr>
                        <m:ctrlPr>
                          <a:rPr kumimoji="1" lang="en-US" altLang="zh-CN" sz="2800" b="0" i="1" smtClean="0">
                            <a:latin typeface="Cambria Math" charset="0"/>
                            <a:ea typeface="Cambria Math" charset="0"/>
                            <a:cs typeface="Cambria Math" charset="0"/>
                          </a:rPr>
                        </m:ctrlPr>
                      </m:sSupPr>
                      <m:e>
                        <m:r>
                          <a:rPr kumimoji="1" lang="en-US" altLang="zh-CN" sz="2800" b="0" i="1" smtClean="0">
                            <a:latin typeface="Cambria Math" charset="0"/>
                            <a:ea typeface="Cambria Math" charset="0"/>
                            <a:cs typeface="Cambria Math" charset="0"/>
                          </a:rPr>
                          <m:t>𝑅</m:t>
                        </m:r>
                      </m:e>
                      <m:sup>
                        <m:r>
                          <a:rPr kumimoji="1" lang="en-US" altLang="zh-CN" sz="2800" b="0" i="1" smtClean="0">
                            <a:latin typeface="Cambria Math" charset="0"/>
                            <a:ea typeface="Cambria Math" charset="0"/>
                            <a:cs typeface="Cambria Math" charset="0"/>
                          </a:rPr>
                          <m:t>𝐼</m:t>
                        </m:r>
                        <m:r>
                          <a:rPr kumimoji="1" lang="en-US" altLang="zh-CN" sz="2800" b="0" i="1" smtClean="0">
                            <a:latin typeface="Cambria Math" charset="0"/>
                            <a:ea typeface="Cambria Math" charset="0"/>
                            <a:cs typeface="Cambria Math" charset="0"/>
                          </a:rPr>
                          <m:t>×</m:t>
                        </m:r>
                        <m:r>
                          <a:rPr kumimoji="1" lang="en-US" altLang="zh-CN" sz="2800" b="0" i="1" smtClean="0">
                            <a:latin typeface="Cambria Math" charset="0"/>
                            <a:ea typeface="Cambria Math" charset="0"/>
                            <a:cs typeface="Cambria Math" charset="0"/>
                          </a:rPr>
                          <m:t>𝐽</m:t>
                        </m:r>
                      </m:sup>
                    </m:sSup>
                  </m:oMath>
                </a14:m>
                <a:endParaRPr kumimoji="1" lang="zh-CN" altLang="en-US" sz="2800" dirty="0" smtClean="0">
                  <a:latin typeface="STKaiti" charset="-122"/>
                  <a:ea typeface="STKaiti" charset="-122"/>
                  <a:cs typeface="STKaiti" charset="-122"/>
                </a:endParaRP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时间划分：</a:t>
                </a:r>
                <a:r>
                  <a:rPr kumimoji="1" lang="en-US" altLang="zh-CN" sz="2800" dirty="0" smtClean="0">
                    <a:latin typeface="STKaiti" charset="-122"/>
                    <a:ea typeface="STKaiti" charset="-122"/>
                    <a:cs typeface="STKaiti" charset="-122"/>
                  </a:rPr>
                  <a:t>M</a:t>
                </a:r>
                <a:r>
                  <a:rPr kumimoji="1" lang="zh-CN" altLang="en-US" sz="2800" dirty="0" smtClean="0">
                    <a:latin typeface="STKaiti" charset="-122"/>
                    <a:ea typeface="STKaiti" charset="-122"/>
                    <a:cs typeface="STKaiti" charset="-122"/>
                  </a:rPr>
                  <a:t>天，每天</a:t>
                </a:r>
                <a:r>
                  <a:rPr kumimoji="1" lang="en-US" altLang="zh-CN" sz="2800" dirty="0" smtClean="0">
                    <a:latin typeface="STKaiti" charset="-122"/>
                    <a:ea typeface="STKaiti" charset="-122"/>
                    <a:cs typeface="STKaiti" charset="-122"/>
                  </a:rPr>
                  <a:t>N</a:t>
                </a:r>
                <a:r>
                  <a:rPr kumimoji="1" lang="zh-CN" altLang="en-US" sz="2800" dirty="0" smtClean="0">
                    <a:latin typeface="STKaiti" charset="-122"/>
                    <a:ea typeface="STKaiti" charset="-122"/>
                    <a:cs typeface="STKaiti" charset="-122"/>
                  </a:rPr>
                  <a:t>个时段</a:t>
                </a:r>
              </a:p>
              <a:p>
                <a:pPr marL="457200" indent="-457200">
                  <a:lnSpc>
                    <a:spcPct val="150000"/>
                  </a:lnSpc>
                  <a:buFont typeface="Arial" charset="0"/>
                  <a:buChar char="•"/>
                </a:pPr>
                <a14:m>
                  <m:oMath xmlns:m="http://schemas.openxmlformats.org/officeDocument/2006/math">
                    <m:sSubSup>
                      <m:sSubSupPr>
                        <m:ctrlPr>
                          <a:rPr kumimoji="1" lang="en-US" altLang="zh-CN" sz="2800" i="1" smtClean="0">
                            <a:latin typeface="Cambria Math" charset="0"/>
                            <a:ea typeface="STKaiti" charset="-122"/>
                            <a:cs typeface="STKaiti" charset="-122"/>
                          </a:rPr>
                        </m:ctrlPr>
                      </m:sSubSupPr>
                      <m:e>
                        <m:r>
                          <a:rPr kumimoji="1" lang="en-US" altLang="zh-CN" sz="2800" b="0" i="1" smtClean="0">
                            <a:latin typeface="Cambria Math" charset="0"/>
                            <a:ea typeface="STKaiti" charset="-122"/>
                            <a:cs typeface="STKaiti" charset="-122"/>
                          </a:rPr>
                          <m:t>𝑑</m:t>
                        </m:r>
                      </m:e>
                      <m:sub>
                        <m:r>
                          <a:rPr kumimoji="1" lang="en-US" altLang="zh-CN" sz="2800" b="0" i="1" smtClean="0">
                            <a:latin typeface="Cambria Math" charset="0"/>
                            <a:ea typeface="STKaiti" charset="-122"/>
                            <a:cs typeface="STKaiti" charset="-122"/>
                          </a:rPr>
                          <m:t>𝑖𝑗</m:t>
                        </m:r>
                      </m:sub>
                      <m:sup>
                        <m:r>
                          <a:rPr kumimoji="1" lang="en-US" altLang="zh-CN" sz="2800" b="0" i="1" smtClean="0">
                            <a:latin typeface="Cambria Math" charset="0"/>
                            <a:ea typeface="STKaiti" charset="-122"/>
                            <a:cs typeface="STKaiti" charset="-122"/>
                          </a:rPr>
                          <m:t>𝑚𝑛</m:t>
                        </m:r>
                      </m:sup>
                    </m:sSubSup>
                  </m:oMath>
                </a14:m>
                <a:r>
                  <a:rPr kumimoji="1" lang="zh-CN" altLang="en-US" sz="2800" dirty="0" smtClean="0">
                    <a:latin typeface="STKaiti" charset="-122"/>
                    <a:ea typeface="STKaiti" charset="-122"/>
                    <a:cs typeface="STKaiti" charset="-122"/>
                  </a:rPr>
                  <a:t>：区域</a:t>
                </a:r>
                <a:r>
                  <a:rPr kumimoji="1" lang="en-US" altLang="zh-CN" sz="2800" dirty="0" err="1" smtClean="0">
                    <a:latin typeface="STKaiti" charset="-122"/>
                    <a:ea typeface="STKaiti" charset="-122"/>
                    <a:cs typeface="STKaiti" charset="-122"/>
                  </a:rPr>
                  <a:t>i,j</a:t>
                </a:r>
                <a:r>
                  <a:rPr kumimoji="1" lang="zh-CN" altLang="en-US" sz="2800" dirty="0" smtClean="0">
                    <a:latin typeface="STKaiti" charset="-122"/>
                    <a:ea typeface="STKaiti" charset="-122"/>
                    <a:cs typeface="STKaiti" charset="-122"/>
                  </a:rPr>
                  <a:t>第</a:t>
                </a:r>
                <a:r>
                  <a:rPr kumimoji="1" lang="en-US" altLang="zh-CN" sz="2800" dirty="0" smtClean="0">
                    <a:latin typeface="STKaiti" charset="-122"/>
                    <a:ea typeface="STKaiti" charset="-122"/>
                    <a:cs typeface="STKaiti" charset="-122"/>
                  </a:rPr>
                  <a:t>m</a:t>
                </a:r>
                <a:r>
                  <a:rPr kumimoji="1" lang="zh-CN" altLang="en-US" sz="2800" dirty="0" smtClean="0">
                    <a:latin typeface="STKaiti" charset="-122"/>
                    <a:ea typeface="STKaiti" charset="-122"/>
                    <a:cs typeface="STKaiti" charset="-122"/>
                  </a:rPr>
                  <a:t>天的第</a:t>
                </a:r>
                <a:r>
                  <a:rPr kumimoji="1" lang="en-US" altLang="zh-CN" sz="2800" dirty="0" smtClean="0">
                    <a:latin typeface="STKaiti" charset="-122"/>
                    <a:ea typeface="STKaiti" charset="-122"/>
                    <a:cs typeface="STKaiti" charset="-122"/>
                  </a:rPr>
                  <a:t>n</a:t>
                </a:r>
                <a:r>
                  <a:rPr kumimoji="1" lang="zh-CN" altLang="en-US" sz="2800" dirty="0" smtClean="0">
                    <a:latin typeface="STKaiti" charset="-122"/>
                    <a:ea typeface="STKaiti" charset="-122"/>
                    <a:cs typeface="STKaiti" charset="-122"/>
                  </a:rPr>
                  <a:t>个时段的</a:t>
                </a:r>
                <a:r>
                  <a:rPr kumimoji="1" lang="en-US" altLang="zh-CN" sz="2800" dirty="0" smtClean="0">
                    <a:latin typeface="STKaiti" charset="-122"/>
                    <a:ea typeface="STKaiti" charset="-122"/>
                    <a:cs typeface="STKaiti" charset="-122"/>
                  </a:rPr>
                  <a:t>DGT</a:t>
                </a:r>
                <a:r>
                  <a:rPr kumimoji="1" lang="zh-CN" altLang="en-US" sz="2800" dirty="0" smtClean="0">
                    <a:latin typeface="STKaiti" charset="-122"/>
                    <a:ea typeface="STKaiti" charset="-122"/>
                    <a:cs typeface="STKaiti" charset="-122"/>
                  </a:rPr>
                  <a:t>权重</a:t>
                </a:r>
              </a:p>
              <a:p>
                <a:pPr marL="457200" indent="-457200">
                  <a:lnSpc>
                    <a:spcPct val="150000"/>
                  </a:lnSpc>
                  <a:buFont typeface="Arial" charset="0"/>
                  <a:buChar char="•"/>
                </a:pPr>
                <a14:m>
                  <m:oMath xmlns:m="http://schemas.openxmlformats.org/officeDocument/2006/math">
                    <m:sSubSup>
                      <m:sSubSupPr>
                        <m:ctrlPr>
                          <a:rPr kumimoji="1" lang="en-US" altLang="zh-CN" sz="2800" i="1">
                            <a:latin typeface="Cambria Math" charset="0"/>
                            <a:ea typeface="STKaiti" charset="-122"/>
                            <a:cs typeface="STKaiti" charset="-122"/>
                          </a:rPr>
                        </m:ctrlPr>
                      </m:sSubSupPr>
                      <m:e>
                        <m:r>
                          <a:rPr kumimoji="1" lang="en-US" altLang="zh-CN" sz="2800" b="0" i="1" smtClean="0">
                            <a:latin typeface="Cambria Math" charset="0"/>
                            <a:ea typeface="STKaiti" charset="-122"/>
                            <a:cs typeface="STKaiti" charset="-122"/>
                          </a:rPr>
                          <m:t>𝑐</m:t>
                        </m:r>
                      </m:e>
                      <m:sub>
                        <m:r>
                          <a:rPr kumimoji="1" lang="en-US" altLang="zh-CN" sz="2800" i="1">
                            <a:latin typeface="Cambria Math" charset="0"/>
                            <a:ea typeface="STKaiti" charset="-122"/>
                            <a:cs typeface="STKaiti" charset="-122"/>
                          </a:rPr>
                          <m:t>𝑖𝑗</m:t>
                        </m:r>
                      </m:sub>
                      <m:sup>
                        <m:r>
                          <a:rPr kumimoji="1" lang="en-US" altLang="zh-CN" sz="2800" i="1">
                            <a:latin typeface="Cambria Math" charset="0"/>
                            <a:ea typeface="STKaiti" charset="-122"/>
                            <a:cs typeface="STKaiti" charset="-122"/>
                          </a:rPr>
                          <m:t>𝑚𝑛</m:t>
                        </m:r>
                      </m:sup>
                    </m:sSubSup>
                  </m:oMath>
                </a14:m>
                <a:r>
                  <a:rPr kumimoji="1" lang="zh-CN" altLang="en-US" sz="2800" dirty="0">
                    <a:latin typeface="STKaiti" charset="-122"/>
                    <a:ea typeface="STKaiti" charset="-122"/>
                    <a:cs typeface="STKaiti" charset="-122"/>
                  </a:rPr>
                  <a:t>：区域</a:t>
                </a:r>
                <a:r>
                  <a:rPr kumimoji="1" lang="en-US" altLang="zh-CN" sz="2800" dirty="0" err="1">
                    <a:latin typeface="STKaiti" charset="-122"/>
                    <a:ea typeface="STKaiti" charset="-122"/>
                    <a:cs typeface="STKaiti" charset="-122"/>
                  </a:rPr>
                  <a:t>i,j</a:t>
                </a:r>
                <a:r>
                  <a:rPr kumimoji="1" lang="zh-CN" altLang="en-US" sz="2800" dirty="0">
                    <a:latin typeface="STKaiti" charset="-122"/>
                    <a:ea typeface="STKaiti" charset="-122"/>
                    <a:cs typeface="STKaiti" charset="-122"/>
                  </a:rPr>
                  <a:t>第</a:t>
                </a:r>
                <a:r>
                  <a:rPr kumimoji="1" lang="en-US" altLang="zh-CN" sz="2800" dirty="0">
                    <a:latin typeface="STKaiti" charset="-122"/>
                    <a:ea typeface="STKaiti" charset="-122"/>
                    <a:cs typeface="STKaiti" charset="-122"/>
                  </a:rPr>
                  <a:t>m</a:t>
                </a:r>
                <a:r>
                  <a:rPr kumimoji="1" lang="zh-CN" altLang="en-US" sz="2800" dirty="0">
                    <a:latin typeface="STKaiti" charset="-122"/>
                    <a:ea typeface="STKaiti" charset="-122"/>
                    <a:cs typeface="STKaiti" charset="-122"/>
                  </a:rPr>
                  <a:t>天的第</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个时段</a:t>
                </a:r>
                <a:r>
                  <a:rPr kumimoji="1" lang="zh-CN" altLang="en-US" sz="2800" dirty="0" smtClean="0">
                    <a:latin typeface="STKaiti" charset="-122"/>
                    <a:ea typeface="STKaiti" charset="-122"/>
                    <a:cs typeface="STKaiti" charset="-122"/>
                  </a:rPr>
                  <a:t>的人口权重</a:t>
                </a:r>
              </a:p>
              <a:p>
                <a:pPr marL="457200" indent="-457200">
                  <a:lnSpc>
                    <a:spcPct val="150000"/>
                  </a:lnSpc>
                  <a:buFont typeface="Arial" charset="0"/>
                  <a:buChar char="•"/>
                </a:pPr>
                <a:r>
                  <a:rPr kumimoji="1" lang="zh-CN" altLang="en-US" sz="2800" dirty="0" smtClean="0">
                    <a:latin typeface="STKaiti" charset="-122"/>
                    <a:ea typeface="STKaiti" charset="-122"/>
                    <a:cs typeface="STKaiti" charset="-122"/>
                  </a:rPr>
                  <a:t>简要的可写为</a:t>
                </a:r>
                <a14:m>
                  <m:oMath xmlns:m="http://schemas.openxmlformats.org/officeDocument/2006/math">
                    <m:sSub>
                      <m:sSubPr>
                        <m:ctrlPr>
                          <a:rPr kumimoji="1" lang="en-US" altLang="zh-CN" sz="2800" i="1">
                            <a:latin typeface="Cambria Math" charset="0"/>
                            <a:ea typeface="STKaiti" charset="-122"/>
                            <a:cs typeface="STKaiti" charset="-122"/>
                          </a:rPr>
                        </m:ctrlPr>
                      </m:sSubPr>
                      <m:e>
                        <m:r>
                          <a:rPr kumimoji="1" lang="en-US" altLang="zh-CN" sz="2800" i="1">
                            <a:latin typeface="Cambria Math" charset="0"/>
                            <a:ea typeface="STKaiti" charset="-122"/>
                            <a:cs typeface="STKaiti" charset="-122"/>
                          </a:rPr>
                          <m:t>𝑑</m:t>
                        </m:r>
                      </m:e>
                      <m:sub>
                        <m:r>
                          <a:rPr kumimoji="1" lang="en-US" altLang="zh-CN" sz="2800" b="0" i="1" smtClean="0">
                            <a:latin typeface="Cambria Math" charset="0"/>
                            <a:ea typeface="STKaiti" charset="-122"/>
                            <a:cs typeface="STKaiti" charset="-122"/>
                          </a:rPr>
                          <m:t>𝑖𝑗</m:t>
                        </m:r>
                      </m:sub>
                    </m:sSub>
                    <m:r>
                      <a:rPr kumimoji="1" lang="en-US" altLang="zh-CN" sz="2800" i="1">
                        <a:latin typeface="Cambria Math" charset="0"/>
                        <a:ea typeface="STKaiti" charset="-122"/>
                        <a:cs typeface="STKaiti" charset="-122"/>
                      </a:rPr>
                      <m:t>,</m:t>
                    </m:r>
                    <m:sSub>
                      <m:sSubPr>
                        <m:ctrlPr>
                          <a:rPr kumimoji="1" lang="en-US" altLang="zh-CN" sz="2800" i="1">
                            <a:latin typeface="Cambria Math" charset="0"/>
                            <a:ea typeface="STKaiti" charset="-122"/>
                            <a:cs typeface="STKaiti" charset="-122"/>
                          </a:rPr>
                        </m:ctrlPr>
                      </m:sSubPr>
                      <m:e>
                        <m:r>
                          <a:rPr kumimoji="1" lang="en-US" altLang="zh-CN" sz="2800" i="1">
                            <a:latin typeface="Cambria Math" charset="0"/>
                            <a:ea typeface="STKaiti" charset="-122"/>
                            <a:cs typeface="STKaiti" charset="-122"/>
                          </a:rPr>
                          <m:t>𝑐</m:t>
                        </m:r>
                      </m:e>
                      <m:sub>
                        <m:r>
                          <a:rPr kumimoji="1" lang="en-US" altLang="zh-CN" sz="2800" b="0" i="1" smtClean="0">
                            <a:latin typeface="Cambria Math" charset="0"/>
                            <a:ea typeface="STKaiti" charset="-122"/>
                            <a:cs typeface="STKaiti" charset="-122"/>
                          </a:rPr>
                          <m:t>𝑖𝑗</m:t>
                        </m:r>
                      </m:sub>
                    </m:sSub>
                    <m:r>
                      <a:rPr kumimoji="1" lang="zh-CN" altLang="en-US" sz="2800" i="1" smtClean="0">
                        <a:latin typeface="Cambria Math" charset="0"/>
                        <a:ea typeface="STKaiti" charset="-122"/>
                        <a:cs typeface="STKaiti" charset="-122"/>
                      </a:rPr>
                      <m:t>或</m:t>
                    </m:r>
                    <m:sSub>
                      <m:sSubPr>
                        <m:ctrlPr>
                          <a:rPr kumimoji="1" lang="en-US" altLang="zh-CN" sz="2800" i="1" smtClean="0">
                            <a:latin typeface="Cambria Math" charset="0"/>
                            <a:ea typeface="STKaiti" charset="-122"/>
                            <a:cs typeface="STKaiti" charset="-122"/>
                          </a:rPr>
                        </m:ctrlPr>
                      </m:sSubPr>
                      <m:e>
                        <m:r>
                          <a:rPr kumimoji="1" lang="en-US" altLang="zh-CN" sz="2800" b="0" i="1" smtClean="0">
                            <a:latin typeface="Cambria Math" charset="0"/>
                            <a:ea typeface="STKaiti" charset="-122"/>
                            <a:cs typeface="STKaiti" charset="-122"/>
                          </a:rPr>
                          <m:t>𝑑</m:t>
                        </m:r>
                      </m:e>
                      <m:sub>
                        <m:r>
                          <a:rPr kumimoji="1" lang="en-US" altLang="zh-CN" sz="2800" b="0" i="1" smtClean="0">
                            <a:latin typeface="Cambria Math" charset="0"/>
                            <a:ea typeface="STKaiti" charset="-122"/>
                            <a:cs typeface="STKaiti" charset="-122"/>
                          </a:rPr>
                          <m:t>𝑥</m:t>
                        </m:r>
                      </m:sub>
                    </m:sSub>
                    <m:r>
                      <a:rPr kumimoji="1" lang="en-US" altLang="zh-CN" sz="2800" b="0" i="1" smtClean="0">
                        <a:latin typeface="Cambria Math" charset="0"/>
                        <a:ea typeface="STKaiti" charset="-122"/>
                        <a:cs typeface="STKaiti" charset="-122"/>
                      </a:rPr>
                      <m:t>,</m:t>
                    </m:r>
                    <m:sSub>
                      <m:sSubPr>
                        <m:ctrlPr>
                          <a:rPr kumimoji="1" lang="en-US" altLang="zh-CN" sz="2800" b="0" i="1" smtClean="0">
                            <a:latin typeface="Cambria Math" charset="0"/>
                            <a:ea typeface="STKaiti" charset="-122"/>
                            <a:cs typeface="STKaiti" charset="-122"/>
                          </a:rPr>
                        </m:ctrlPr>
                      </m:sSubPr>
                      <m:e>
                        <m:r>
                          <a:rPr kumimoji="1" lang="en-US" altLang="zh-CN" sz="2800" b="0" i="1" smtClean="0">
                            <a:latin typeface="Cambria Math" charset="0"/>
                            <a:ea typeface="STKaiti" charset="-122"/>
                            <a:cs typeface="STKaiti" charset="-122"/>
                          </a:rPr>
                          <m:t>𝑐</m:t>
                        </m:r>
                      </m:e>
                      <m:sub>
                        <m:r>
                          <a:rPr kumimoji="1" lang="en-US" altLang="zh-CN" sz="2800" b="0" i="1" smtClean="0">
                            <a:latin typeface="Cambria Math" charset="0"/>
                            <a:ea typeface="STKaiti" charset="-122"/>
                            <a:cs typeface="STKaiti" charset="-122"/>
                          </a:rPr>
                          <m:t>𝑦</m:t>
                        </m:r>
                      </m:sub>
                    </m:sSub>
                  </m:oMath>
                </a14:m>
                <a:endParaRPr kumimoji="1" lang="zh-CN" altLang="en-US" sz="28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4171976"/>
              </a:xfrm>
              <a:prstGeom prst="rect">
                <a:avLst/>
              </a:prstGeom>
              <a:blipFill rotWithShape="0">
                <a:blip r:embed="rId2"/>
                <a:stretch>
                  <a:fillRect l="-1544" b="-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704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46842" y="1387366"/>
                <a:ext cx="8292662" cy="5685724"/>
              </a:xfrm>
              <a:prstGeom prst="rect">
                <a:avLst/>
              </a:prstGeom>
              <a:noFill/>
            </p:spPr>
            <p:txBody>
              <a:bodyPr wrap="square" rtlCol="0">
                <a:spAutoFit/>
              </a:bodyPr>
              <a:lstStyle/>
              <a:p>
                <a:pPr>
                  <a:lnSpc>
                    <a:spcPct val="150000"/>
                  </a:lnSpc>
                </a:pPr>
                <a:r>
                  <a:rPr kumimoji="1" lang="en-US" altLang="zh-CN" sz="2400" dirty="0" smtClean="0">
                    <a:latin typeface="STKaiti" charset="-122"/>
                    <a:ea typeface="STKaiti" charset="-122"/>
                    <a:cs typeface="STKaiti" charset="-122"/>
                  </a:rPr>
                  <a:t>DGT</a:t>
                </a:r>
                <a:r>
                  <a:rPr kumimoji="1" lang="zh-CN" altLang="en-US" sz="2400" dirty="0" smtClean="0">
                    <a:latin typeface="STKaiti" charset="-122"/>
                    <a:ea typeface="STKaiti" charset="-122"/>
                    <a:cs typeface="STKaiti" charset="-122"/>
                  </a:rPr>
                  <a:t>权重：一个时</a:t>
                </a:r>
                <a:r>
                  <a:rPr kumimoji="1" lang="zh-CN" altLang="en-US" sz="2400" dirty="0">
                    <a:latin typeface="STKaiti" charset="-122"/>
                    <a:ea typeface="STKaiti" charset="-122"/>
                    <a:cs typeface="STKaiti" charset="-122"/>
                  </a:rPr>
                  <a:t>段内通过该区域的运输车</a:t>
                </a:r>
                <a:r>
                  <a:rPr kumimoji="1" lang="zh-CN" altLang="en-US" sz="2400" dirty="0" smtClean="0">
                    <a:latin typeface="STKaiti" charset="-122"/>
                    <a:ea typeface="STKaiti" charset="-122"/>
                    <a:cs typeface="STKaiti" charset="-122"/>
                  </a:rPr>
                  <a:t>数量</a:t>
                </a:r>
              </a:p>
              <a:p>
                <a:pPr>
                  <a:lnSpc>
                    <a:spcPct val="150000"/>
                  </a:lnSpc>
                </a:pPr>
                <a:r>
                  <a:rPr kumimoji="1" lang="zh-CN" altLang="en-US" sz="2400" dirty="0" smtClean="0">
                    <a:latin typeface="STKaiti" charset="-122"/>
                    <a:ea typeface="STKaiti" charset="-122"/>
                    <a:cs typeface="STKaiti" charset="-122"/>
                  </a:rPr>
                  <a:t>      对一辆危险品运输车辆，设其在时刻</a:t>
                </a:r>
                <a:r>
                  <a:rPr kumimoji="1" lang="en-US" altLang="zh-CN" sz="2400" dirty="0" smtClean="0">
                    <a:latin typeface="STKaiti" charset="-122"/>
                    <a:ea typeface="STKaiti" charset="-122"/>
                    <a:cs typeface="STKaiti" charset="-122"/>
                  </a:rPr>
                  <a:t>t</a:t>
                </a:r>
                <a:r>
                  <a:rPr kumimoji="1" lang="zh-CN" altLang="en-US" sz="2400" dirty="0" smtClean="0">
                    <a:latin typeface="STKaiti" charset="-122"/>
                    <a:ea typeface="STKaiti" charset="-122"/>
                    <a:cs typeface="STKaiti" charset="-122"/>
                  </a:rPr>
                  <a:t>时汇报的位置为</a:t>
                </a:r>
                <a14:m>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𝑙</m:t>
                        </m:r>
                      </m:e>
                      <m:sub>
                        <m:r>
                          <a:rPr kumimoji="1" lang="en-US" altLang="zh-CN" sz="2400" b="0" i="1" smtClean="0">
                            <a:latin typeface="Cambria Math" charset="0"/>
                            <a:ea typeface="STKaiti" charset="-122"/>
                            <a:cs typeface="STKaiti" charset="-122"/>
                          </a:rPr>
                          <m:t>𝑡</m:t>
                        </m:r>
                      </m:sub>
                    </m:sSub>
                  </m:oMath>
                </a14:m>
                <a:r>
                  <a:rPr kumimoji="1" lang="zh-CN" altLang="en-US" sz="2400" dirty="0" smtClean="0">
                    <a:latin typeface="STKaiti" charset="-122"/>
                    <a:ea typeface="STKaiti" charset="-122"/>
                    <a:cs typeface="STKaiti" charset="-122"/>
                  </a:rPr>
                  <a:t>，对应于区域划分矩阵上的位置</a:t>
                </a:r>
                <a14:m>
                  <m:oMath xmlns:m="http://schemas.openxmlformats.org/officeDocument/2006/math">
                    <m:r>
                      <a:rPr kumimoji="1" lang="en-US" altLang="zh-CN" sz="2400" i="1" smtClean="0">
                        <a:latin typeface="Cambria Math" charset="0"/>
                        <a:ea typeface="STKaiti" charset="-122"/>
                        <a:cs typeface="STKaiti" charset="-122"/>
                      </a:rPr>
                      <m:t>𝑧</m:t>
                    </m:r>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𝑙</m:t>
                        </m:r>
                      </m:e>
                      <m:sub>
                        <m:r>
                          <a:rPr kumimoji="1" lang="en-US" altLang="zh-CN" sz="2400" b="0" i="1" smtClean="0">
                            <a:latin typeface="Cambria Math" charset="0"/>
                            <a:ea typeface="STKaiti" charset="-122"/>
                            <a:cs typeface="STKaiti" charset="-122"/>
                          </a:rPr>
                          <m:t>𝑡</m:t>
                        </m:r>
                      </m:sub>
                    </m:sSub>
                    <m:r>
                      <a:rPr kumimoji="1" lang="en-US" altLang="zh-CN" sz="2400" b="0" i="1" smtClean="0">
                        <a:latin typeface="Cambria Math" charset="0"/>
                        <a:ea typeface="STKaiti" charset="-122"/>
                        <a:cs typeface="STKaiti" charset="-122"/>
                      </a:rPr>
                      <m:t>)</m:t>
                    </m:r>
                  </m:oMath>
                </a14:m>
                <a:r>
                  <a:rPr kumimoji="1" lang="zh-CN" altLang="en-US" sz="2400" dirty="0" smtClean="0">
                    <a:latin typeface="STKaiti" charset="-122"/>
                    <a:ea typeface="STKaiti" charset="-122"/>
                    <a:cs typeface="STKaiti" charset="-122"/>
                  </a:rPr>
                  <a:t>。</a:t>
                </a:r>
              </a:p>
              <a:p>
                <a:pPr>
                  <a:lnSpc>
                    <a:spcPct val="150000"/>
                  </a:lnSpc>
                </a:pPr>
                <a:r>
                  <a:rPr kumimoji="1" lang="zh-CN" altLang="en-US" sz="2400" dirty="0">
                    <a:latin typeface="STKaiti" charset="-122"/>
                    <a:ea typeface="STKaiti" charset="-122"/>
                    <a:cs typeface="STKaiti" charset="-122"/>
                  </a:rPr>
                  <a:t> </a:t>
                </a:r>
                <a:r>
                  <a:rPr kumimoji="1" lang="zh-CN" altLang="en-US" sz="2400" dirty="0" smtClean="0">
                    <a:latin typeface="STKaiti" charset="-122"/>
                    <a:ea typeface="STKaiti" charset="-122"/>
                    <a:cs typeface="STKaiti" charset="-122"/>
                  </a:rPr>
                  <a:t>       </a:t>
                </a:r>
                <a:r>
                  <a:rPr kumimoji="1" lang="en-US" altLang="zh-CN" sz="2400" dirty="0" smtClean="0">
                    <a:latin typeface="STKaiti" charset="-122"/>
                    <a:ea typeface="STKaiti" charset="-122"/>
                    <a:cs typeface="STKaiti" charset="-122"/>
                  </a:rPr>
                  <a:t>if</a:t>
                </a:r>
                <a:r>
                  <a:rPr kumimoji="1" lang="zh-CN" altLang="en-US" sz="2400" dirty="0" smtClean="0">
                    <a:latin typeface="STKaiti" charset="-122"/>
                    <a:ea typeface="STKaiti" charset="-122"/>
                    <a:cs typeface="STKaiti" charset="-122"/>
                  </a:rPr>
                  <a:t>  </a:t>
                </a:r>
                <a14:m>
                  <m:oMath xmlns:m="http://schemas.openxmlformats.org/officeDocument/2006/math">
                    <m:r>
                      <a:rPr kumimoji="1" lang="en-US" altLang="zh-CN" sz="2400" i="1">
                        <a:latin typeface="Cambria Math" charset="0"/>
                        <a:ea typeface="STKaiti" charset="-122"/>
                        <a:cs typeface="STKaiti" charset="-122"/>
                      </a:rPr>
                      <m:t>𝑧</m:t>
                    </m:r>
                    <m:d>
                      <m:dPr>
                        <m:ctrlPr>
                          <a:rPr kumimoji="1" lang="en-US" altLang="zh-CN" sz="2400" i="1">
                            <a:latin typeface="Cambria Math" charset="0"/>
                            <a:ea typeface="STKaiti" charset="-122"/>
                            <a:cs typeface="STKaiti" charset="-122"/>
                          </a:rPr>
                        </m:ctrlPr>
                      </m:dPr>
                      <m:e>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sub>
                        </m:sSub>
                      </m:e>
                    </m:d>
                    <m:r>
                      <a:rPr kumimoji="1" lang="en-US" altLang="zh-CN" sz="2400" b="0" i="1" smtClean="0">
                        <a:latin typeface="Cambria Math" charset="0"/>
                        <a:ea typeface="STKaiti" charset="-122"/>
                        <a:cs typeface="STKaiti" charset="-122"/>
                      </a:rPr>
                      <m:t>==</m:t>
                    </m:r>
                    <m:r>
                      <a:rPr kumimoji="1" lang="en-US" altLang="zh-CN" sz="2400" i="1">
                        <a:latin typeface="Cambria Math" charset="0"/>
                        <a:ea typeface="STKaiti" charset="-122"/>
                        <a:cs typeface="STKaiti" charset="-122"/>
                      </a:rPr>
                      <m:t>𝑧</m:t>
                    </m:r>
                    <m:d>
                      <m:dPr>
                        <m:ctrlPr>
                          <a:rPr kumimoji="1" lang="en-US" altLang="zh-CN" sz="2400" i="1">
                            <a:latin typeface="Cambria Math" charset="0"/>
                            <a:ea typeface="STKaiti" charset="-122"/>
                            <a:cs typeface="STKaiti" charset="-122"/>
                          </a:rPr>
                        </m:ctrlPr>
                      </m:dPr>
                      <m:e>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r>
                              <a:rPr kumimoji="1" lang="en-US" altLang="zh-CN" sz="2400" b="0" i="1" smtClean="0">
                                <a:latin typeface="Cambria Math" charset="0"/>
                                <a:ea typeface="STKaiti" charset="-122"/>
                                <a:cs typeface="STKaiti" charset="-122"/>
                              </a:rPr>
                              <m:t>−1</m:t>
                            </m:r>
                          </m:sub>
                        </m:sSub>
                      </m:e>
                    </m:d>
                    <m:r>
                      <a:rPr kumimoji="1" lang="zh-CN" altLang="en-US" sz="2400" b="0" i="1" smtClean="0">
                        <a:latin typeface="Cambria Math" charset="0"/>
                        <a:ea typeface="STKaiti" charset="-122"/>
                        <a:cs typeface="STKaiti" charset="-122"/>
                      </a:rPr>
                      <m:t>  </m:t>
                    </m:r>
                    <m:r>
                      <a:rPr kumimoji="1" lang="zh-CN" altLang="en-US" sz="2400" i="1" smtClean="0">
                        <a:latin typeface="Cambria Math" charset="0"/>
                        <a:ea typeface="STKaiti" charset="-122"/>
                        <a:cs typeface="STKaiti" charset="-122"/>
                      </a:rPr>
                      <m:t>或</m:t>
                    </m:r>
                    <m:r>
                      <a:rPr kumimoji="1" lang="zh-CN" altLang="en-US" sz="2400" b="0" i="1" smtClean="0">
                        <a:latin typeface="Cambria Math" charset="0"/>
                        <a:ea typeface="STKaiti" charset="-122"/>
                        <a:cs typeface="STKaiti" charset="-122"/>
                      </a:rPr>
                      <m:t>  </m:t>
                    </m:r>
                    <m:r>
                      <a:rPr kumimoji="1" lang="en-US" altLang="zh-CN" sz="2400" i="1">
                        <a:latin typeface="Cambria Math" charset="0"/>
                        <a:ea typeface="STKaiti" charset="-122"/>
                        <a:cs typeface="STKaiti" charset="-122"/>
                      </a:rPr>
                      <m:t>𝑧</m:t>
                    </m:r>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sub>
                    </m:sSub>
                    <m:r>
                      <a:rPr kumimoji="1" lang="en-US" altLang="zh-CN" sz="2400" i="1">
                        <a:latin typeface="Cambria Math" charset="0"/>
                        <a:ea typeface="STKaiti" charset="-122"/>
                        <a:cs typeface="STKaiti" charset="-122"/>
                      </a:rPr>
                      <m:t>)</m:t>
                    </m:r>
                    <m:r>
                      <a:rPr kumimoji="1" lang="zh-CN" altLang="en-US" sz="2400" i="1" smtClean="0">
                        <a:latin typeface="Cambria Math" charset="0"/>
                        <a:ea typeface="STKaiti" charset="-122"/>
                        <a:cs typeface="STKaiti" charset="-122"/>
                      </a:rPr>
                      <m:t>与</m:t>
                    </m:r>
                    <m:r>
                      <a:rPr kumimoji="1" lang="en-US" altLang="zh-CN" sz="2400" i="1">
                        <a:latin typeface="Cambria Math" charset="0"/>
                        <a:ea typeface="STKaiti" charset="-122"/>
                        <a:cs typeface="STKaiti" charset="-122"/>
                      </a:rPr>
                      <m:t>𝑧</m:t>
                    </m:r>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r>
                          <a:rPr kumimoji="1" lang="en-US" altLang="zh-CN" sz="2400" b="0" i="1" smtClean="0">
                            <a:latin typeface="Cambria Math" charset="0"/>
                            <a:ea typeface="STKaiti" charset="-122"/>
                            <a:cs typeface="STKaiti" charset="-122"/>
                          </a:rPr>
                          <m:t>−1</m:t>
                        </m:r>
                      </m:sub>
                    </m:sSub>
                    <m:r>
                      <a:rPr kumimoji="1" lang="en-US" altLang="zh-CN" sz="2400" i="1">
                        <a:latin typeface="Cambria Math" charset="0"/>
                        <a:ea typeface="STKaiti" charset="-122"/>
                        <a:cs typeface="STKaiti" charset="-122"/>
                      </a:rPr>
                      <m:t>)</m:t>
                    </m:r>
                    <m:r>
                      <a:rPr kumimoji="1" lang="zh-CN" altLang="en-US" sz="2400" i="1" smtClean="0">
                        <a:latin typeface="Cambria Math" charset="0"/>
                        <a:ea typeface="STKaiti" charset="-122"/>
                        <a:cs typeface="STKaiti" charset="-122"/>
                      </a:rPr>
                      <m:t>空间上相近</m:t>
                    </m:r>
                  </m:oMath>
                </a14:m>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14:m>
                  <m:oMath xmlns:m="http://schemas.openxmlformats.org/officeDocument/2006/math">
                    <m:sSub>
                      <m:sSubPr>
                        <m:ctrlPr>
                          <a:rPr kumimoji="1" lang="en-US" altLang="zh-CN" sz="240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𝑑</m:t>
                        </m:r>
                      </m:e>
                      <m:sub>
                        <m:r>
                          <a:rPr kumimoji="1" lang="en-US" altLang="zh-CN" sz="2400" b="0" i="1" smtClean="0">
                            <a:latin typeface="Cambria Math" charset="0"/>
                            <a:ea typeface="STKaiti" charset="-122"/>
                            <a:cs typeface="STKaiti" charset="-122"/>
                          </a:rPr>
                          <m:t>𝑧</m:t>
                        </m:r>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charset="0"/>
                                <a:ea typeface="STKaiti" charset="-122"/>
                                <a:cs typeface="STKaiti" charset="-122"/>
                              </a:rPr>
                            </m:ctrlPr>
                          </m:sSubPr>
                          <m:e>
                            <m:r>
                              <a:rPr kumimoji="1" lang="en-US" altLang="zh-CN" sz="2400" b="0" i="1" smtClean="0">
                                <a:latin typeface="Cambria Math" charset="0"/>
                                <a:ea typeface="STKaiti" charset="-122"/>
                                <a:cs typeface="STKaiti" charset="-122"/>
                              </a:rPr>
                              <m:t>𝑙</m:t>
                            </m:r>
                          </m:e>
                          <m:sub>
                            <m:r>
                              <a:rPr kumimoji="1" lang="en-US" altLang="zh-CN" sz="2400" b="0" i="1" smtClean="0">
                                <a:latin typeface="Cambria Math" charset="0"/>
                                <a:ea typeface="STKaiti" charset="-122"/>
                                <a:cs typeface="STKaiti" charset="-122"/>
                              </a:rPr>
                              <m:t>𝑡</m:t>
                            </m:r>
                          </m:sub>
                        </m:sSub>
                        <m:r>
                          <a:rPr kumimoji="1" lang="en-US" altLang="zh-CN" sz="2400" b="0" i="1" smtClean="0">
                            <a:latin typeface="Cambria Math" charset="0"/>
                            <a:ea typeface="STKaiti" charset="-122"/>
                            <a:cs typeface="STKaiti" charset="-122"/>
                          </a:rPr>
                          <m:t>)</m:t>
                        </m:r>
                      </m:sub>
                    </m:sSub>
                    <m:r>
                      <a:rPr kumimoji="1" lang="en-US" altLang="zh-CN" sz="2400" b="0" i="1" smtClean="0">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𝑑</m:t>
                        </m:r>
                      </m:e>
                      <m:sub>
                        <m:r>
                          <a:rPr kumimoji="1" lang="en-US" altLang="zh-CN" sz="2400" i="1">
                            <a:latin typeface="Cambria Math" charset="0"/>
                            <a:ea typeface="STKaiti" charset="-122"/>
                            <a:cs typeface="STKaiti" charset="-122"/>
                          </a:rPr>
                          <m:t>𝑧</m:t>
                        </m:r>
                        <m:r>
                          <a:rPr kumimoji="1" lang="en-US" altLang="zh-CN" sz="2400" i="1">
                            <a:latin typeface="Cambria Math" charset="0"/>
                            <a:ea typeface="STKaiti" charset="-122"/>
                            <a:cs typeface="STKaiti" charset="-122"/>
                          </a:rPr>
                          <m:t>(</m:t>
                        </m:r>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sub>
                        </m:sSub>
                        <m:r>
                          <a:rPr kumimoji="1" lang="en-US" altLang="zh-CN" sz="2400" i="1">
                            <a:latin typeface="Cambria Math" charset="0"/>
                            <a:ea typeface="STKaiti" charset="-122"/>
                            <a:cs typeface="STKaiti" charset="-122"/>
                          </a:rPr>
                          <m:t>)</m:t>
                        </m:r>
                      </m:sub>
                    </m:sSub>
                    <m:r>
                      <a:rPr kumimoji="1" lang="en-US" altLang="zh-CN" sz="2400" b="0" i="1" smtClean="0">
                        <a:latin typeface="Cambria Math" charset="0"/>
                        <a:ea typeface="STKaiti" charset="-122"/>
                        <a:cs typeface="STKaiti" charset="-122"/>
                      </a:rPr>
                      <m:t>+1</m:t>
                    </m:r>
                  </m:oMath>
                </a14:m>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r>
                  <a:rPr kumimoji="1" lang="zh-CN" altLang="en-US" sz="2400" dirty="0" smtClean="0">
                    <a:latin typeface="STKaiti" charset="-122"/>
                    <a:ea typeface="STKaiti" charset="-122"/>
                    <a:cs typeface="STKaiti" charset="-122"/>
                  </a:rPr>
                  <a:t>       </a:t>
                </a:r>
                <a:r>
                  <a:rPr kumimoji="1" lang="en-US" altLang="zh-CN" sz="2400" dirty="0" smtClean="0">
                    <a:latin typeface="STKaiti" charset="-122"/>
                    <a:ea typeface="STKaiti" charset="-122"/>
                    <a:cs typeface="STKaiti" charset="-122"/>
                  </a:rPr>
                  <a:t>if</a:t>
                </a:r>
                <a:r>
                  <a:rPr kumimoji="1" lang="zh-CN" altLang="en-US" sz="2400" dirty="0" smtClean="0">
                    <a:latin typeface="STKaiti" charset="-122"/>
                    <a:ea typeface="STKaiti" charset="-122"/>
                    <a:cs typeface="STKaiti" charset="-122"/>
                  </a:rPr>
                  <a:t>  </a:t>
                </a:r>
                <a14:m>
                  <m:oMath xmlns:m="http://schemas.openxmlformats.org/officeDocument/2006/math">
                    <m:r>
                      <a:rPr kumimoji="1" lang="en-US" altLang="zh-CN" sz="2400" i="1">
                        <a:latin typeface="Cambria Math" charset="0"/>
                        <a:ea typeface="STKaiti" charset="-122"/>
                        <a:cs typeface="STKaiti" charset="-122"/>
                      </a:rPr>
                      <m:t>𝑧</m:t>
                    </m:r>
                    <m:d>
                      <m:dPr>
                        <m:ctrlPr>
                          <a:rPr kumimoji="1" lang="en-US" altLang="zh-CN" sz="2400" i="1">
                            <a:latin typeface="Cambria Math" charset="0"/>
                            <a:ea typeface="STKaiti" charset="-122"/>
                            <a:cs typeface="STKaiti" charset="-122"/>
                          </a:rPr>
                        </m:ctrlPr>
                      </m:dPr>
                      <m:e>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sub>
                        </m:sSub>
                      </m:e>
                    </m:d>
                    <m:r>
                      <a:rPr kumimoji="1" lang="en-US" altLang="zh-CN" sz="2400" i="1" smtClean="0">
                        <a:latin typeface="Cambria Math" charset="0"/>
                        <a:ea typeface="STKaiti" charset="-122"/>
                        <a:cs typeface="STKaiti" charset="-122"/>
                      </a:rPr>
                      <m:t>≠</m:t>
                    </m:r>
                    <m:r>
                      <a:rPr kumimoji="1" lang="en-US" altLang="zh-CN" sz="2400" i="1">
                        <a:latin typeface="Cambria Math" charset="0"/>
                        <a:ea typeface="STKaiti" charset="-122"/>
                        <a:cs typeface="STKaiti" charset="-122"/>
                      </a:rPr>
                      <m:t>𝑧</m:t>
                    </m:r>
                    <m:d>
                      <m:dPr>
                        <m:ctrlPr>
                          <a:rPr kumimoji="1" lang="en-US" altLang="zh-CN" sz="2400" i="1">
                            <a:latin typeface="Cambria Math" charset="0"/>
                            <a:ea typeface="STKaiti" charset="-122"/>
                            <a:cs typeface="STKaiti" charset="-122"/>
                          </a:rPr>
                        </m:ctrlPr>
                      </m:dPr>
                      <m:e>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r>
                              <a:rPr kumimoji="1" lang="en-US" altLang="zh-CN" sz="2400" i="1">
                                <a:latin typeface="Cambria Math" charset="0"/>
                                <a:ea typeface="STKaiti" charset="-122"/>
                                <a:cs typeface="STKaiti" charset="-122"/>
                              </a:rPr>
                              <m:t>−1</m:t>
                            </m:r>
                          </m:sub>
                        </m:sSub>
                      </m:e>
                    </m:d>
                  </m:oMath>
                </a14:m>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r>
                  <a:rPr kumimoji="1" lang="zh-CN" altLang="en-US" sz="2400" dirty="0" smtClean="0">
                    <a:latin typeface="STKaiti" charset="-122"/>
                    <a:ea typeface="STKaiti" charset="-122"/>
                    <a:cs typeface="STKaiti" charset="-122"/>
                  </a:rPr>
                  <a:t>从</a:t>
                </a:r>
                <a14:m>
                  <m:oMath xmlns:m="http://schemas.openxmlformats.org/officeDocument/2006/math">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r>
                          <a:rPr kumimoji="1" lang="en-US" altLang="zh-CN" sz="2400" b="0" i="1" smtClean="0">
                            <a:latin typeface="Cambria Math" charset="0"/>
                            <a:ea typeface="STKaiti" charset="-122"/>
                            <a:cs typeface="STKaiti" charset="-122"/>
                          </a:rPr>
                          <m:t>−1</m:t>
                        </m:r>
                      </m:sub>
                    </m:sSub>
                  </m:oMath>
                </a14:m>
                <a:r>
                  <a:rPr kumimoji="1" lang="zh-CN" altLang="en-US" sz="2400" dirty="0" smtClean="0">
                    <a:latin typeface="STKaiti" charset="-122"/>
                    <a:ea typeface="STKaiti" charset="-122"/>
                    <a:cs typeface="STKaiti" charset="-122"/>
                  </a:rPr>
                  <a:t>到</a:t>
                </a:r>
                <a14:m>
                  <m:oMath xmlns:m="http://schemas.openxmlformats.org/officeDocument/2006/math">
                    <m:sSub>
                      <m:sSubPr>
                        <m:ctrlPr>
                          <a:rPr kumimoji="1" lang="en-US" altLang="zh-CN" sz="2400" i="1">
                            <a:latin typeface="Cambria Math"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𝑡</m:t>
                        </m:r>
                      </m:sub>
                    </m:sSub>
                  </m:oMath>
                </a14:m>
                <a:r>
                  <a:rPr kumimoji="1" lang="zh-CN" altLang="en-US" sz="2400" dirty="0" smtClean="0">
                    <a:latin typeface="STKaiti" charset="-122"/>
                    <a:ea typeface="STKaiti" charset="-122"/>
                    <a:cs typeface="STKaiti" charset="-122"/>
                  </a:rPr>
                  <a:t>最短路径上的每个区域的权重</a:t>
                </a:r>
                <a:r>
                  <a:rPr kumimoji="1" lang="en-US" altLang="zh-CN" sz="2400" dirty="0" smtClean="0">
                    <a:latin typeface="STKaiti" charset="-122"/>
                    <a:ea typeface="STKaiti" charset="-122"/>
                    <a:cs typeface="STKaiti" charset="-122"/>
                  </a:rPr>
                  <a:t>+1</a:t>
                </a:r>
                <a:endParaRPr kumimoji="1" lang="zh-CN" altLang="en-US"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	</a:t>
                </a: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a:p>
                <a:pPr>
                  <a:lnSpc>
                    <a:spcPct val="150000"/>
                  </a:lnSpc>
                </a:pPr>
                <a:endParaRPr kumimoji="1" lang="zh-CN" altLang="en-US" sz="2400" dirty="0" smtClean="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6842" y="1387366"/>
                <a:ext cx="8292662" cy="5685724"/>
              </a:xfrm>
              <a:prstGeom prst="rect">
                <a:avLst/>
              </a:prstGeom>
              <a:blipFill rotWithShape="0">
                <a:blip r:embed="rId2"/>
                <a:stretch>
                  <a:fillRect l="-1176" r="-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08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30000"/>
          </a:spcBef>
          <a:spcAft>
            <a:spcPct val="0"/>
          </a:spcAft>
          <a:buClrTx/>
          <a:buSzTx/>
          <a:buFontTx/>
          <a:buChar char="•"/>
          <a:tabLst/>
          <a:defRPr kumimoji="0" lang="zh-CN" altLang="en-US" sz="3200" b="0" i="0" u="none" strike="noStrike" cap="none" normalizeH="0" baseline="-2500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30000"/>
          </a:spcBef>
          <a:spcAft>
            <a:spcPct val="0"/>
          </a:spcAft>
          <a:buClrTx/>
          <a:buSzTx/>
          <a:buFontTx/>
          <a:buChar char="•"/>
          <a:tabLst/>
          <a:defRPr kumimoji="0" lang="zh-CN" altLang="en-US" sz="3200" b="0" i="0" u="none" strike="noStrike" cap="none" normalizeH="0" baseline="-25000" smtClean="0">
            <a:ln>
              <a:noFill/>
            </a:ln>
            <a:solidFill>
              <a:schemeClr val="tx1"/>
            </a:solidFill>
            <a:effectLst/>
            <a:latin typeface="Arial"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文献阅读报告" id="{4A6967D6-D5EB-6941-BFD2-8B991493AFAD}" vid="{9618EAA9-8506-CA4A-82F8-509C3C1244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文献阅读报告</Template>
  <TotalTime>22</TotalTime>
  <Words>777</Words>
  <Application>Microsoft Macintosh PowerPoint</Application>
  <PresentationFormat>全屏显示(4:3)</PresentationFormat>
  <Paragraphs>155</Paragraphs>
  <Slides>23</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Calibri</vt:lpstr>
      <vt:lpstr>Cambria Math</vt:lpstr>
      <vt:lpstr>STKaiti</vt:lpstr>
      <vt:lpstr>Times New Roman</vt:lpstr>
      <vt:lpstr>黑体</vt:lpstr>
      <vt:lpstr>华文新魏</vt:lpstr>
      <vt:lpstr>宋体</vt:lpstr>
      <vt:lpstr>Arial</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dous12@126.com</dc:creator>
  <cp:lastModifiedBy>dous12@126.com</cp:lastModifiedBy>
  <cp:revision>46</cp:revision>
  <dcterms:created xsi:type="dcterms:W3CDTF">2017-06-17T08:07:27Z</dcterms:created>
  <dcterms:modified xsi:type="dcterms:W3CDTF">2017-06-17T08:42:20Z</dcterms:modified>
</cp:coreProperties>
</file>