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6" r:id="rId1"/>
  </p:sldMasterIdLst>
  <p:notesMasterIdLst>
    <p:notesMasterId r:id="rId13"/>
  </p:notesMasterIdLst>
  <p:sldIdLst>
    <p:sldId id="256" r:id="rId2"/>
    <p:sldId id="376" r:id="rId3"/>
    <p:sldId id="433" r:id="rId4"/>
    <p:sldId id="417" r:id="rId5"/>
    <p:sldId id="418" r:id="rId6"/>
    <p:sldId id="434" r:id="rId7"/>
    <p:sldId id="435" r:id="rId8"/>
    <p:sldId id="436" r:id="rId9"/>
    <p:sldId id="437" r:id="rId10"/>
    <p:sldId id="438" r:id="rId11"/>
    <p:sldId id="378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41"/>
  </p:normalViewPr>
  <p:slideViewPr>
    <p:cSldViewPr snapToGrid="0" snapToObjects="1">
      <p:cViewPr varScale="1">
        <p:scale>
          <a:sx n="103" d="100"/>
          <a:sy n="103" d="100"/>
        </p:scale>
        <p:origin x="18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dirty="0"/>
          </a:p>
        </p:txBody>
      </p:sp>
      <p:sp>
        <p:nvSpPr>
          <p:cNvPr id="344" name="Google Shape;344;p57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9421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457200" y="751681"/>
            <a:ext cx="8229600" cy="401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7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5400" b="1">
                <a:solidFill>
                  <a:schemeClr val="accent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5400" b="1">
                <a:solidFill>
                  <a:schemeClr val="accent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5400" b="1">
                <a:solidFill>
                  <a:schemeClr val="accent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5400" b="1">
                <a:solidFill>
                  <a:schemeClr val="accent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5400" b="1">
                <a:solidFill>
                  <a:schemeClr val="accent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5400" b="1">
                <a:solidFill>
                  <a:schemeClr val="accent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5400" b="1">
                <a:solidFill>
                  <a:schemeClr val="accent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54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57200" y="4955198"/>
            <a:ext cx="8229600" cy="12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" name="Google Shape;19;p2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" name="Google Shape;20;p2"/>
          <p:cNvCxnSpPr/>
          <p:nvPr/>
        </p:nvCxnSpPr>
        <p:spPr>
          <a:xfrm>
            <a:off x="457200" y="4844511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8556877" y="6489804"/>
            <a:ext cx="548699" cy="33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4857750" y="6464758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78252" y="265251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600" b="1">
                <a:solidFill>
                  <a:srgbClr val="DA0002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600" b="1">
                <a:solidFill>
                  <a:srgbClr val="DA0002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600" b="1">
                <a:solidFill>
                  <a:srgbClr val="DA0002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600" b="1">
                <a:solidFill>
                  <a:srgbClr val="DA0002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600" b="1">
                <a:solidFill>
                  <a:srgbClr val="DA0002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600" b="1">
                <a:solidFill>
                  <a:srgbClr val="DA0002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600" b="1">
                <a:solidFill>
                  <a:srgbClr val="DA0002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600" b="1"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78250" y="1161677"/>
            <a:ext cx="8799900" cy="513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26" name="Google Shape;26;p3"/>
          <p:cNvCxnSpPr/>
          <p:nvPr/>
        </p:nvCxnSpPr>
        <p:spPr>
          <a:xfrm>
            <a:off x="159500" y="1135175"/>
            <a:ext cx="8781000" cy="1890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4857750" y="6464758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SQL</a:t>
            </a:r>
            <a:endParaRPr dirty="0"/>
          </a:p>
        </p:txBody>
      </p:sp>
      <p:sp>
        <p:nvSpPr>
          <p:cNvPr id="28" name="Google Shape;28;p3"/>
          <p:cNvSpPr txBox="1"/>
          <p:nvPr/>
        </p:nvSpPr>
        <p:spPr>
          <a:xfrm>
            <a:off x="8292351" y="6547312"/>
            <a:ext cx="685799" cy="282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178250" y="274626"/>
            <a:ext cx="8799900" cy="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600" b="1">
                <a:solidFill>
                  <a:srgbClr val="DA0002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600" b="1">
                <a:solidFill>
                  <a:srgbClr val="DA0002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600" b="1">
                <a:solidFill>
                  <a:srgbClr val="DA0002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600" b="1">
                <a:solidFill>
                  <a:srgbClr val="DA0002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600" b="1">
                <a:solidFill>
                  <a:srgbClr val="DA0002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600" b="1">
                <a:solidFill>
                  <a:srgbClr val="DA0002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600" b="1">
                <a:solidFill>
                  <a:srgbClr val="DA0002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600" b="1"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78252" y="1275900"/>
            <a:ext cx="4273499" cy="52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2"/>
          </p:nvPr>
        </p:nvSpPr>
        <p:spPr>
          <a:xfrm>
            <a:off x="4692275" y="1276027"/>
            <a:ext cx="3994500" cy="52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178252" y="1125826"/>
            <a:ext cx="8508599" cy="4799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556877" y="6489804"/>
            <a:ext cx="548699" cy="33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269602" y="3165126"/>
            <a:ext cx="8342099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2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1" name="Google Shape;41;p6"/>
          <p:cNvCxnSpPr/>
          <p:nvPr/>
        </p:nvCxnSpPr>
        <p:spPr>
          <a:xfrm>
            <a:off x="269600" y="3000164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6"/>
          <p:cNvSpPr txBox="1"/>
          <p:nvPr/>
        </p:nvSpPr>
        <p:spPr>
          <a:xfrm>
            <a:off x="8360535" y="6502683"/>
            <a:ext cx="685799" cy="282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/>
        </p:nvSpPr>
        <p:spPr>
          <a:xfrm>
            <a:off x="8253212" y="6515562"/>
            <a:ext cx="685799" cy="282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DAAE62-1467-0842-8B1F-C907F980AC22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BC2936-BF90-3F47-9228-185F23A649B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78250" y="274626"/>
            <a:ext cx="8799900" cy="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600" b="1">
                <a:solidFill>
                  <a:schemeClr val="accent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600" b="1">
                <a:solidFill>
                  <a:schemeClr val="accent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600" b="1">
                <a:solidFill>
                  <a:schemeClr val="accent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600" b="1">
                <a:solidFill>
                  <a:schemeClr val="accent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600" b="1">
                <a:solidFill>
                  <a:schemeClr val="accent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600" b="1">
                <a:solidFill>
                  <a:schemeClr val="accent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600" b="1">
                <a:solidFill>
                  <a:schemeClr val="accent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78250" y="1161677"/>
            <a:ext cx="8799900" cy="513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 rot="10800000" flipH="1">
            <a:off x="65677" y="6397399"/>
            <a:ext cx="9039899" cy="90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556877" y="6489804"/>
            <a:ext cx="548699" cy="33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4857750" y="6464758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SQL</a:t>
            </a:r>
            <a:endParaRPr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CDCCC67-7C63-4243-9512-DA945FCAF936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7890" y="6489804"/>
            <a:ext cx="944378" cy="278737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c/refman/8.0/en/group-by-function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c/refman/8.0/en/mathematical-function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8.0/en/string-function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c/refman/8.0/en/comparison-operator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date-and-time-functions.html#function_date-add" TargetMode="External"/><Relationship Id="rId2" Type="http://schemas.openxmlformats.org/officeDocument/2006/relationships/hyperlink" Target="https://dev.mysql.com/doc/refman/8.0/en/date-and-time-type-overview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mysql.com/doc/refman/8.0/en/date-and-time-functions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8.0/en/date-and-time-function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c/refman/8.0/en/cast-functions.html#function_ca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ctrTitle"/>
          </p:nvPr>
        </p:nvSpPr>
        <p:spPr>
          <a:xfrm>
            <a:off x="457200" y="751681"/>
            <a:ext cx="8229600" cy="401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3600" dirty="0"/>
              <a:t>MYSQL built-in functions</a:t>
            </a:r>
            <a:endParaRPr sz="36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 txBox="1">
            <a:spLocks noGrp="1"/>
          </p:cNvSpPr>
          <p:nvPr>
            <p:ph type="subTitle" idx="1"/>
          </p:nvPr>
        </p:nvSpPr>
        <p:spPr>
          <a:xfrm>
            <a:off x="457200" y="4955198"/>
            <a:ext cx="8229600" cy="12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25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Topic 3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25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Lesson 4 –</a:t>
            </a:r>
            <a:r>
              <a:rPr lang="en-US" dirty="0"/>
              <a:t> MySQL functions</a:t>
            </a:r>
            <a:endParaRPr dirty="0"/>
          </a:p>
        </p:txBody>
      </p:sp>
      <p:sp>
        <p:nvSpPr>
          <p:cNvPr id="131" name="Google Shape;131;p21"/>
          <p:cNvSpPr/>
          <p:nvPr/>
        </p:nvSpPr>
        <p:spPr>
          <a:xfrm>
            <a:off x="3350525" y="5760210"/>
            <a:ext cx="2562368" cy="16377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B95A-50DA-A14F-9A22-1A288EC31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14768-9DFF-1947-BF14-57E99D4A7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Counting functions</a:t>
            </a:r>
          </a:p>
          <a:p>
            <a:pPr lvl="1"/>
            <a:r>
              <a:rPr lang="en-US" dirty="0"/>
              <a:t>COUNT – count records , COUNT(DISTINCT) – count distinct values</a:t>
            </a:r>
          </a:p>
          <a:p>
            <a:r>
              <a:rPr lang="en-US" dirty="0"/>
              <a:t>Statistical functions</a:t>
            </a:r>
          </a:p>
          <a:p>
            <a:pPr lvl="1"/>
            <a:r>
              <a:rPr lang="en-US" dirty="0"/>
              <a:t>SUM, MIN, MAX, AVG, STD, STDDEV,VARIANCE</a:t>
            </a:r>
          </a:p>
          <a:p>
            <a:r>
              <a:rPr lang="en-US" dirty="0"/>
              <a:t>Sample and Population variance and standard deviation</a:t>
            </a:r>
          </a:p>
          <a:p>
            <a:pPr lvl="1"/>
            <a:r>
              <a:rPr lang="en-US" dirty="0"/>
              <a:t>STDDEV_SAMP, STDDEV_POP</a:t>
            </a:r>
          </a:p>
          <a:p>
            <a:pPr lvl="1"/>
            <a:r>
              <a:rPr lang="en-US" dirty="0"/>
              <a:t>VAR_POP, VAR_SAMP</a:t>
            </a:r>
          </a:p>
          <a:p>
            <a:r>
              <a:rPr lang="en-US" dirty="0"/>
              <a:t>Bit function operations</a:t>
            </a:r>
          </a:p>
          <a:p>
            <a:pPr lvl="1"/>
            <a:r>
              <a:rPr lang="en-US" dirty="0"/>
              <a:t>BIT_AND, BIT_OR, BIT_XOR</a:t>
            </a:r>
          </a:p>
          <a:p>
            <a:r>
              <a:rPr lang="en-US" dirty="0"/>
              <a:t>One text function</a:t>
            </a:r>
          </a:p>
          <a:p>
            <a:pPr lvl="1"/>
            <a:r>
              <a:rPr lang="en-US" dirty="0"/>
              <a:t>GROUP_CONCAT – Concatenate strings based on groups</a:t>
            </a:r>
          </a:p>
          <a:p>
            <a:pPr lvl="1"/>
            <a:r>
              <a:rPr lang="en-US" dirty="0"/>
              <a:t>Complete list</a:t>
            </a:r>
          </a:p>
          <a:p>
            <a:pPr lvl="1"/>
            <a:r>
              <a:rPr lang="en-US" dirty="0">
                <a:hlinkClick r:id="rId2"/>
              </a:rPr>
              <a:t>http://dev.mysql.com/doc/refman/8.0/en/group-by-functions.html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168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8"/>
          <p:cNvSpPr txBox="1">
            <a:spLocks noGrp="1"/>
          </p:cNvSpPr>
          <p:nvPr>
            <p:ph type="title"/>
          </p:nvPr>
        </p:nvSpPr>
        <p:spPr>
          <a:xfrm>
            <a:off x="178252" y="265251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+mj-lt"/>
                <a:ea typeface="Calibri"/>
                <a:cs typeface="Calibri"/>
                <a:sym typeface="Calibri"/>
              </a:rPr>
              <a:t>Summary</a:t>
            </a:r>
            <a:endParaRPr dirty="0">
              <a:latin typeface="+mj-lt"/>
            </a:endParaRPr>
          </a:p>
        </p:txBody>
      </p:sp>
      <p:sp>
        <p:nvSpPr>
          <p:cNvPr id="347" name="Google Shape;347;p48"/>
          <p:cNvSpPr txBox="1">
            <a:spLocks noGrp="1"/>
          </p:cNvSpPr>
          <p:nvPr>
            <p:ph type="body" idx="1"/>
          </p:nvPr>
        </p:nvSpPr>
        <p:spPr>
          <a:xfrm>
            <a:off x="178250" y="1161677"/>
            <a:ext cx="8799900" cy="513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In this module you learned:</a:t>
            </a:r>
          </a:p>
          <a:p>
            <a:pPr marL="4826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cs typeface="Calibri"/>
                <a:sym typeface="Calibri"/>
              </a:rPr>
              <a:t>MySQL system defined functions</a:t>
            </a:r>
          </a:p>
          <a:p>
            <a:pPr marL="4826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48"/>
          <p:cNvSpPr txBox="1">
            <a:spLocks noGrp="1"/>
          </p:cNvSpPr>
          <p:nvPr>
            <p:ph type="ftr" idx="11"/>
          </p:nvPr>
        </p:nvSpPr>
        <p:spPr>
          <a:xfrm>
            <a:off x="4857750" y="6464758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1200" b="0" i="0" u="none" strike="noStrike" cap="none" dirty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041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9A98-B841-C347-8E91-AE9DBC11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of Chapter 9 Murach’s MySQL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3B643-173F-BA44-81FA-3FDDB14043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AA7337-0871-4B4A-B005-1497A4DF0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1841500"/>
            <a:ext cx="2540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6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A2BB-ECFB-354A-9EF7-CE2373D1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092B4-27A8-F540-A364-6A52C4572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250" y="1161677"/>
            <a:ext cx="8799900" cy="525387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Simple arithmetic operations</a:t>
            </a:r>
          </a:p>
          <a:p>
            <a:pPr lvl="1"/>
            <a:r>
              <a:rPr lang="en-US" dirty="0"/>
              <a:t>The arithmetic operators: +, -, *, / </a:t>
            </a:r>
          </a:p>
          <a:p>
            <a:pPr lvl="1"/>
            <a:r>
              <a:rPr lang="en-US" dirty="0"/>
              <a:t>DIV()  division - return value has the same data result as the input  values</a:t>
            </a:r>
          </a:p>
          <a:p>
            <a:pPr lvl="1"/>
            <a:r>
              <a:rPr lang="en-US" dirty="0"/>
              <a:t>MOD for the remainder  of division  or  use the  modulo key %</a:t>
            </a:r>
          </a:p>
          <a:p>
            <a:pPr lvl="1"/>
            <a:r>
              <a:rPr lang="en-US" dirty="0"/>
              <a:t>POWER(BASE, EXPONENT),  synonym POW – power function</a:t>
            </a:r>
          </a:p>
          <a:p>
            <a:pPr lvl="1"/>
            <a:r>
              <a:rPr lang="en-US" dirty="0"/>
              <a:t>ABS(N)  - absolute value function </a:t>
            </a:r>
          </a:p>
          <a:p>
            <a:pPr lvl="1"/>
            <a:r>
              <a:rPr lang="en-US" dirty="0"/>
              <a:t>SIGN(N) – returns the sign of the provided number n </a:t>
            </a:r>
          </a:p>
          <a:p>
            <a:r>
              <a:rPr lang="en-US" dirty="0"/>
              <a:t>Base arithmetic </a:t>
            </a:r>
          </a:p>
          <a:p>
            <a:pPr lvl="1"/>
            <a:r>
              <a:rPr lang="en-US" dirty="0"/>
              <a:t>CONV(NUMBER, BASE, NEWBASE) –  convert a number from one base to another. Current My SQL limitation is BASE 36</a:t>
            </a:r>
          </a:p>
          <a:p>
            <a:r>
              <a:rPr lang="en-US" dirty="0"/>
              <a:t>Rounding Functions</a:t>
            </a:r>
          </a:p>
          <a:p>
            <a:pPr lvl="1"/>
            <a:r>
              <a:rPr lang="en-US" dirty="0"/>
              <a:t>ROUND(n) – round a number to a whole number </a:t>
            </a:r>
          </a:p>
          <a:p>
            <a:pPr lvl="1"/>
            <a:r>
              <a:rPr lang="en-US" dirty="0"/>
              <a:t>ROUND(N, NUMDIGITS) – round specify number of digits</a:t>
            </a:r>
          </a:p>
          <a:p>
            <a:pPr lvl="1"/>
            <a:r>
              <a:rPr lang="en-US" dirty="0"/>
              <a:t>TRUNCATE(N,NUMDIGITS) – limit value of n to </a:t>
            </a:r>
            <a:r>
              <a:rPr lang="en-US" dirty="0" err="1"/>
              <a:t>numdigits</a:t>
            </a:r>
            <a:endParaRPr lang="en-US" dirty="0"/>
          </a:p>
          <a:p>
            <a:pPr lvl="1"/>
            <a:r>
              <a:rPr lang="en-US" dirty="0"/>
              <a:t>CEILING(N)  - round  the number n up </a:t>
            </a:r>
          </a:p>
          <a:p>
            <a:pPr lvl="1"/>
            <a:r>
              <a:rPr lang="en-US" dirty="0"/>
              <a:t>FLOOR(N) – round a number n down </a:t>
            </a:r>
          </a:p>
          <a:p>
            <a:r>
              <a:rPr lang="en-US" dirty="0"/>
              <a:t>Random number generator </a:t>
            </a:r>
          </a:p>
          <a:p>
            <a:pPr lvl="1"/>
            <a:r>
              <a:rPr lang="en-US" dirty="0"/>
              <a:t>RAND() – generate a random number </a:t>
            </a:r>
          </a:p>
          <a:p>
            <a:pPr lvl="1"/>
            <a:r>
              <a:rPr lang="en-US" dirty="0"/>
              <a:t>RAND(seed) – generate a random number seeded with the number seed – will generate the same collection of numbers for each run</a:t>
            </a:r>
          </a:p>
          <a:p>
            <a:r>
              <a:rPr lang="en-US" dirty="0"/>
              <a:t>Trigonometric functions, log functions </a:t>
            </a:r>
          </a:p>
          <a:p>
            <a:r>
              <a:rPr lang="en-US" dirty="0"/>
              <a:t>Complete list:</a:t>
            </a:r>
          </a:p>
          <a:p>
            <a:r>
              <a:rPr lang="en-US" dirty="0">
                <a:hlinkClick r:id="rId2"/>
              </a:rPr>
              <a:t>http://dev.mysql.com/doc/refman/8.0/en/mathematical-functions.html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1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2017-1810-E949-95A6-56087B50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3C3A3-8C68-A241-9DB5-7816FCE26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250" y="1161677"/>
            <a:ext cx="8799900" cy="5283368"/>
          </a:xfrm>
          <a:ln w="12700">
            <a:solidFill>
              <a:srgbClr val="C00000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sz="2600" dirty="0"/>
              <a:t>Length(str) – number of bytes in a string</a:t>
            </a:r>
          </a:p>
          <a:p>
            <a:r>
              <a:rPr lang="en-US" sz="2600" dirty="0" err="1"/>
              <a:t>Char_length</a:t>
            </a:r>
            <a:r>
              <a:rPr lang="en-US" sz="2600" dirty="0"/>
              <a:t>(str) – number of characters in  string</a:t>
            </a:r>
          </a:p>
          <a:p>
            <a:r>
              <a:rPr lang="en-US" sz="2600" dirty="0"/>
              <a:t>Left (string, num) extract the left most num characters from string</a:t>
            </a:r>
          </a:p>
          <a:p>
            <a:r>
              <a:rPr lang="en-US" sz="2600" dirty="0"/>
              <a:t>Right(string, num) extract the rightmost num characters from string</a:t>
            </a:r>
          </a:p>
          <a:p>
            <a:r>
              <a:rPr lang="en-US" sz="2600" dirty="0"/>
              <a:t>Mid(string, start, num) extract num characters from string starting at position start</a:t>
            </a:r>
          </a:p>
          <a:p>
            <a:r>
              <a:rPr lang="en-US" sz="2600" dirty="0" err="1"/>
              <a:t>Concat</a:t>
            </a:r>
            <a:r>
              <a:rPr lang="en-US" sz="2600" dirty="0"/>
              <a:t>(string1,string2,…,</a:t>
            </a:r>
            <a:r>
              <a:rPr lang="en-US" sz="2600" dirty="0" err="1"/>
              <a:t>stringn</a:t>
            </a:r>
            <a:r>
              <a:rPr lang="en-US" sz="2600" dirty="0"/>
              <a:t>) </a:t>
            </a:r>
            <a:r>
              <a:rPr lang="en-US" sz="2600" dirty="0" err="1"/>
              <a:t>concatentate</a:t>
            </a:r>
            <a:r>
              <a:rPr lang="en-US" sz="2600" dirty="0"/>
              <a:t> strings together</a:t>
            </a:r>
          </a:p>
          <a:p>
            <a:r>
              <a:rPr lang="en-US" sz="2600" dirty="0" err="1"/>
              <a:t>Concat_ws</a:t>
            </a:r>
            <a:r>
              <a:rPr lang="en-US" sz="2600" dirty="0"/>
              <a:t>(delimited, string1, string2) concatenate string2 to string1 using the delimited string as a separator</a:t>
            </a:r>
          </a:p>
          <a:p>
            <a:r>
              <a:rPr lang="en-US" sz="2600" dirty="0"/>
              <a:t>Locate(substring, string) – returns the character position of substring in string</a:t>
            </a:r>
          </a:p>
          <a:p>
            <a:r>
              <a:rPr lang="en-US" sz="2600" dirty="0"/>
              <a:t>Upper(string), Lower(string) – change string to the corresponding case</a:t>
            </a:r>
          </a:p>
          <a:p>
            <a:r>
              <a:rPr lang="en-US" sz="2600" dirty="0"/>
              <a:t>Reverse(string) – reverse the order of the characters in string </a:t>
            </a:r>
          </a:p>
          <a:p>
            <a:r>
              <a:rPr lang="en-US" sz="2600" dirty="0"/>
              <a:t>Complete list</a:t>
            </a:r>
          </a:p>
          <a:p>
            <a:r>
              <a:rPr lang="en-US" sz="2600" dirty="0"/>
              <a:t>Substring(string, start [,length] return length characters from string with starting position start </a:t>
            </a:r>
          </a:p>
          <a:p>
            <a:r>
              <a:rPr lang="en-US" dirty="0">
                <a:hlinkClick r:id="rId2"/>
              </a:rPr>
              <a:t>https://dev.mysql.com/doc/refman/8.0/en/string-functions.html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64866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2017-1810-E949-95A6-56087B50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3C3A3-8C68-A241-9DB5-7816FCE26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250" y="1161677"/>
            <a:ext cx="8799900" cy="5121136"/>
          </a:xfrm>
          <a:ln w="12700">
            <a:solidFill>
              <a:srgbClr val="C00000"/>
            </a:solidFill>
          </a:ln>
        </p:spPr>
        <p:txBody>
          <a:bodyPr/>
          <a:lstStyle/>
          <a:p>
            <a:r>
              <a:rPr lang="en-US" dirty="0"/>
              <a:t>Specifies a pattern for a complex search.</a:t>
            </a:r>
          </a:p>
          <a:p>
            <a:r>
              <a:rPr lang="en-US" dirty="0"/>
              <a:t>Clause: </a:t>
            </a:r>
            <a:r>
              <a:rPr lang="en-US" i="1" dirty="0"/>
              <a:t>expression</a:t>
            </a:r>
            <a:r>
              <a:rPr lang="en-US" dirty="0"/>
              <a:t> REGEXP </a:t>
            </a:r>
            <a:r>
              <a:rPr lang="en-US" i="1" dirty="0"/>
              <a:t>format</a:t>
            </a:r>
          </a:p>
          <a:p>
            <a:pPr lvl="1"/>
            <a:r>
              <a:rPr lang="en-US" dirty="0"/>
              <a:t>Returns 1 if the format matches the expression else 0 </a:t>
            </a:r>
          </a:p>
          <a:p>
            <a:r>
              <a:rPr lang="en-US" dirty="0"/>
              <a:t>Special characters for matching</a:t>
            </a:r>
          </a:p>
          <a:p>
            <a:pPr lvl="1"/>
            <a:r>
              <a:rPr lang="en-US" dirty="0"/>
              <a:t>^ matches the beginning of a string</a:t>
            </a:r>
          </a:p>
          <a:p>
            <a:pPr lvl="1"/>
            <a:r>
              <a:rPr lang="en-US" dirty="0"/>
              <a:t>$ matches the end of a string</a:t>
            </a:r>
          </a:p>
          <a:p>
            <a:pPr lvl="1"/>
            <a:r>
              <a:rPr lang="en-US" dirty="0"/>
              <a:t>.  Match any character</a:t>
            </a:r>
          </a:p>
          <a:p>
            <a:pPr lvl="1"/>
            <a:r>
              <a:rPr lang="en-US" dirty="0"/>
              <a:t>a* match any sequence of zero of more a characters</a:t>
            </a:r>
          </a:p>
          <a:p>
            <a:pPr lvl="1"/>
            <a:r>
              <a:rPr lang="en-US" dirty="0"/>
              <a:t>a+ match any sequence of one of more a characters </a:t>
            </a:r>
          </a:p>
          <a:p>
            <a:pPr lvl="1"/>
            <a:r>
              <a:rPr lang="en-US" dirty="0"/>
              <a:t>a? match either zero or one a character </a:t>
            </a:r>
          </a:p>
          <a:p>
            <a:pPr lvl="1"/>
            <a:r>
              <a:rPr lang="en-US" dirty="0" err="1"/>
              <a:t>de|abc</a:t>
            </a:r>
            <a:r>
              <a:rPr lang="en-US" dirty="0"/>
              <a:t> match either sequence de or </a:t>
            </a:r>
            <a:r>
              <a:rPr lang="en-US" dirty="0" err="1"/>
              <a:t>abc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abc</a:t>
            </a:r>
            <a:r>
              <a:rPr lang="en-US" dirty="0"/>
              <a:t>)* match zero or more instances of the sequence </a:t>
            </a:r>
            <a:r>
              <a:rPr lang="en-US" dirty="0" err="1"/>
              <a:t>abc</a:t>
            </a:r>
            <a:endParaRPr lang="en-US" dirty="0"/>
          </a:p>
          <a:p>
            <a:pPr lvl="1"/>
            <a:r>
              <a:rPr lang="en-US" dirty="0"/>
              <a:t> a{</a:t>
            </a:r>
            <a:r>
              <a:rPr lang="en-US" dirty="0" err="1"/>
              <a:t>m,n</a:t>
            </a:r>
            <a:r>
              <a:rPr lang="en-US" dirty="0"/>
              <a:t>} match m to n instances of a </a:t>
            </a:r>
          </a:p>
          <a:p>
            <a:pPr lvl="1"/>
            <a:r>
              <a:rPr lang="en-US" dirty="0"/>
              <a:t>2 backslashes allow you to match a special character  \\.</a:t>
            </a:r>
          </a:p>
          <a:p>
            <a:endParaRPr lang="en-US" dirty="0"/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30903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B3AD-78E8-7041-8FCC-B7D282BF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Related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318F2-9C38-5942-A12C-2FAEECFA72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COALESCE(EXPR1, EXPR2,…,EXPRN) returns the first expression from the list that is not NULL</a:t>
            </a:r>
          </a:p>
          <a:p>
            <a:r>
              <a:rPr lang="en-US" dirty="0"/>
              <a:t>IFNULL(expr1, expr2) returns first argument that is NOT NULL, returns expr1, if expr1 is not NULL otherwise returns expr2</a:t>
            </a:r>
          </a:p>
          <a:p>
            <a:r>
              <a:rPr lang="en-US" dirty="0"/>
              <a:t>NULLIF(expr1, expr2) compares exp1 to exp2. If they are equal returns NULL, if they are not equal returns exp1</a:t>
            </a:r>
          </a:p>
          <a:p>
            <a:endParaRPr lang="en-US" dirty="0"/>
          </a:p>
          <a:p>
            <a:r>
              <a:rPr lang="en-US" dirty="0"/>
              <a:t>NULL SAFE equality operator  &lt;=&gt;  (MYSQL specific)</a:t>
            </a:r>
          </a:p>
          <a:p>
            <a:pPr lvl="1"/>
            <a:r>
              <a:rPr lang="en-US" dirty="0"/>
              <a:t>SELECT NULL &lt;=&gt; NULL ; -- returns TRUE;</a:t>
            </a:r>
          </a:p>
          <a:p>
            <a:endParaRPr lang="en-US" dirty="0"/>
          </a:p>
          <a:p>
            <a:r>
              <a:rPr lang="en-US" dirty="0"/>
              <a:t>A complete set of comparison and NULL related functions</a:t>
            </a:r>
          </a:p>
          <a:p>
            <a:r>
              <a:rPr lang="en-US" dirty="0">
                <a:hlinkClick r:id="rId2"/>
              </a:rPr>
              <a:t>http://dev.mysql.com/doc/refman/8.0/en/comparison-operators.html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5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A9FE9-5738-9645-8FA2-88F34212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date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E86F6-71A5-954E-8A35-7BD1DEFBD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NOW() –  returns the current date and time</a:t>
            </a:r>
          </a:p>
          <a:p>
            <a:r>
              <a:rPr lang="en-US" dirty="0" err="1"/>
              <a:t>Dayname</a:t>
            </a:r>
            <a:r>
              <a:rPr lang="en-US" dirty="0"/>
              <a:t>(date) – return the day of the provided date Sunday – Saturday </a:t>
            </a:r>
          </a:p>
          <a:p>
            <a:r>
              <a:rPr lang="en-US" dirty="0" err="1"/>
              <a:t>Dayofmonth</a:t>
            </a:r>
            <a:r>
              <a:rPr lang="en-US" dirty="0"/>
              <a:t>() – return the day of the month values 1 – 12 </a:t>
            </a:r>
          </a:p>
          <a:p>
            <a:r>
              <a:rPr lang="en-US" dirty="0" err="1"/>
              <a:t>Dayofyear</a:t>
            </a:r>
            <a:r>
              <a:rPr lang="en-US" dirty="0"/>
              <a:t>() – return the day of the year where Jan 1 = 1 </a:t>
            </a:r>
          </a:p>
          <a:p>
            <a:r>
              <a:rPr lang="en-US" dirty="0" err="1"/>
              <a:t>Dayofweek</a:t>
            </a:r>
            <a:r>
              <a:rPr lang="en-US" dirty="0"/>
              <a:t>() – returns the day name number ‘Monday’ = 2 </a:t>
            </a:r>
          </a:p>
          <a:p>
            <a:r>
              <a:rPr lang="en-US" dirty="0" err="1"/>
              <a:t>Monthname</a:t>
            </a:r>
            <a:r>
              <a:rPr lang="en-US" dirty="0"/>
              <a:t>(now()) – return the month of the provided date </a:t>
            </a:r>
          </a:p>
          <a:p>
            <a:r>
              <a:rPr lang="en-US" dirty="0" err="1"/>
              <a:t>Adddate</a:t>
            </a:r>
            <a:r>
              <a:rPr lang="en-US" dirty="0"/>
              <a:t>(‘2015-12-31’, INTERVAL exp  unit); - add a specific interval to a date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Adddate</a:t>
            </a:r>
            <a:r>
              <a:rPr lang="en-US" dirty="0"/>
              <a:t>(‘2010-12-31’, INTERVAL 31  day) 31 days after Dec 31, 2010</a:t>
            </a:r>
          </a:p>
          <a:p>
            <a:r>
              <a:rPr lang="en-US" dirty="0"/>
              <a:t>SUBDATE(‘2015-01-02’, INTERVAL exp  unit); - subtract a specific interval from a date</a:t>
            </a:r>
          </a:p>
          <a:p>
            <a:r>
              <a:rPr lang="en-US" dirty="0"/>
              <a:t>Description of date and time variables</a:t>
            </a:r>
          </a:p>
          <a:p>
            <a:r>
              <a:rPr lang="en-US" dirty="0">
                <a:hlinkClick r:id="rId2"/>
              </a:rPr>
              <a:t>https://dev.mysql.com/doc/refman/8.0/en/date-and-time-type-overview.html</a:t>
            </a:r>
            <a:endParaRPr lang="en-US" dirty="0"/>
          </a:p>
          <a:p>
            <a:pPr marL="411480" lvl="1" indent="0"/>
            <a:endParaRPr lang="en-US" dirty="0"/>
          </a:p>
          <a:p>
            <a:r>
              <a:rPr lang="en-US" dirty="0"/>
              <a:t>DATE_FORMAT(date, “%W, %D OF %M  %Y) – format a date using the provided format</a:t>
            </a:r>
          </a:p>
          <a:p>
            <a:r>
              <a:rPr lang="en-US" dirty="0"/>
              <a:t>List of interval formats formats </a:t>
            </a:r>
          </a:p>
          <a:p>
            <a:r>
              <a:rPr lang="en-US" dirty="0"/>
              <a:t> </a:t>
            </a:r>
            <a:r>
              <a:rPr lang="en-US" dirty="0">
                <a:hlinkClick r:id="rId3"/>
              </a:rPr>
              <a:t>https://dev.mysql.com/doc/refman/8.0/en/date-and-time-functions.html#function_date-add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Complete list of functions</a:t>
            </a:r>
          </a:p>
          <a:p>
            <a:r>
              <a:rPr lang="en-US" dirty="0">
                <a:hlinkClick r:id="rId4"/>
              </a:rPr>
              <a:t>https://dev.mysql.com/doc/refman/8.0/en/date-and-time-functions.html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9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E5EC-6EC0-B548-957E-F2DE0ADA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AC4CF-7758-AD44-9164-3AD64EA55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Time_to_sec</a:t>
            </a:r>
            <a:r>
              <a:rPr lang="en-US" dirty="0"/>
              <a:t>(‘00:30:00’) return the seconds portion of a time variable</a:t>
            </a:r>
          </a:p>
          <a:p>
            <a:r>
              <a:rPr lang="en-US" dirty="0" err="1"/>
              <a:t>Sec_to_time</a:t>
            </a:r>
            <a:r>
              <a:rPr lang="en-US" dirty="0"/>
              <a:t>() convert seconds variable to a time variable </a:t>
            </a:r>
          </a:p>
          <a:p>
            <a:r>
              <a:rPr lang="en-US" dirty="0" err="1"/>
              <a:t>To_char</a:t>
            </a:r>
            <a:r>
              <a:rPr lang="en-US" dirty="0"/>
              <a:t>(date, </a:t>
            </a:r>
            <a:r>
              <a:rPr lang="en-US" dirty="0" err="1"/>
              <a:t>fmt_specifer</a:t>
            </a:r>
            <a:r>
              <a:rPr lang="en-US" dirty="0"/>
              <a:t>) – convert a date to a character string</a:t>
            </a:r>
          </a:p>
          <a:p>
            <a:pPr lvl="1"/>
            <a:r>
              <a:rPr lang="en-US" dirty="0"/>
              <a:t>%d the day of the month, %M the long name of the month, %Y the year</a:t>
            </a:r>
          </a:p>
          <a:p>
            <a:r>
              <a:rPr lang="en-US" dirty="0" err="1"/>
              <a:t>Addtime</a:t>
            </a:r>
            <a:r>
              <a:rPr lang="en-US" dirty="0"/>
              <a:t>(time1,time2) – add time together</a:t>
            </a:r>
          </a:p>
          <a:p>
            <a:r>
              <a:rPr lang="en-US" dirty="0" err="1"/>
              <a:t>Subtime</a:t>
            </a:r>
            <a:r>
              <a:rPr lang="en-US" dirty="0"/>
              <a:t>( time1,time2) – subtract time </a:t>
            </a:r>
          </a:p>
          <a:p>
            <a:r>
              <a:rPr lang="en-US" dirty="0"/>
              <a:t>Complete list of functions</a:t>
            </a:r>
          </a:p>
          <a:p>
            <a:r>
              <a:rPr lang="en-US" dirty="0">
                <a:hlinkClick r:id="rId2"/>
              </a:rPr>
              <a:t>https://dev.mysql.com/doc/refman/8.0/en/date-and-time-functions.html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2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289E-CEE9-F14D-BB2D-7F074432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450F5-C576-BF4F-A38B-89BEE5E92E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BINARY string – convert a string to binary</a:t>
            </a:r>
          </a:p>
          <a:p>
            <a:pPr lvl="1"/>
            <a:r>
              <a:rPr lang="en-US" dirty="0"/>
              <a:t>Short hand notation for CAST(string as binary)</a:t>
            </a:r>
          </a:p>
          <a:p>
            <a:r>
              <a:rPr lang="en-US" dirty="0"/>
              <a:t>CAST(expr  as type ) – cast expression to type</a:t>
            </a:r>
          </a:p>
          <a:p>
            <a:r>
              <a:rPr lang="en-US" dirty="0"/>
              <a:t>CONVERT(expr , type) </a:t>
            </a:r>
          </a:p>
          <a:p>
            <a:pPr lvl="1"/>
            <a:r>
              <a:rPr lang="en-US" dirty="0"/>
              <a:t>ODBC syntax</a:t>
            </a:r>
          </a:p>
          <a:p>
            <a:r>
              <a:rPr lang="en-US" dirty="0"/>
              <a:t>CONVERT(expr USING type) – convert expression to type</a:t>
            </a:r>
          </a:p>
          <a:p>
            <a:pPr lvl="1"/>
            <a:r>
              <a:rPr lang="en-US" dirty="0"/>
              <a:t>Can specify a particular character set </a:t>
            </a:r>
          </a:p>
          <a:p>
            <a:pPr lvl="1"/>
            <a:r>
              <a:rPr lang="en-US" dirty="0"/>
              <a:t>Standard  SQL syntax </a:t>
            </a:r>
          </a:p>
          <a:p>
            <a:pPr lvl="1"/>
            <a:endParaRPr lang="en-US" dirty="0"/>
          </a:p>
          <a:p>
            <a:r>
              <a:rPr lang="en-US" dirty="0"/>
              <a:t>Full description of data type conversion function</a:t>
            </a:r>
          </a:p>
          <a:p>
            <a:r>
              <a:rPr lang="en-US" dirty="0">
                <a:hlinkClick r:id="rId2"/>
              </a:rPr>
              <a:t>http://dev.mysql.com/doc/refman/8.0/en/cast-functions.html#function_cast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75029"/>
      </p:ext>
    </p:extLst>
  </p:cSld>
  <p:clrMapOvr>
    <a:masterClrMapping/>
  </p:clrMapOvr>
</p:sld>
</file>

<file path=ppt/theme/theme1.xml><?xml version="1.0" encoding="utf-8"?>
<a:theme xmlns:a="http://schemas.openxmlformats.org/drawingml/2006/main" name="1_CS1100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18187</TotalTime>
  <Words>1206</Words>
  <Application>Microsoft Macintosh PowerPoint</Application>
  <PresentationFormat>On-screen Show (4:3)</PresentationFormat>
  <Paragraphs>128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1_CS1100</vt:lpstr>
      <vt:lpstr>MYSQL built-in functions</vt:lpstr>
      <vt:lpstr>Part of Chapter 9 Murach’s MySQL</vt:lpstr>
      <vt:lpstr>Numeric functions</vt:lpstr>
      <vt:lpstr>String Functions </vt:lpstr>
      <vt:lpstr>Regular Expressions</vt:lpstr>
      <vt:lpstr>NULL Related Functions</vt:lpstr>
      <vt:lpstr>Common date functions</vt:lpstr>
      <vt:lpstr>Time functions</vt:lpstr>
      <vt:lpstr>Conversion functions</vt:lpstr>
      <vt:lpstr>Aggregate functions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Basics</dc:title>
  <cp:lastModifiedBy>Durant, Kathleen</cp:lastModifiedBy>
  <cp:revision>134</cp:revision>
  <dcterms:modified xsi:type="dcterms:W3CDTF">2021-10-18T13:27:21Z</dcterms:modified>
</cp:coreProperties>
</file>