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28"/>
  </p:notesMasterIdLst>
  <p:sldIdLst>
    <p:sldId id="256" r:id="rId2"/>
    <p:sldId id="376" r:id="rId3"/>
    <p:sldId id="482" r:id="rId4"/>
    <p:sldId id="483" r:id="rId5"/>
    <p:sldId id="488" r:id="rId6"/>
    <p:sldId id="447" r:id="rId7"/>
    <p:sldId id="465" r:id="rId8"/>
    <p:sldId id="449" r:id="rId9"/>
    <p:sldId id="450" r:id="rId10"/>
    <p:sldId id="467" r:id="rId11"/>
    <p:sldId id="468" r:id="rId12"/>
    <p:sldId id="452" r:id="rId13"/>
    <p:sldId id="469" r:id="rId14"/>
    <p:sldId id="453" r:id="rId15"/>
    <p:sldId id="470" r:id="rId16"/>
    <p:sldId id="454" r:id="rId17"/>
    <p:sldId id="472" r:id="rId18"/>
    <p:sldId id="471" r:id="rId19"/>
    <p:sldId id="474" r:id="rId20"/>
    <p:sldId id="485" r:id="rId21"/>
    <p:sldId id="486" r:id="rId22"/>
    <p:sldId id="451" r:id="rId23"/>
    <p:sldId id="475" r:id="rId24"/>
    <p:sldId id="476" r:id="rId25"/>
    <p:sldId id="489" r:id="rId26"/>
    <p:sldId id="487"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2"/>
    <p:restoredTop sz="94531"/>
  </p:normalViewPr>
  <p:slideViewPr>
    <p:cSldViewPr snapToGrid="0" snapToObjects="1">
      <p:cViewPr varScale="1">
        <p:scale>
          <a:sx n="104" d="100"/>
          <a:sy n="104" d="100"/>
        </p:scale>
        <p:origin x="22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these operations to the clauses in the SELECT statement</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27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cllause</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332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Maps the the SELECT clause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3554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Maps directly to UNION in SQL, UNION ALL not found in RA</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089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457200" y="751681"/>
            <a:ext cx="8229600" cy="40127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1"/>
              </a:buClr>
              <a:buSzPts val="1400"/>
              <a:buFont typeface="Arial"/>
              <a:buNone/>
              <a:defRPr sz="2700" b="1" i="0" u="none" strike="noStrike" cap="none">
                <a:solidFill>
                  <a:schemeClr val="accent1"/>
                </a:solidFill>
                <a:latin typeface="Arial"/>
                <a:ea typeface="Arial"/>
                <a:cs typeface="Arial"/>
                <a:sym typeface="Arial"/>
              </a:defRPr>
            </a:lvl1pPr>
            <a:lvl2pPr lvl="1" indent="0">
              <a:spcBef>
                <a:spcPts val="0"/>
              </a:spcBef>
              <a:spcAft>
                <a:spcPts val="0"/>
              </a:spcAft>
              <a:buClr>
                <a:schemeClr val="accent1"/>
              </a:buClr>
              <a:buSzPts val="1400"/>
              <a:buFont typeface="Arial"/>
              <a:buNone/>
              <a:defRPr sz="5400" b="1">
                <a:solidFill>
                  <a:schemeClr val="accent1"/>
                </a:solidFill>
              </a:defRPr>
            </a:lvl2pPr>
            <a:lvl3pPr lvl="2" indent="0">
              <a:spcBef>
                <a:spcPts val="0"/>
              </a:spcBef>
              <a:spcAft>
                <a:spcPts val="0"/>
              </a:spcAft>
              <a:buClr>
                <a:schemeClr val="accent1"/>
              </a:buClr>
              <a:buSzPts val="1400"/>
              <a:buFont typeface="Arial"/>
              <a:buNone/>
              <a:defRPr sz="5400" b="1">
                <a:solidFill>
                  <a:schemeClr val="accent1"/>
                </a:solidFill>
              </a:defRPr>
            </a:lvl3pPr>
            <a:lvl4pPr lvl="3" indent="0">
              <a:spcBef>
                <a:spcPts val="0"/>
              </a:spcBef>
              <a:spcAft>
                <a:spcPts val="0"/>
              </a:spcAft>
              <a:buClr>
                <a:schemeClr val="accent1"/>
              </a:buClr>
              <a:buSzPts val="1400"/>
              <a:buFont typeface="Arial"/>
              <a:buNone/>
              <a:defRPr sz="5400" b="1">
                <a:solidFill>
                  <a:schemeClr val="accent1"/>
                </a:solidFill>
              </a:defRPr>
            </a:lvl4pPr>
            <a:lvl5pPr lvl="4" indent="0">
              <a:spcBef>
                <a:spcPts val="0"/>
              </a:spcBef>
              <a:spcAft>
                <a:spcPts val="0"/>
              </a:spcAft>
              <a:buClr>
                <a:schemeClr val="accent1"/>
              </a:buClr>
              <a:buSzPts val="1400"/>
              <a:buFont typeface="Arial"/>
              <a:buNone/>
              <a:defRPr sz="5400" b="1">
                <a:solidFill>
                  <a:schemeClr val="accent1"/>
                </a:solidFill>
              </a:defRPr>
            </a:lvl5pPr>
            <a:lvl6pPr lvl="5" indent="0">
              <a:spcBef>
                <a:spcPts val="0"/>
              </a:spcBef>
              <a:spcAft>
                <a:spcPts val="0"/>
              </a:spcAft>
              <a:buClr>
                <a:schemeClr val="accent1"/>
              </a:buClr>
              <a:buSzPts val="1400"/>
              <a:buFont typeface="Arial"/>
              <a:buNone/>
              <a:defRPr sz="5400" b="1">
                <a:solidFill>
                  <a:schemeClr val="accent1"/>
                </a:solidFill>
              </a:defRPr>
            </a:lvl6pPr>
            <a:lvl7pPr lvl="6" indent="0">
              <a:spcBef>
                <a:spcPts val="0"/>
              </a:spcBef>
              <a:spcAft>
                <a:spcPts val="0"/>
              </a:spcAft>
              <a:buClr>
                <a:schemeClr val="accent1"/>
              </a:buClr>
              <a:buSzPts val="1400"/>
              <a:buFont typeface="Arial"/>
              <a:buNone/>
              <a:defRPr sz="5400" b="1">
                <a:solidFill>
                  <a:schemeClr val="accent1"/>
                </a:solidFill>
              </a:defRPr>
            </a:lvl7pPr>
            <a:lvl8pPr lvl="7" indent="0">
              <a:spcBef>
                <a:spcPts val="0"/>
              </a:spcBef>
              <a:spcAft>
                <a:spcPts val="0"/>
              </a:spcAft>
              <a:buClr>
                <a:schemeClr val="accent1"/>
              </a:buClr>
              <a:buSzPts val="1400"/>
              <a:buFont typeface="Arial"/>
              <a:buNone/>
              <a:defRPr sz="5400" b="1">
                <a:solidFill>
                  <a:schemeClr val="accent1"/>
                </a:solidFill>
              </a:defRPr>
            </a:lvl8pPr>
            <a:lvl9pPr lvl="8" indent="0">
              <a:spcBef>
                <a:spcPts val="0"/>
              </a:spcBef>
              <a:spcAft>
                <a:spcPts val="0"/>
              </a:spcAft>
              <a:buClr>
                <a:schemeClr val="accent1"/>
              </a:buClr>
              <a:buSzPts val="1400"/>
              <a:buFont typeface="Arial"/>
              <a:buNone/>
              <a:defRPr sz="5400" b="1">
                <a:solidFill>
                  <a:schemeClr val="accent1"/>
                </a:solidFill>
              </a:defRPr>
            </a:lvl9pPr>
          </a:lstStyle>
          <a:p>
            <a:endParaRPr/>
          </a:p>
        </p:txBody>
      </p:sp>
      <p:sp>
        <p:nvSpPr>
          <p:cNvPr id="18" name="Google Shape;18;p2"/>
          <p:cNvSpPr txBox="1">
            <a:spLocks noGrp="1"/>
          </p:cNvSpPr>
          <p:nvPr>
            <p:ph type="subTitle" idx="1"/>
          </p:nvPr>
        </p:nvSpPr>
        <p:spPr>
          <a:xfrm>
            <a:off x="457200" y="4955198"/>
            <a:ext cx="8229600" cy="1208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2250" b="0" i="0" u="none" strike="noStrike" cap="none">
                <a:solidFill>
                  <a:schemeClr val="dk2"/>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4pPr>
            <a:lvl5pPr marL="1828800" marR="0" lvl="4"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5pPr>
            <a:lvl6pPr marL="2286000" marR="0" lvl="5"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6pPr>
            <a:lvl7pPr marL="2743200" marR="0" lvl="6"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7pPr>
            <a:lvl8pPr marL="3200400" marR="0" lvl="7"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8pPr>
            <a:lvl9pPr marL="3657600" marR="0" lvl="8" indent="0" algn="l" rtl="0">
              <a:lnSpc>
                <a:spcPct val="100000"/>
              </a:lnSpc>
              <a:spcBef>
                <a:spcPts val="0"/>
              </a:spcBef>
              <a:spcAft>
                <a:spcPts val="0"/>
              </a:spcAft>
              <a:buClr>
                <a:schemeClr val="dk2"/>
              </a:buClr>
              <a:buSzPts val="1400"/>
              <a:buFont typeface="Arial"/>
              <a:buNone/>
              <a:defRPr sz="3600" b="0" i="0" u="none" strike="noStrike" cap="none">
                <a:solidFill>
                  <a:schemeClr val="dk2"/>
                </a:solidFill>
                <a:latin typeface="Arial"/>
                <a:ea typeface="Arial"/>
                <a:cs typeface="Arial"/>
                <a:sym typeface="Arial"/>
              </a:defRPr>
            </a:lvl9pPr>
          </a:lstStyle>
          <a:p>
            <a:endParaRPr/>
          </a:p>
        </p:txBody>
      </p:sp>
      <p:cxnSp>
        <p:nvCxnSpPr>
          <p:cNvPr id="19" name="Google Shape;19;p2"/>
          <p:cNvCxnSpPr/>
          <p:nvPr/>
        </p:nvCxnSpPr>
        <p:spPr>
          <a:xfrm>
            <a:off x="457200" y="548639"/>
            <a:ext cx="8229600" cy="0"/>
          </a:xfrm>
          <a:prstGeom prst="straightConnector1">
            <a:avLst/>
          </a:prstGeom>
          <a:noFill/>
          <a:ln w="57150" cap="flat" cmpd="sng">
            <a:solidFill>
              <a:schemeClr val="accent1"/>
            </a:solidFill>
            <a:prstDash val="solid"/>
            <a:round/>
            <a:headEnd type="none" w="sm" len="sm"/>
            <a:tailEnd type="none" w="sm" len="sm"/>
          </a:ln>
        </p:spPr>
      </p:cxnSp>
      <p:cxnSp>
        <p:nvCxnSpPr>
          <p:cNvPr id="20" name="Google Shape;20;p2"/>
          <p:cNvCxnSpPr/>
          <p:nvPr/>
        </p:nvCxnSpPr>
        <p:spPr>
          <a:xfrm>
            <a:off x="457200" y="4844511"/>
            <a:ext cx="8229600" cy="0"/>
          </a:xfrm>
          <a:prstGeom prst="straightConnector1">
            <a:avLst/>
          </a:prstGeom>
          <a:noFill/>
          <a:ln w="57150" cap="flat" cmpd="sng">
            <a:solidFill>
              <a:schemeClr val="accent1"/>
            </a:solidFill>
            <a:prstDash val="solid"/>
            <a:round/>
            <a:headEnd type="none" w="sm" len="sm"/>
            <a:tailEnd type="none" w="sm" len="sm"/>
          </a:ln>
        </p:spPr>
      </p:cxnSp>
      <p:sp>
        <p:nvSpPr>
          <p:cNvPr id="21" name="Google Shape;21;p2"/>
          <p:cNvSpPr txBox="1">
            <a:spLocks noGrp="1"/>
          </p:cNvSpPr>
          <p:nvPr>
            <p:ph type="sldNum" idx="12"/>
          </p:nvPr>
        </p:nvSpPr>
        <p:spPr>
          <a:xfrm>
            <a:off x="8556877" y="6489804"/>
            <a:ext cx="548699" cy="33749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2" name="Google Shape;22;p2"/>
          <p:cNvSpPr txBox="1">
            <a:spLocks noGrp="1"/>
          </p:cNvSpPr>
          <p:nvPr>
            <p:ph type="ftr" idx="11"/>
          </p:nvPr>
        </p:nvSpPr>
        <p:spPr>
          <a:xfrm>
            <a:off x="4857750" y="6464758"/>
            <a:ext cx="30861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78252" y="265251"/>
            <a:ext cx="8931299" cy="765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200" b="1" i="0" u="none" strike="noStrike" cap="none">
                <a:solidFill>
                  <a:srgbClr val="DA0002"/>
                </a:solidFill>
                <a:latin typeface="Arial"/>
                <a:ea typeface="Arial"/>
                <a:cs typeface="Arial"/>
                <a:sym typeface="Arial"/>
              </a:defRPr>
            </a:lvl1pPr>
            <a:lvl2pPr lvl="1" indent="0">
              <a:spcBef>
                <a:spcPts val="0"/>
              </a:spcBef>
              <a:spcAft>
                <a:spcPts val="0"/>
              </a:spcAft>
              <a:buClr>
                <a:schemeClr val="accent1"/>
              </a:buClr>
              <a:buSzPts val="1400"/>
              <a:buFont typeface="Arial"/>
              <a:buNone/>
              <a:defRPr sz="3600" b="1">
                <a:solidFill>
                  <a:srgbClr val="DA0002"/>
                </a:solidFill>
              </a:defRPr>
            </a:lvl2pPr>
            <a:lvl3pPr lvl="2" indent="0">
              <a:spcBef>
                <a:spcPts val="0"/>
              </a:spcBef>
              <a:spcAft>
                <a:spcPts val="0"/>
              </a:spcAft>
              <a:buClr>
                <a:schemeClr val="accent1"/>
              </a:buClr>
              <a:buSzPts val="1400"/>
              <a:buFont typeface="Arial"/>
              <a:buNone/>
              <a:defRPr sz="3600" b="1">
                <a:solidFill>
                  <a:srgbClr val="DA0002"/>
                </a:solidFill>
              </a:defRPr>
            </a:lvl3pPr>
            <a:lvl4pPr lvl="3" indent="0">
              <a:spcBef>
                <a:spcPts val="0"/>
              </a:spcBef>
              <a:spcAft>
                <a:spcPts val="0"/>
              </a:spcAft>
              <a:buClr>
                <a:schemeClr val="accent1"/>
              </a:buClr>
              <a:buSzPts val="1400"/>
              <a:buFont typeface="Arial"/>
              <a:buNone/>
              <a:defRPr sz="3600" b="1">
                <a:solidFill>
                  <a:srgbClr val="DA0002"/>
                </a:solidFill>
              </a:defRPr>
            </a:lvl4pPr>
            <a:lvl5pPr lvl="4" indent="0">
              <a:spcBef>
                <a:spcPts val="0"/>
              </a:spcBef>
              <a:spcAft>
                <a:spcPts val="0"/>
              </a:spcAft>
              <a:buClr>
                <a:schemeClr val="accent1"/>
              </a:buClr>
              <a:buSzPts val="1400"/>
              <a:buFont typeface="Arial"/>
              <a:buNone/>
              <a:defRPr sz="3600" b="1">
                <a:solidFill>
                  <a:srgbClr val="DA0002"/>
                </a:solidFill>
              </a:defRPr>
            </a:lvl5pPr>
            <a:lvl6pPr lvl="5" indent="0">
              <a:spcBef>
                <a:spcPts val="0"/>
              </a:spcBef>
              <a:spcAft>
                <a:spcPts val="0"/>
              </a:spcAft>
              <a:buClr>
                <a:schemeClr val="accent1"/>
              </a:buClr>
              <a:buSzPts val="1400"/>
              <a:buFont typeface="Arial"/>
              <a:buNone/>
              <a:defRPr sz="3600" b="1">
                <a:solidFill>
                  <a:srgbClr val="DA0002"/>
                </a:solidFill>
              </a:defRPr>
            </a:lvl6pPr>
            <a:lvl7pPr lvl="6" indent="0">
              <a:spcBef>
                <a:spcPts val="0"/>
              </a:spcBef>
              <a:spcAft>
                <a:spcPts val="0"/>
              </a:spcAft>
              <a:buClr>
                <a:schemeClr val="accent1"/>
              </a:buClr>
              <a:buSzPts val="1400"/>
              <a:buFont typeface="Arial"/>
              <a:buNone/>
              <a:defRPr sz="3600" b="1">
                <a:solidFill>
                  <a:srgbClr val="DA0002"/>
                </a:solidFill>
              </a:defRPr>
            </a:lvl7pPr>
            <a:lvl8pPr lvl="7" indent="0">
              <a:spcBef>
                <a:spcPts val="0"/>
              </a:spcBef>
              <a:spcAft>
                <a:spcPts val="0"/>
              </a:spcAft>
              <a:buClr>
                <a:schemeClr val="accent1"/>
              </a:buClr>
              <a:buSzPts val="1400"/>
              <a:buFont typeface="Arial"/>
              <a:buNone/>
              <a:defRPr sz="3600" b="1">
                <a:solidFill>
                  <a:srgbClr val="DA0002"/>
                </a:solidFill>
              </a:defRPr>
            </a:lvl8pPr>
            <a:lvl9pPr lvl="8" indent="0">
              <a:spcBef>
                <a:spcPts val="0"/>
              </a:spcBef>
              <a:spcAft>
                <a:spcPts val="0"/>
              </a:spcAft>
              <a:buClr>
                <a:schemeClr val="accent1"/>
              </a:buClr>
              <a:buSzPts val="1400"/>
              <a:buFont typeface="Arial"/>
              <a:buNone/>
              <a:defRPr sz="3600" b="1">
                <a:solidFill>
                  <a:srgbClr val="DA0002"/>
                </a:solidFill>
              </a:defRPr>
            </a:lvl9pPr>
          </a:lstStyle>
          <a:p>
            <a:endParaRPr/>
          </a:p>
        </p:txBody>
      </p:sp>
      <p:sp>
        <p:nvSpPr>
          <p:cNvPr id="25" name="Google Shape;25;p3"/>
          <p:cNvSpPr txBox="1">
            <a:spLocks noGrp="1"/>
          </p:cNvSpPr>
          <p:nvPr>
            <p:ph type="body" idx="1"/>
          </p:nvPr>
        </p:nvSpPr>
        <p:spPr>
          <a:xfrm>
            <a:off x="178250" y="1161677"/>
            <a:ext cx="8799900" cy="51329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cxnSp>
        <p:nvCxnSpPr>
          <p:cNvPr id="26" name="Google Shape;26;p3"/>
          <p:cNvCxnSpPr/>
          <p:nvPr/>
        </p:nvCxnSpPr>
        <p:spPr>
          <a:xfrm>
            <a:off x="159500" y="1135175"/>
            <a:ext cx="8781000" cy="18900"/>
          </a:xfrm>
          <a:prstGeom prst="straightConnector1">
            <a:avLst/>
          </a:prstGeom>
          <a:noFill/>
          <a:ln w="50800" cap="flat" cmpd="sng">
            <a:solidFill>
              <a:srgbClr val="DA0002"/>
            </a:solidFill>
            <a:prstDash val="solid"/>
            <a:round/>
            <a:headEnd type="none" w="sm" len="sm"/>
            <a:tailEnd type="none" w="sm" len="sm"/>
          </a:ln>
        </p:spPr>
      </p:cxnSp>
      <p:sp>
        <p:nvSpPr>
          <p:cNvPr id="27" name="Google Shape;27;p3"/>
          <p:cNvSpPr txBox="1">
            <a:spLocks noGrp="1"/>
          </p:cNvSpPr>
          <p:nvPr>
            <p:ph type="ftr" idx="11"/>
          </p:nvPr>
        </p:nvSpPr>
        <p:spPr>
          <a:xfrm>
            <a:off x="4857750" y="6464758"/>
            <a:ext cx="30861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dirty="0"/>
              <a:t>Relational Data Model</a:t>
            </a:r>
            <a:endParaRPr dirty="0"/>
          </a:p>
        </p:txBody>
      </p:sp>
      <p:sp>
        <p:nvSpPr>
          <p:cNvPr id="28" name="Google Shape;28;p3"/>
          <p:cNvSpPr txBox="1"/>
          <p:nvPr/>
        </p:nvSpPr>
        <p:spPr>
          <a:xfrm>
            <a:off x="8292351" y="6547312"/>
            <a:ext cx="685799" cy="2825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78250" y="274626"/>
            <a:ext cx="8799900" cy="765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200" b="1" i="0" u="none" strike="noStrike" cap="none">
                <a:solidFill>
                  <a:srgbClr val="DA0002"/>
                </a:solidFill>
                <a:latin typeface="Arial"/>
                <a:ea typeface="Arial"/>
                <a:cs typeface="Arial"/>
                <a:sym typeface="Arial"/>
              </a:defRPr>
            </a:lvl1pPr>
            <a:lvl2pPr lvl="1" indent="0">
              <a:spcBef>
                <a:spcPts val="0"/>
              </a:spcBef>
              <a:spcAft>
                <a:spcPts val="0"/>
              </a:spcAft>
              <a:buClr>
                <a:schemeClr val="accent1"/>
              </a:buClr>
              <a:buSzPts val="1400"/>
              <a:buFont typeface="Arial"/>
              <a:buNone/>
              <a:defRPr sz="3600" b="1">
                <a:solidFill>
                  <a:srgbClr val="DA0002"/>
                </a:solidFill>
              </a:defRPr>
            </a:lvl2pPr>
            <a:lvl3pPr lvl="2" indent="0">
              <a:spcBef>
                <a:spcPts val="0"/>
              </a:spcBef>
              <a:spcAft>
                <a:spcPts val="0"/>
              </a:spcAft>
              <a:buClr>
                <a:schemeClr val="accent1"/>
              </a:buClr>
              <a:buSzPts val="1400"/>
              <a:buFont typeface="Arial"/>
              <a:buNone/>
              <a:defRPr sz="3600" b="1">
                <a:solidFill>
                  <a:srgbClr val="DA0002"/>
                </a:solidFill>
              </a:defRPr>
            </a:lvl3pPr>
            <a:lvl4pPr lvl="3" indent="0">
              <a:spcBef>
                <a:spcPts val="0"/>
              </a:spcBef>
              <a:spcAft>
                <a:spcPts val="0"/>
              </a:spcAft>
              <a:buClr>
                <a:schemeClr val="accent1"/>
              </a:buClr>
              <a:buSzPts val="1400"/>
              <a:buFont typeface="Arial"/>
              <a:buNone/>
              <a:defRPr sz="3600" b="1">
                <a:solidFill>
                  <a:srgbClr val="DA0002"/>
                </a:solidFill>
              </a:defRPr>
            </a:lvl4pPr>
            <a:lvl5pPr lvl="4" indent="0">
              <a:spcBef>
                <a:spcPts val="0"/>
              </a:spcBef>
              <a:spcAft>
                <a:spcPts val="0"/>
              </a:spcAft>
              <a:buClr>
                <a:schemeClr val="accent1"/>
              </a:buClr>
              <a:buSzPts val="1400"/>
              <a:buFont typeface="Arial"/>
              <a:buNone/>
              <a:defRPr sz="3600" b="1">
                <a:solidFill>
                  <a:srgbClr val="DA0002"/>
                </a:solidFill>
              </a:defRPr>
            </a:lvl5pPr>
            <a:lvl6pPr lvl="5" indent="0">
              <a:spcBef>
                <a:spcPts val="0"/>
              </a:spcBef>
              <a:spcAft>
                <a:spcPts val="0"/>
              </a:spcAft>
              <a:buClr>
                <a:schemeClr val="accent1"/>
              </a:buClr>
              <a:buSzPts val="1400"/>
              <a:buFont typeface="Arial"/>
              <a:buNone/>
              <a:defRPr sz="3600" b="1">
                <a:solidFill>
                  <a:srgbClr val="DA0002"/>
                </a:solidFill>
              </a:defRPr>
            </a:lvl6pPr>
            <a:lvl7pPr lvl="6" indent="0">
              <a:spcBef>
                <a:spcPts val="0"/>
              </a:spcBef>
              <a:spcAft>
                <a:spcPts val="0"/>
              </a:spcAft>
              <a:buClr>
                <a:schemeClr val="accent1"/>
              </a:buClr>
              <a:buSzPts val="1400"/>
              <a:buFont typeface="Arial"/>
              <a:buNone/>
              <a:defRPr sz="3600" b="1">
                <a:solidFill>
                  <a:srgbClr val="DA0002"/>
                </a:solidFill>
              </a:defRPr>
            </a:lvl7pPr>
            <a:lvl8pPr lvl="7" indent="0">
              <a:spcBef>
                <a:spcPts val="0"/>
              </a:spcBef>
              <a:spcAft>
                <a:spcPts val="0"/>
              </a:spcAft>
              <a:buClr>
                <a:schemeClr val="accent1"/>
              </a:buClr>
              <a:buSzPts val="1400"/>
              <a:buFont typeface="Arial"/>
              <a:buNone/>
              <a:defRPr sz="3600" b="1">
                <a:solidFill>
                  <a:srgbClr val="DA0002"/>
                </a:solidFill>
              </a:defRPr>
            </a:lvl8pPr>
            <a:lvl9pPr lvl="8" indent="0">
              <a:spcBef>
                <a:spcPts val="0"/>
              </a:spcBef>
              <a:spcAft>
                <a:spcPts val="0"/>
              </a:spcAft>
              <a:buClr>
                <a:schemeClr val="accent1"/>
              </a:buClr>
              <a:buSzPts val="1400"/>
              <a:buFont typeface="Arial"/>
              <a:buNone/>
              <a:defRPr sz="3600" b="1">
                <a:solidFill>
                  <a:srgbClr val="DA0002"/>
                </a:solidFill>
              </a:defRPr>
            </a:lvl9pPr>
          </a:lstStyle>
          <a:p>
            <a:endParaRPr/>
          </a:p>
        </p:txBody>
      </p:sp>
      <p:sp>
        <p:nvSpPr>
          <p:cNvPr id="31" name="Google Shape;31;p4"/>
          <p:cNvSpPr txBox="1">
            <a:spLocks noGrp="1"/>
          </p:cNvSpPr>
          <p:nvPr>
            <p:ph type="body" idx="1"/>
          </p:nvPr>
        </p:nvSpPr>
        <p:spPr>
          <a:xfrm>
            <a:off x="178252" y="1275900"/>
            <a:ext cx="4273499" cy="5292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body" idx="2"/>
          </p:nvPr>
        </p:nvSpPr>
        <p:spPr>
          <a:xfrm>
            <a:off x="4692275" y="1276027"/>
            <a:ext cx="3994500" cy="5292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33" name="Google Shape;33;p4"/>
          <p:cNvCxnSpPr/>
          <p:nvPr/>
        </p:nvCxnSpPr>
        <p:spPr>
          <a:xfrm>
            <a:off x="178252" y="1125826"/>
            <a:ext cx="8508599" cy="4799"/>
          </a:xfrm>
          <a:prstGeom prst="straightConnector1">
            <a:avLst/>
          </a:prstGeom>
          <a:noFill/>
          <a:ln w="50800" cap="flat" cmpd="sng">
            <a:solidFill>
              <a:srgbClr val="DA0002"/>
            </a:solidFill>
            <a:prstDash val="solid"/>
            <a:round/>
            <a:headEnd type="none" w="sm" len="sm"/>
            <a:tailEnd type="none" w="sm" len="sm"/>
          </a:ln>
        </p:spPr>
      </p:cxnSp>
      <p:sp>
        <p:nvSpPr>
          <p:cNvPr id="34" name="Google Shape;34;p4"/>
          <p:cNvSpPr txBox="1">
            <a:spLocks noGrp="1"/>
          </p:cNvSpPr>
          <p:nvPr>
            <p:ph type="sldNum" idx="12"/>
          </p:nvPr>
        </p:nvSpPr>
        <p:spPr>
          <a:xfrm>
            <a:off x="8556877" y="6489804"/>
            <a:ext cx="548699" cy="33749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9"/>
        <p:cNvGrpSpPr/>
        <p:nvPr/>
      </p:nvGrpSpPr>
      <p:grpSpPr>
        <a:xfrm>
          <a:off x="0" y="0"/>
          <a:ext cx="0" cy="0"/>
          <a:chOff x="0" y="0"/>
          <a:chExt cx="0" cy="0"/>
        </a:xfrm>
      </p:grpSpPr>
      <p:sp>
        <p:nvSpPr>
          <p:cNvPr id="40" name="Google Shape;40;p6"/>
          <p:cNvSpPr txBox="1">
            <a:spLocks noGrp="1"/>
          </p:cNvSpPr>
          <p:nvPr>
            <p:ph type="body" idx="1"/>
          </p:nvPr>
        </p:nvSpPr>
        <p:spPr>
          <a:xfrm>
            <a:off x="269602" y="3165126"/>
            <a:ext cx="8342099" cy="6927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25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41" name="Google Shape;41;p6"/>
          <p:cNvCxnSpPr/>
          <p:nvPr/>
        </p:nvCxnSpPr>
        <p:spPr>
          <a:xfrm>
            <a:off x="269600" y="3000164"/>
            <a:ext cx="8229600" cy="0"/>
          </a:xfrm>
          <a:prstGeom prst="straightConnector1">
            <a:avLst/>
          </a:prstGeom>
          <a:noFill/>
          <a:ln w="50800" cap="flat" cmpd="sng">
            <a:solidFill>
              <a:schemeClr val="lt2"/>
            </a:solidFill>
            <a:prstDash val="solid"/>
            <a:round/>
            <a:headEnd type="none" w="sm" len="sm"/>
            <a:tailEnd type="none" w="sm" len="sm"/>
          </a:ln>
        </p:spPr>
      </p:cxnSp>
      <p:sp>
        <p:nvSpPr>
          <p:cNvPr id="42" name="Google Shape;42;p6"/>
          <p:cNvSpPr txBox="1"/>
          <p:nvPr/>
        </p:nvSpPr>
        <p:spPr>
          <a:xfrm>
            <a:off x="8360535" y="6502683"/>
            <a:ext cx="685799" cy="2825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7"/>
          <p:cNvSpPr txBox="1"/>
          <p:nvPr/>
        </p:nvSpPr>
        <p:spPr>
          <a:xfrm>
            <a:off x="8253212" y="6515562"/>
            <a:ext cx="685799" cy="2825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Font typeface="Calibri"/>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
        <p:nvSpPr>
          <p:cNvPr id="2" name="Footer Placeholder 1">
            <a:extLst>
              <a:ext uri="{FF2B5EF4-FFF2-40B4-BE49-F238E27FC236}">
                <a16:creationId xmlns:a16="http://schemas.microsoft.com/office/drawing/2014/main" id="{74DAAE62-1467-0842-8B1F-C907F980AC22}"/>
              </a:ext>
            </a:extLst>
          </p:cNvPr>
          <p:cNvSpPr>
            <a:spLocks noGrp="1"/>
          </p:cNvSpPr>
          <p:nvPr>
            <p:ph type="ftr" idx="10"/>
          </p:nvPr>
        </p:nvSpPr>
        <p:spPr/>
        <p:txBody>
          <a:bodyPr/>
          <a:lstStyle/>
          <a:p>
            <a:r>
              <a:rPr lang="en-US"/>
              <a:t>Relational Data Model</a:t>
            </a:r>
            <a:endParaRPr lang="en-US" dirty="0"/>
          </a:p>
        </p:txBody>
      </p:sp>
      <p:sp>
        <p:nvSpPr>
          <p:cNvPr id="3" name="Slide Number Placeholder 2">
            <a:extLst>
              <a:ext uri="{FF2B5EF4-FFF2-40B4-BE49-F238E27FC236}">
                <a16:creationId xmlns:a16="http://schemas.microsoft.com/office/drawing/2014/main" id="{D3BC2936-BF90-3F47-9228-185F23A649B8}"/>
              </a:ext>
            </a:extLst>
          </p:cNvPr>
          <p:cNvSpPr>
            <a:spLocks noGrp="1"/>
          </p:cNvSpPr>
          <p:nvPr>
            <p:ph type="sldNum" idx="11"/>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78250" y="274626"/>
            <a:ext cx="8799900" cy="765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200" b="1" i="0" u="none" strike="noStrike" cap="none">
                <a:solidFill>
                  <a:schemeClr val="accent1"/>
                </a:solidFill>
                <a:latin typeface="Arial"/>
                <a:ea typeface="Arial"/>
                <a:cs typeface="Arial"/>
                <a:sym typeface="Arial"/>
              </a:defRPr>
            </a:lvl1pPr>
            <a:lvl2pPr lvl="1" indent="0">
              <a:spcBef>
                <a:spcPts val="0"/>
              </a:spcBef>
              <a:spcAft>
                <a:spcPts val="0"/>
              </a:spcAft>
              <a:buClr>
                <a:schemeClr val="accent1"/>
              </a:buClr>
              <a:buSzPts val="1400"/>
              <a:buFont typeface="Arial"/>
              <a:buNone/>
              <a:defRPr sz="3600" b="1">
                <a:solidFill>
                  <a:schemeClr val="accent1"/>
                </a:solidFill>
              </a:defRPr>
            </a:lvl2pPr>
            <a:lvl3pPr lvl="2" indent="0">
              <a:spcBef>
                <a:spcPts val="0"/>
              </a:spcBef>
              <a:spcAft>
                <a:spcPts val="0"/>
              </a:spcAft>
              <a:buClr>
                <a:schemeClr val="accent1"/>
              </a:buClr>
              <a:buSzPts val="1400"/>
              <a:buFont typeface="Arial"/>
              <a:buNone/>
              <a:defRPr sz="3600" b="1">
                <a:solidFill>
                  <a:schemeClr val="accent1"/>
                </a:solidFill>
              </a:defRPr>
            </a:lvl3pPr>
            <a:lvl4pPr lvl="3" indent="0">
              <a:spcBef>
                <a:spcPts val="0"/>
              </a:spcBef>
              <a:spcAft>
                <a:spcPts val="0"/>
              </a:spcAft>
              <a:buClr>
                <a:schemeClr val="accent1"/>
              </a:buClr>
              <a:buSzPts val="1400"/>
              <a:buFont typeface="Arial"/>
              <a:buNone/>
              <a:defRPr sz="3600" b="1">
                <a:solidFill>
                  <a:schemeClr val="accent1"/>
                </a:solidFill>
              </a:defRPr>
            </a:lvl4pPr>
            <a:lvl5pPr lvl="4" indent="0">
              <a:spcBef>
                <a:spcPts val="0"/>
              </a:spcBef>
              <a:spcAft>
                <a:spcPts val="0"/>
              </a:spcAft>
              <a:buClr>
                <a:schemeClr val="accent1"/>
              </a:buClr>
              <a:buSzPts val="1400"/>
              <a:buFont typeface="Arial"/>
              <a:buNone/>
              <a:defRPr sz="3600" b="1">
                <a:solidFill>
                  <a:schemeClr val="accent1"/>
                </a:solidFill>
              </a:defRPr>
            </a:lvl5pPr>
            <a:lvl6pPr lvl="5" indent="0">
              <a:spcBef>
                <a:spcPts val="0"/>
              </a:spcBef>
              <a:spcAft>
                <a:spcPts val="0"/>
              </a:spcAft>
              <a:buClr>
                <a:schemeClr val="accent1"/>
              </a:buClr>
              <a:buSzPts val="1400"/>
              <a:buFont typeface="Arial"/>
              <a:buNone/>
              <a:defRPr sz="3600" b="1">
                <a:solidFill>
                  <a:schemeClr val="accent1"/>
                </a:solidFill>
              </a:defRPr>
            </a:lvl6pPr>
            <a:lvl7pPr lvl="6" indent="0">
              <a:spcBef>
                <a:spcPts val="0"/>
              </a:spcBef>
              <a:spcAft>
                <a:spcPts val="0"/>
              </a:spcAft>
              <a:buClr>
                <a:schemeClr val="accent1"/>
              </a:buClr>
              <a:buSzPts val="1400"/>
              <a:buFont typeface="Arial"/>
              <a:buNone/>
              <a:defRPr sz="3600" b="1">
                <a:solidFill>
                  <a:schemeClr val="accent1"/>
                </a:solidFill>
              </a:defRPr>
            </a:lvl7pPr>
            <a:lvl8pPr lvl="7" indent="0">
              <a:spcBef>
                <a:spcPts val="0"/>
              </a:spcBef>
              <a:spcAft>
                <a:spcPts val="0"/>
              </a:spcAft>
              <a:buClr>
                <a:schemeClr val="accent1"/>
              </a:buClr>
              <a:buSzPts val="1400"/>
              <a:buFont typeface="Arial"/>
              <a:buNone/>
              <a:defRPr sz="3600" b="1">
                <a:solidFill>
                  <a:schemeClr val="accent1"/>
                </a:solidFill>
              </a:defRPr>
            </a:lvl8pPr>
            <a:lvl9pPr lvl="8" indent="0">
              <a:spcBef>
                <a:spcPts val="0"/>
              </a:spcBef>
              <a:spcAft>
                <a:spcPts val="0"/>
              </a:spcAft>
              <a:buClr>
                <a:schemeClr val="accent1"/>
              </a:buClr>
              <a:buSzPts val="1400"/>
              <a:buFont typeface="Arial"/>
              <a:buNone/>
              <a:defRPr sz="3600" b="1">
                <a:solidFill>
                  <a:schemeClr val="accent1"/>
                </a:solidFill>
              </a:defRPr>
            </a:lvl9pPr>
          </a:lstStyle>
          <a:p>
            <a:endParaRPr/>
          </a:p>
        </p:txBody>
      </p:sp>
      <p:sp>
        <p:nvSpPr>
          <p:cNvPr id="11" name="Google Shape;11;p1"/>
          <p:cNvSpPr txBox="1">
            <a:spLocks noGrp="1"/>
          </p:cNvSpPr>
          <p:nvPr>
            <p:ph type="body" idx="1"/>
          </p:nvPr>
        </p:nvSpPr>
        <p:spPr>
          <a:xfrm>
            <a:off x="178250" y="1161677"/>
            <a:ext cx="8799900" cy="51329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2" name="Google Shape;12;p1"/>
          <p:cNvCxnSpPr/>
          <p:nvPr/>
        </p:nvCxnSpPr>
        <p:spPr>
          <a:xfrm rot="10800000" flipH="1">
            <a:off x="65677" y="6397399"/>
            <a:ext cx="9039899" cy="900"/>
          </a:xfrm>
          <a:prstGeom prst="straightConnector1">
            <a:avLst/>
          </a:prstGeom>
          <a:noFill/>
          <a:ln w="50800" cap="flat" cmpd="sng">
            <a:solidFill>
              <a:schemeClr val="lt2"/>
            </a:solidFill>
            <a:prstDash val="solid"/>
            <a:round/>
            <a:headEnd type="none" w="sm" len="sm"/>
            <a:tailEnd type="none" w="sm" len="sm"/>
          </a:ln>
        </p:spPr>
      </p:cxnSp>
      <p:sp>
        <p:nvSpPr>
          <p:cNvPr id="13" name="Google Shape;13;p1"/>
          <p:cNvSpPr txBox="1">
            <a:spLocks noGrp="1"/>
          </p:cNvSpPr>
          <p:nvPr>
            <p:ph type="sldNum" idx="12"/>
          </p:nvPr>
        </p:nvSpPr>
        <p:spPr>
          <a:xfrm>
            <a:off x="8556877" y="6489804"/>
            <a:ext cx="548699" cy="337499"/>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975"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rotWithShape="1">
          <a:blip r:embed="rId7">
            <a:alphaModFix/>
          </a:blip>
          <a:srcRect/>
          <a:stretch/>
        </p:blipFill>
        <p:spPr>
          <a:xfrm>
            <a:off x="255491" y="6501023"/>
            <a:ext cx="1451524" cy="197925"/>
          </a:xfrm>
          <a:prstGeom prst="rect">
            <a:avLst/>
          </a:prstGeom>
          <a:noFill/>
          <a:ln>
            <a:noFill/>
          </a:ln>
        </p:spPr>
      </p:pic>
      <p:sp>
        <p:nvSpPr>
          <p:cNvPr id="15" name="Google Shape;15;p1"/>
          <p:cNvSpPr txBox="1">
            <a:spLocks noGrp="1"/>
          </p:cNvSpPr>
          <p:nvPr>
            <p:ph type="ftr" idx="11"/>
          </p:nvPr>
        </p:nvSpPr>
        <p:spPr>
          <a:xfrm>
            <a:off x="4857750" y="6464758"/>
            <a:ext cx="30861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Arial"/>
              <a:buNone/>
              <a:defRPr sz="12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dirty="0"/>
              <a:t>Relational Data Model</a:t>
            </a: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ctrTitle"/>
          </p:nvPr>
        </p:nvSpPr>
        <p:spPr>
          <a:xfrm>
            <a:off x="457200" y="751681"/>
            <a:ext cx="8229600" cy="4012799"/>
          </a:xfrm>
          <a:prstGeom prst="rect">
            <a:avLst/>
          </a:prstGeom>
          <a:noFill/>
          <a:ln>
            <a:noFill/>
          </a:ln>
        </p:spPr>
        <p:txBody>
          <a:bodyPr spcFirstLastPara="1" wrap="square" lIns="68550" tIns="68550" rIns="68550" bIns="68550" anchor="t" anchorCtr="0">
            <a:noAutofit/>
          </a:bodyPr>
          <a:lstStyle/>
          <a:p>
            <a:pPr marL="0" marR="0" lvl="0" indent="0" algn="l" rtl="0">
              <a:lnSpc>
                <a:spcPct val="100000"/>
              </a:lnSpc>
              <a:spcBef>
                <a:spcPts val="0"/>
              </a:spcBef>
              <a:spcAft>
                <a:spcPts val="0"/>
              </a:spcAft>
              <a:buClr>
                <a:schemeClr val="accent1"/>
              </a:buClr>
              <a:buFont typeface="Arial"/>
              <a:buNone/>
            </a:pPr>
            <a:r>
              <a:rPr lang="en-US" sz="3600" dirty="0"/>
              <a:t>Relational Algebra</a:t>
            </a:r>
            <a:endParaRPr sz="3600" b="1" i="0" u="none" strike="noStrike" cap="none" dirty="0">
              <a:solidFill>
                <a:schemeClr val="accent1"/>
              </a:solidFill>
              <a:latin typeface="Arial"/>
              <a:ea typeface="Arial"/>
              <a:cs typeface="Arial"/>
              <a:sym typeface="Arial"/>
            </a:endParaRPr>
          </a:p>
        </p:txBody>
      </p:sp>
      <p:sp>
        <p:nvSpPr>
          <p:cNvPr id="130" name="Google Shape;130;p21"/>
          <p:cNvSpPr txBox="1">
            <a:spLocks noGrp="1"/>
          </p:cNvSpPr>
          <p:nvPr>
            <p:ph type="subTitle" idx="1"/>
          </p:nvPr>
        </p:nvSpPr>
        <p:spPr>
          <a:xfrm>
            <a:off x="457200" y="4955198"/>
            <a:ext cx="8229600" cy="1208700"/>
          </a:xfrm>
          <a:prstGeom prst="rect">
            <a:avLst/>
          </a:prstGeom>
          <a:noFill/>
          <a:ln>
            <a:noFill/>
          </a:ln>
        </p:spPr>
        <p:txBody>
          <a:bodyPr spcFirstLastPara="1" wrap="square" lIns="68550" tIns="68550" rIns="68550" bIns="68550" anchor="t" anchorCtr="0">
            <a:noAutofit/>
          </a:bodyPr>
          <a:lstStyle/>
          <a:p>
            <a:pPr marL="0" marR="0" lvl="0" indent="0" algn="l" rtl="0">
              <a:lnSpc>
                <a:spcPct val="100000"/>
              </a:lnSpc>
              <a:spcBef>
                <a:spcPts val="0"/>
              </a:spcBef>
              <a:spcAft>
                <a:spcPts val="0"/>
              </a:spcAft>
              <a:buClr>
                <a:schemeClr val="dk2"/>
              </a:buClr>
              <a:buFont typeface="Arial"/>
              <a:buNone/>
            </a:pPr>
            <a:r>
              <a:rPr lang="en-US" sz="2250" b="0" i="0" u="none" strike="noStrike" cap="none" dirty="0">
                <a:solidFill>
                  <a:schemeClr val="dk2"/>
                </a:solidFill>
                <a:latin typeface="Arial"/>
                <a:ea typeface="Arial"/>
                <a:cs typeface="Arial"/>
                <a:sym typeface="Arial"/>
              </a:rPr>
              <a:t>Topic 3</a:t>
            </a:r>
            <a:endParaRPr dirty="0"/>
          </a:p>
          <a:p>
            <a:pPr marL="0" marR="0" lvl="0" indent="0" algn="l" rtl="0">
              <a:lnSpc>
                <a:spcPct val="100000"/>
              </a:lnSpc>
              <a:spcBef>
                <a:spcPts val="0"/>
              </a:spcBef>
              <a:spcAft>
                <a:spcPts val="0"/>
              </a:spcAft>
              <a:buClr>
                <a:schemeClr val="dk2"/>
              </a:buClr>
              <a:buFont typeface="Arial"/>
              <a:buNone/>
            </a:pPr>
            <a:r>
              <a:rPr lang="en-US" sz="2250" b="0" i="0" u="none" strike="noStrike" cap="none" dirty="0">
                <a:solidFill>
                  <a:schemeClr val="dk2"/>
                </a:solidFill>
                <a:latin typeface="Arial"/>
                <a:ea typeface="Arial"/>
                <a:cs typeface="Arial"/>
                <a:sym typeface="Arial"/>
              </a:rPr>
              <a:t>  </a:t>
            </a:r>
            <a:r>
              <a:rPr lang="en-US" sz="2250" b="0" i="0" u="none" strike="noStrike" cap="none">
                <a:solidFill>
                  <a:schemeClr val="dk2"/>
                </a:solidFill>
                <a:latin typeface="Arial"/>
                <a:ea typeface="Arial"/>
                <a:cs typeface="Arial"/>
                <a:sym typeface="Arial"/>
              </a:rPr>
              <a:t>Lesson </a:t>
            </a:r>
            <a:r>
              <a:rPr lang="en-US" sz="2250" b="0" i="0" u="none" strike="noStrike" cap="none" dirty="0">
                <a:solidFill>
                  <a:schemeClr val="dk2"/>
                </a:solidFill>
                <a:latin typeface="Arial"/>
                <a:ea typeface="Arial"/>
                <a:cs typeface="Arial"/>
                <a:sym typeface="Arial"/>
              </a:rPr>
              <a:t>6</a:t>
            </a:r>
            <a:r>
              <a:rPr lang="en-US" sz="2250" b="0" i="0" u="none" strike="noStrike" cap="none">
                <a:solidFill>
                  <a:schemeClr val="dk2"/>
                </a:solidFill>
                <a:latin typeface="Arial"/>
                <a:ea typeface="Arial"/>
                <a:cs typeface="Arial"/>
                <a:sym typeface="Arial"/>
              </a:rPr>
              <a:t> </a:t>
            </a:r>
            <a:r>
              <a:rPr lang="en-US" sz="2250" b="0" i="0" u="none" strike="noStrike" cap="none" dirty="0">
                <a:solidFill>
                  <a:schemeClr val="dk2"/>
                </a:solidFill>
                <a:latin typeface="Arial"/>
                <a:ea typeface="Arial"/>
                <a:cs typeface="Arial"/>
                <a:sym typeface="Arial"/>
              </a:rPr>
              <a:t>–</a:t>
            </a:r>
            <a:r>
              <a:rPr lang="en-US" dirty="0"/>
              <a:t> Relational Algebra</a:t>
            </a:r>
            <a:endParaRPr dirty="0"/>
          </a:p>
        </p:txBody>
      </p:sp>
      <p:sp>
        <p:nvSpPr>
          <p:cNvPr id="131" name="Google Shape;131;p21"/>
          <p:cNvSpPr/>
          <p:nvPr/>
        </p:nvSpPr>
        <p:spPr>
          <a:xfrm>
            <a:off x="3350525" y="5760210"/>
            <a:ext cx="2562368" cy="16377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35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Union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pPr marL="342900" indent="-342900" defTabSz="912813">
                  <a:buFont typeface="Arial" panose="020B0604020202020204" pitchFamily="34" charset="0"/>
                  <a:buChar char="•"/>
                  <a:defRPr/>
                </a:pPr>
                <a:r>
                  <a:rPr lang="en-GB" altLang="en-US" kern="1200" dirty="0">
                    <a:solidFill>
                      <a:srgbClr val="000000"/>
                    </a:solidFill>
                    <a:latin typeface="Arial (Body)"/>
                  </a:rPr>
                  <a:t>Union of two relations R and S defines a relation that contains all the tuples of  R, as well as the tuples of S, duplicate tuples are eliminated.</a:t>
                </a:r>
              </a:p>
              <a:p>
                <a:pPr marL="342900" indent="-342900" defTabSz="912813">
                  <a:buFont typeface="Arial" panose="020B0604020202020204" pitchFamily="34" charset="0"/>
                  <a:buChar char="•"/>
                  <a:defRPr/>
                </a:pPr>
                <a:r>
                  <a:rPr lang="en-GB" altLang="en-US" kern="1200" dirty="0">
                    <a:solidFill>
                      <a:srgbClr val="000000"/>
                    </a:solidFill>
                    <a:latin typeface="Arial (Body)"/>
                  </a:rPr>
                  <a:t>R and S must be union-compatible.</a:t>
                </a:r>
              </a:p>
              <a:p>
                <a:pPr marL="342900" indent="-342900" defTabSz="912813" eaLnBrk="1" hangingPunct="1">
                  <a:buFont typeface="Arial" panose="020B0604020202020204" pitchFamily="34" charset="0"/>
                  <a:buChar char="•"/>
                  <a:tabLst/>
                  <a:defRPr/>
                </a:pPr>
                <a:r>
                  <a:rPr lang="en-GB" altLang="en-US" kern="1200" dirty="0">
                    <a:solidFill>
                      <a:srgbClr val="000000"/>
                    </a:solidFill>
                    <a:latin typeface="Arial (Body)"/>
                  </a:rPr>
                  <a:t>If R and S have </a:t>
                </a:r>
                <a:r>
                  <a:rPr lang="en-GB" altLang="en-US" i="1" kern="1200" dirty="0">
                    <a:solidFill>
                      <a:srgbClr val="000000"/>
                    </a:solidFill>
                    <a:latin typeface="Arial (Body)"/>
                  </a:rPr>
                  <a:t>I</a:t>
                </a:r>
                <a:r>
                  <a:rPr lang="en-GB" altLang="en-US" kern="1200" dirty="0">
                    <a:solidFill>
                      <a:srgbClr val="000000"/>
                    </a:solidFill>
                    <a:latin typeface="Arial (Body)"/>
                  </a:rPr>
                  <a:t> and </a:t>
                </a:r>
                <a:r>
                  <a:rPr lang="en-GB" altLang="en-US" i="1" kern="1200" dirty="0">
                    <a:solidFill>
                      <a:srgbClr val="000000"/>
                    </a:solidFill>
                    <a:latin typeface="Arial (Body)"/>
                  </a:rPr>
                  <a:t>J</a:t>
                </a:r>
                <a:r>
                  <a:rPr lang="en-GB" altLang="en-US" kern="1200" dirty="0">
                    <a:solidFill>
                      <a:srgbClr val="000000"/>
                    </a:solidFill>
                    <a:latin typeface="Arial (Body)"/>
                  </a:rPr>
                  <a:t> tuples, respectively, union is obtained by concatenating them into one relation with a maximum of (</a:t>
                </a:r>
                <a:r>
                  <a:rPr lang="en-GB" altLang="en-US" i="1" kern="1200" dirty="0">
                    <a:solidFill>
                      <a:srgbClr val="000000"/>
                    </a:solidFill>
                    <a:latin typeface="Arial (Body)"/>
                  </a:rPr>
                  <a:t>I</a:t>
                </a:r>
                <a:r>
                  <a:rPr lang="en-GB" altLang="en-US" kern="1200" dirty="0">
                    <a:solidFill>
                      <a:srgbClr val="000000"/>
                    </a:solidFill>
                    <a:latin typeface="Arial (Body)"/>
                  </a:rPr>
                  <a:t> + </a:t>
                </a:r>
                <a:r>
                  <a:rPr lang="en-GB" altLang="en-US" i="1" kern="1200" dirty="0">
                    <a:solidFill>
                      <a:srgbClr val="000000"/>
                    </a:solidFill>
                    <a:latin typeface="Arial (Body)"/>
                  </a:rPr>
                  <a:t>J</a:t>
                </a:r>
                <a:r>
                  <a:rPr lang="en-GB" altLang="en-US" kern="1200" dirty="0">
                    <a:solidFill>
                      <a:srgbClr val="000000"/>
                    </a:solidFill>
                    <a:latin typeface="Arial (Body)"/>
                  </a:rPr>
                  <a:t>) tuples.</a:t>
                </a:r>
              </a:p>
              <a:p>
                <a:pPr marL="342900" indent="-342900" defTabSz="912813" eaLnBrk="1" hangingPunct="1">
                  <a:buFont typeface="Arial" panose="020B0604020202020204" pitchFamily="34" charset="0"/>
                  <a:buChar char="•"/>
                  <a:tabLst/>
                  <a:defRPr/>
                </a:pPr>
                <a:endParaRPr lang="en-GB" altLang="en-US" kern="1200" dirty="0">
                  <a:solidFill>
                    <a:srgbClr val="000000"/>
                  </a:solidFill>
                  <a:latin typeface="Arial (Body)"/>
                </a:endParaRPr>
              </a:p>
              <a:p>
                <a:r>
                  <a:rPr lang="en-US" sz="2800" b="0" dirty="0"/>
                  <a:t>SYNTAX: </a:t>
                </a:r>
                <a14:m>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a14:m>
                <a:endParaRPr lang="en-US" sz="2800" dirty="0">
                  <a:latin typeface="Courier" pitchFamily="2" charset="0"/>
                </a:endParaRPr>
              </a:p>
              <a:p>
                <a:endParaRPr lang="en-US" sz="2800" dirty="0">
                  <a:latin typeface="Courier" pitchFamily="2" charset="0"/>
                </a:endParaRPr>
              </a:p>
              <a:p>
                <a:r>
                  <a:rPr lang="en-US" dirty="0"/>
                  <a:t>Example: </a:t>
                </a:r>
              </a:p>
              <a:p>
                <a:r>
                  <a:rPr lang="en-US" sz="2800" dirty="0"/>
                  <a:t>(student1)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(student2) </a:t>
                </a:r>
              </a:p>
              <a:p>
                <a:endParaRPr lang="en-US" sz="2800" dirty="0"/>
              </a:p>
              <a:p>
                <a:endParaRPr lang="en-US" dirty="0"/>
              </a:p>
              <a:p>
                <a:endParaRPr lang="en-US" dirty="0"/>
              </a:p>
            </p:txBody>
          </p:sp>
        </mc:Choice>
        <mc:Fallback xmlns="">
          <p:sp>
            <p:nvSpPr>
              <p:cNvPr id="3" name="Text Placeholder 2">
                <a:extLst>
                  <a:ext uri="{FF2B5EF4-FFF2-40B4-BE49-F238E27FC236}">
                    <a16:creationId xmlns:a16="http://schemas.microsoft.com/office/drawing/2014/main" id="{45554F6D-869B-894A-9472-4EB2000DF65D}"/>
                  </a:ext>
                </a:extLst>
              </p:cNvPr>
              <p:cNvSpPr>
                <a:spLocks noGrp="1" noRot="1" noChangeAspect="1" noMove="1" noResize="1" noEditPoints="1" noAdjustHandles="1" noChangeArrowheads="1" noChangeShapeType="1" noTextEdit="1"/>
              </p:cNvSpPr>
              <p:nvPr>
                <p:ph type="body" idx="1"/>
              </p:nvPr>
            </p:nvSpPr>
            <p:spPr>
              <a:blipFill>
                <a:blip r:embed="rId3"/>
                <a:stretch>
                  <a:fillRect l="-144" r="-1441"/>
                </a:stretch>
              </a:blipFill>
            </p:spPr>
            <p:txBody>
              <a:bodyPr/>
              <a:lstStyle/>
              <a:p>
                <a:r>
                  <a:rPr lang="en-US">
                    <a:noFill/>
                  </a:rPr>
                  <a:t> </a:t>
                </a:r>
              </a:p>
            </p:txBody>
          </p:sp>
        </mc:Fallback>
      </mc:AlternateContent>
    </p:spTree>
    <p:extLst>
      <p:ext uri="{BB962C8B-B14F-4D97-AF65-F5344CB8AC3E}">
        <p14:creationId xmlns:p14="http://schemas.microsoft.com/office/powerpoint/2010/main" val="18371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9C81-9137-C046-A78C-9167E8392CCF}"/>
              </a:ext>
            </a:extLst>
          </p:cNvPr>
          <p:cNvSpPr>
            <a:spLocks noGrp="1"/>
          </p:cNvSpPr>
          <p:nvPr>
            <p:ph type="title"/>
          </p:nvPr>
        </p:nvSpPr>
        <p:spPr/>
        <p:txBody>
          <a:bodyPr/>
          <a:lstStyle/>
          <a:p>
            <a:r>
              <a:rPr lang="en-US" dirty="0"/>
              <a:t>UNION Result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7B022B1-21AE-C541-8D6A-49B4D9589B4E}"/>
                  </a:ext>
                </a:extLst>
              </p:cNvPr>
              <p:cNvSpPr>
                <a:spLocks noGrp="1"/>
              </p:cNvSpPr>
              <p:nvPr>
                <p:ph type="body" idx="1"/>
              </p:nvPr>
            </p:nvSpPr>
            <p:spPr/>
            <p:txBody>
              <a:bodyPr/>
              <a:lstStyle/>
              <a:p>
                <a:r>
                  <a:rPr lang="en-US" dirty="0"/>
                  <a:t>Example: </a:t>
                </a:r>
              </a:p>
              <a:p>
                <a:r>
                  <a:rPr lang="en-US" dirty="0"/>
                  <a:t>(student1)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(student2) </a:t>
                </a:r>
              </a:p>
              <a:p>
                <a:endParaRPr lang="en-US" dirty="0"/>
              </a:p>
            </p:txBody>
          </p:sp>
        </mc:Choice>
        <mc:Fallback xmlns="">
          <p:sp>
            <p:nvSpPr>
              <p:cNvPr id="3" name="Text Placeholder 2">
                <a:extLst>
                  <a:ext uri="{FF2B5EF4-FFF2-40B4-BE49-F238E27FC236}">
                    <a16:creationId xmlns:a16="http://schemas.microsoft.com/office/drawing/2014/main" id="{37B022B1-21AE-C541-8D6A-49B4D9589B4E}"/>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26436369-5976-3C40-B1B9-E2687CA8394B}"/>
              </a:ext>
            </a:extLst>
          </p:cNvPr>
          <p:cNvGraphicFramePr>
            <a:graphicFrameLocks noGrp="1"/>
          </p:cNvGraphicFramePr>
          <p:nvPr>
            <p:extLst>
              <p:ext uri="{D42A27DB-BD31-4B8C-83A1-F6EECF244321}">
                <p14:modId xmlns:p14="http://schemas.microsoft.com/office/powerpoint/2010/main" val="3822128266"/>
              </p:ext>
            </p:extLst>
          </p:nvPr>
        </p:nvGraphicFramePr>
        <p:xfrm>
          <a:off x="353953" y="3426144"/>
          <a:ext cx="7049735" cy="1123706"/>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32</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2019</a:t>
                      </a:r>
                    </a:p>
                  </a:txBody>
                  <a:tcPr>
                    <a:solidFill>
                      <a:schemeClr val="accent3">
                        <a:lumMod val="40000"/>
                        <a:lumOff val="60000"/>
                      </a:schemeClr>
                    </a:solidFill>
                  </a:tcPr>
                </a:tc>
                <a:extLst>
                  <a:ext uri="{0D108BD9-81ED-4DB2-BD59-A6C34878D82A}">
                    <a16:rowId xmlns:a16="http://schemas.microsoft.com/office/drawing/2014/main" val="790413256"/>
                  </a:ext>
                </a:extLst>
              </a:tr>
            </a:tbl>
          </a:graphicData>
        </a:graphic>
      </p:graphicFrame>
      <p:graphicFrame>
        <p:nvGraphicFramePr>
          <p:cNvPr id="5" name="Table 4">
            <a:extLst>
              <a:ext uri="{FF2B5EF4-FFF2-40B4-BE49-F238E27FC236}">
                <a16:creationId xmlns:a16="http://schemas.microsoft.com/office/drawing/2014/main" id="{BD4AB5F0-2FAD-3347-921E-EBDF59E22D01}"/>
              </a:ext>
            </a:extLst>
          </p:cNvPr>
          <p:cNvGraphicFramePr>
            <a:graphicFrameLocks noGrp="1"/>
          </p:cNvGraphicFramePr>
          <p:nvPr>
            <p:extLst>
              <p:ext uri="{D42A27DB-BD31-4B8C-83A1-F6EECF244321}">
                <p14:modId xmlns:p14="http://schemas.microsoft.com/office/powerpoint/2010/main" val="4016463572"/>
              </p:ext>
            </p:extLst>
          </p:nvPr>
        </p:nvGraphicFramePr>
        <p:xfrm>
          <a:off x="353954" y="2357620"/>
          <a:ext cx="7049735" cy="714253"/>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32</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2019</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graphicFrame>
        <p:nvGraphicFramePr>
          <p:cNvPr id="6" name="Table 5">
            <a:extLst>
              <a:ext uri="{FF2B5EF4-FFF2-40B4-BE49-F238E27FC236}">
                <a16:creationId xmlns:a16="http://schemas.microsoft.com/office/drawing/2014/main" id="{B758F182-8585-7A4C-A4EC-B7072DE9C918}"/>
              </a:ext>
            </a:extLst>
          </p:cNvPr>
          <p:cNvGraphicFramePr>
            <a:graphicFrameLocks noGrp="1"/>
          </p:cNvGraphicFramePr>
          <p:nvPr>
            <p:extLst>
              <p:ext uri="{D42A27DB-BD31-4B8C-83A1-F6EECF244321}">
                <p14:modId xmlns:p14="http://schemas.microsoft.com/office/powerpoint/2010/main" val="1718518410"/>
              </p:ext>
            </p:extLst>
          </p:nvPr>
        </p:nvGraphicFramePr>
        <p:xfrm>
          <a:off x="462109" y="4904121"/>
          <a:ext cx="7049735" cy="1123706"/>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32</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2019</a:t>
                      </a:r>
                    </a:p>
                  </a:txBody>
                  <a:tcPr>
                    <a:solidFill>
                      <a:schemeClr val="accent3">
                        <a:lumMod val="40000"/>
                        <a:lumOff val="60000"/>
                      </a:schemeClr>
                    </a:solidFill>
                  </a:tcPr>
                </a:tc>
                <a:extLst>
                  <a:ext uri="{0D108BD9-81ED-4DB2-BD59-A6C34878D82A}">
                    <a16:rowId xmlns:a16="http://schemas.microsoft.com/office/drawing/2014/main" val="616684905"/>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spTree>
    <p:extLst>
      <p:ext uri="{BB962C8B-B14F-4D97-AF65-F5344CB8AC3E}">
        <p14:creationId xmlns:p14="http://schemas.microsoft.com/office/powerpoint/2010/main" val="38812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Set Difference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pPr marL="342900" indent="-342900" defTabSz="912813">
                  <a:buFont typeface="Arial" panose="020B0604020202020204" pitchFamily="34" charset="0"/>
                  <a:buChar char="•"/>
                  <a:defRPr/>
                </a:pPr>
                <a:r>
                  <a:rPr lang="en-GB" altLang="en-US" kern="1200" dirty="0">
                    <a:solidFill>
                      <a:srgbClr val="000000"/>
                    </a:solidFill>
                    <a:latin typeface="Arial (Body)"/>
                  </a:rPr>
                  <a:t>Identifies the tuples that are in R but not in S</a:t>
                </a:r>
              </a:p>
              <a:p>
                <a:pPr marL="342900" indent="-342900" defTabSz="912813">
                  <a:buFont typeface="Arial" panose="020B0604020202020204" pitchFamily="34" charset="0"/>
                  <a:buChar char="•"/>
                  <a:defRPr/>
                </a:pPr>
                <a:r>
                  <a:rPr lang="en-GB" altLang="en-US" kern="1200" dirty="0">
                    <a:solidFill>
                      <a:srgbClr val="000000"/>
                    </a:solidFill>
                    <a:latin typeface="Arial (Body)"/>
                  </a:rPr>
                  <a:t>R and S must be union-compatible.</a:t>
                </a:r>
              </a:p>
              <a:p>
                <a:pPr marL="342900" indent="-342900" defTabSz="912813" eaLnBrk="1" hangingPunct="1">
                  <a:buFont typeface="Arial" panose="020B0604020202020204" pitchFamily="34" charset="0"/>
                  <a:buChar char="•"/>
                  <a:tabLst/>
                  <a:defRPr/>
                </a:pPr>
                <a:endParaRPr lang="en-GB" altLang="en-US" kern="1200" dirty="0">
                  <a:solidFill>
                    <a:srgbClr val="000000"/>
                  </a:solidFill>
                  <a:latin typeface="Arial (Body)"/>
                </a:endParaRPr>
              </a:p>
              <a:p>
                <a:r>
                  <a:rPr lang="en-US" sz="2800" b="0" dirty="0"/>
                  <a:t>SYNTAX:</a:t>
                </a:r>
                <a:endParaRPr lang="en-US" sz="2800" dirty="0">
                  <a:latin typeface="Courier" pitchFamily="2" charset="0"/>
                </a:endParaRPr>
              </a:p>
              <a:p>
                <a:endParaRPr lang="en-US" sz="2800" dirty="0">
                  <a:latin typeface="Courier" pitchFamily="2" charset="0"/>
                </a:endParaRPr>
              </a:p>
              <a:p>
                <a:r>
                  <a:rPr lang="en-US" dirty="0"/>
                  <a:t>Example: </a:t>
                </a:r>
              </a:p>
              <a:p>
                <a:r>
                  <a:rPr lang="en-US" sz="2800" dirty="0" err="1"/>
                  <a:t>Π</a:t>
                </a:r>
                <a:r>
                  <a:rPr lang="en-US" sz="2800" dirty="0"/>
                  <a:t> </a:t>
                </a:r>
                <a:r>
                  <a:rPr lang="en-US" sz="2800" baseline="-25000" dirty="0" err="1"/>
                  <a:t>sid</a:t>
                </a:r>
                <a:r>
                  <a:rPr lang="en-US" sz="2800" baseline="-25000" dirty="0"/>
                  <a:t>, name, school </a:t>
                </a:r>
                <a:r>
                  <a:rPr lang="en-US" sz="2800" dirty="0"/>
                  <a:t>(student1) </a:t>
                </a:r>
                <a14:m>
                  <m:oMath xmlns:m="http://schemas.openxmlformats.org/officeDocument/2006/math">
                    <m:r>
                      <a:rPr lang="en-US" sz="2800" b="0" i="1" smtClean="0">
                        <a:latin typeface="Cambria Math" panose="02040503050406030204" pitchFamily="18" charset="0"/>
                      </a:rPr>
                      <m:t>−</m:t>
                    </m:r>
                  </m:oMath>
                </a14:m>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(student2) </a:t>
                </a:r>
              </a:p>
              <a:p>
                <a:endParaRPr lang="en-US" sz="2800" dirty="0"/>
              </a:p>
              <a:p>
                <a:endParaRPr lang="en-US" dirty="0"/>
              </a:p>
              <a:p>
                <a:endParaRPr lang="en-US" dirty="0"/>
              </a:p>
            </p:txBody>
          </p:sp>
        </mc:Choice>
        <mc:Fallback>
          <p:sp>
            <p:nvSpPr>
              <p:cNvPr id="3" name="Text Placeholder 2">
                <a:extLst>
                  <a:ext uri="{FF2B5EF4-FFF2-40B4-BE49-F238E27FC236}">
                    <a16:creationId xmlns:a16="http://schemas.microsoft.com/office/drawing/2014/main" id="{45554F6D-869B-894A-9472-4EB2000DF65D}"/>
                  </a:ext>
                </a:extLst>
              </p:cNvPr>
              <p:cNvSpPr>
                <a:spLocks noGrp="1" noRot="1" noChangeAspect="1" noMove="1" noResize="1" noEditPoints="1" noAdjustHandles="1" noChangeArrowheads="1" noChangeShapeType="1" noTextEdit="1"/>
              </p:cNvSpPr>
              <p:nvPr>
                <p:ph type="body" idx="1"/>
              </p:nvPr>
            </p:nvSpPr>
            <p:spPr>
              <a:blipFill>
                <a:blip r:embed="rId3"/>
                <a:stretch>
                  <a:fillRect l="-144" r="-288"/>
                </a:stretch>
              </a:blipFill>
            </p:spPr>
            <p:txBody>
              <a:bodyPr/>
              <a:lstStyle/>
              <a:p>
                <a:r>
                  <a:rPr lang="en-US">
                    <a:noFill/>
                  </a:rPr>
                  <a:t> </a:t>
                </a:r>
              </a:p>
            </p:txBody>
          </p:sp>
        </mc:Fallback>
      </mc:AlternateContent>
      <p:graphicFrame>
        <p:nvGraphicFramePr>
          <p:cNvPr id="4" name="Object 4" descr="R minus S">
            <a:extLst>
              <a:ext uri="{FF2B5EF4-FFF2-40B4-BE49-F238E27FC236}">
                <a16:creationId xmlns:a16="http://schemas.microsoft.com/office/drawing/2014/main" id="{C5A82F4B-F2F6-F449-BA06-16C849B4F4F7}"/>
              </a:ext>
            </a:extLst>
          </p:cNvPr>
          <p:cNvGraphicFramePr>
            <a:graphicFrameLocks noChangeAspect="1"/>
          </p:cNvGraphicFramePr>
          <p:nvPr>
            <p:extLst>
              <p:ext uri="{D42A27DB-BD31-4B8C-83A1-F6EECF244321}">
                <p14:modId xmlns:p14="http://schemas.microsoft.com/office/powerpoint/2010/main" val="2453765064"/>
              </p:ext>
            </p:extLst>
          </p:nvPr>
        </p:nvGraphicFramePr>
        <p:xfrm>
          <a:off x="2530629" y="2330246"/>
          <a:ext cx="1133786" cy="528792"/>
        </p:xfrm>
        <a:graphic>
          <a:graphicData uri="http://schemas.openxmlformats.org/presentationml/2006/ole">
            <mc:AlternateContent xmlns:mc="http://schemas.openxmlformats.org/markup-compatibility/2006">
              <mc:Choice xmlns:v="urn:schemas-microsoft-com:vml" Requires="v">
                <p:oleObj spid="_x0000_s4146" name="Equation" r:id="rId4" imgW="380670" imgH="177646" progId="Equation.DSMT4">
                  <p:embed/>
                </p:oleObj>
              </mc:Choice>
              <mc:Fallback>
                <p:oleObj name="Equation" r:id="rId4" imgW="380670" imgH="177646" progId="Equation.DSMT4">
                  <p:embed/>
                  <p:pic>
                    <p:nvPicPr>
                      <p:cNvPr id="31748" name="Object 4" descr="R minus 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0629" y="2330246"/>
                        <a:ext cx="1133786" cy="5287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3726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91F5-CF26-6D47-A5CF-D8EACC95856A}"/>
              </a:ext>
            </a:extLst>
          </p:cNvPr>
          <p:cNvSpPr>
            <a:spLocks noGrp="1"/>
          </p:cNvSpPr>
          <p:nvPr>
            <p:ph type="title"/>
          </p:nvPr>
        </p:nvSpPr>
        <p:spPr/>
        <p:txBody>
          <a:bodyPr/>
          <a:lstStyle/>
          <a:p>
            <a:r>
              <a:rPr lang="en-US" dirty="0"/>
              <a:t>Set Difference Example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984F774-1A66-DB4A-A3BB-DDC15FE75A76}"/>
                  </a:ext>
                </a:extLst>
              </p:cNvPr>
              <p:cNvSpPr>
                <a:spLocks noGrp="1"/>
              </p:cNvSpPr>
              <p:nvPr>
                <p:ph type="body" idx="1"/>
              </p:nvPr>
            </p:nvSpPr>
            <p:spPr/>
            <p:txBody>
              <a:bodyPr/>
              <a:lstStyle/>
              <a:p>
                <a:r>
                  <a:rPr lang="en-US" dirty="0"/>
                  <a:t>Example: </a:t>
                </a:r>
              </a:p>
              <a:p>
                <a:r>
                  <a:rPr lang="en-US" dirty="0" err="1"/>
                  <a:t>Π</a:t>
                </a:r>
                <a:r>
                  <a:rPr lang="en-US" dirty="0"/>
                  <a:t> </a:t>
                </a:r>
                <a:r>
                  <a:rPr lang="en-US" baseline="-25000" dirty="0" err="1"/>
                  <a:t>sid</a:t>
                </a:r>
                <a:r>
                  <a:rPr lang="en-US" baseline="-25000" dirty="0"/>
                  <a:t>, name, school </a:t>
                </a:r>
                <a:r>
                  <a:rPr lang="en-US" dirty="0"/>
                  <a:t>(student3) </a:t>
                </a:r>
                <a14:m>
                  <m:oMath xmlns:m="http://schemas.openxmlformats.org/officeDocument/2006/math">
                    <m:r>
                      <a:rPr lang="en-US" i="1">
                        <a:latin typeface="Cambria Math" panose="02040503050406030204" pitchFamily="18" charset="0"/>
                      </a:rPr>
                      <m:t>−</m:t>
                    </m:r>
                  </m:oMath>
                </a14:m>
                <a:r>
                  <a:rPr lang="en-US" dirty="0"/>
                  <a:t> </a:t>
                </a:r>
                <a:r>
                  <a:rPr lang="en-US" dirty="0" err="1"/>
                  <a:t>Π</a:t>
                </a:r>
                <a:r>
                  <a:rPr lang="en-US" dirty="0"/>
                  <a:t> </a:t>
                </a:r>
                <a:r>
                  <a:rPr lang="en-US" baseline="-25000" dirty="0" err="1"/>
                  <a:t>sid</a:t>
                </a:r>
                <a:r>
                  <a:rPr lang="en-US" baseline="-25000" dirty="0"/>
                  <a:t>, name, school </a:t>
                </a:r>
                <a:r>
                  <a:rPr lang="en-US" dirty="0"/>
                  <a:t>(student2) </a:t>
                </a:r>
              </a:p>
              <a:p>
                <a:endParaRPr lang="en-US" dirty="0"/>
              </a:p>
            </p:txBody>
          </p:sp>
        </mc:Choice>
        <mc:Fallback>
          <p:sp>
            <p:nvSpPr>
              <p:cNvPr id="3" name="Text Placeholder 2">
                <a:extLst>
                  <a:ext uri="{FF2B5EF4-FFF2-40B4-BE49-F238E27FC236}">
                    <a16:creationId xmlns:a16="http://schemas.microsoft.com/office/drawing/2014/main" id="{6984F774-1A66-DB4A-A3BB-DDC15FE75A76}"/>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96E563B-FC55-E147-9939-1A412D96C44E}"/>
              </a:ext>
            </a:extLst>
          </p:cNvPr>
          <p:cNvGraphicFramePr>
            <a:graphicFrameLocks noGrp="1"/>
          </p:cNvGraphicFramePr>
          <p:nvPr>
            <p:extLst>
              <p:ext uri="{D42A27DB-BD31-4B8C-83A1-F6EECF244321}">
                <p14:modId xmlns:p14="http://schemas.microsoft.com/office/powerpoint/2010/main" val="4156584308"/>
              </p:ext>
            </p:extLst>
          </p:nvPr>
        </p:nvGraphicFramePr>
        <p:xfrm>
          <a:off x="403115" y="2604470"/>
          <a:ext cx="7049735" cy="1123706"/>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32</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2019</a:t>
                      </a:r>
                    </a:p>
                  </a:txBody>
                  <a:tcPr>
                    <a:solidFill>
                      <a:schemeClr val="accent3">
                        <a:lumMod val="40000"/>
                        <a:lumOff val="60000"/>
                      </a:schemeClr>
                    </a:solidFill>
                  </a:tcPr>
                </a:tc>
                <a:extLst>
                  <a:ext uri="{0D108BD9-81ED-4DB2-BD59-A6C34878D82A}">
                    <a16:rowId xmlns:a16="http://schemas.microsoft.com/office/drawing/2014/main" val="616684905"/>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graphicFrame>
        <p:nvGraphicFramePr>
          <p:cNvPr id="5" name="Table 4">
            <a:extLst>
              <a:ext uri="{FF2B5EF4-FFF2-40B4-BE49-F238E27FC236}">
                <a16:creationId xmlns:a16="http://schemas.microsoft.com/office/drawing/2014/main" id="{B35E48C3-14B2-8C4C-806C-A3749EB334A5}"/>
              </a:ext>
            </a:extLst>
          </p:cNvPr>
          <p:cNvGraphicFramePr>
            <a:graphicFrameLocks noGrp="1"/>
          </p:cNvGraphicFramePr>
          <p:nvPr>
            <p:extLst>
              <p:ext uri="{D42A27DB-BD31-4B8C-83A1-F6EECF244321}">
                <p14:modId xmlns:p14="http://schemas.microsoft.com/office/powerpoint/2010/main" val="3525057360"/>
              </p:ext>
            </p:extLst>
          </p:nvPr>
        </p:nvGraphicFramePr>
        <p:xfrm>
          <a:off x="353954" y="4008394"/>
          <a:ext cx="7049735" cy="714253"/>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graphicFrame>
        <p:nvGraphicFramePr>
          <p:cNvPr id="6" name="Table 5">
            <a:extLst>
              <a:ext uri="{FF2B5EF4-FFF2-40B4-BE49-F238E27FC236}">
                <a16:creationId xmlns:a16="http://schemas.microsoft.com/office/drawing/2014/main" id="{BD23248E-8518-9E44-A750-21C90A7537FB}"/>
              </a:ext>
            </a:extLst>
          </p:cNvPr>
          <p:cNvGraphicFramePr>
            <a:graphicFrameLocks noGrp="1"/>
          </p:cNvGraphicFramePr>
          <p:nvPr>
            <p:extLst>
              <p:ext uri="{D42A27DB-BD31-4B8C-83A1-F6EECF244321}">
                <p14:modId xmlns:p14="http://schemas.microsoft.com/office/powerpoint/2010/main" val="4093264609"/>
              </p:ext>
            </p:extLst>
          </p:nvPr>
        </p:nvGraphicFramePr>
        <p:xfrm>
          <a:off x="353954" y="5339495"/>
          <a:ext cx="3257240" cy="714253"/>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extLst>
                  <a:ext uri="{0D108BD9-81ED-4DB2-BD59-A6C34878D82A}">
                    <a16:rowId xmlns:a16="http://schemas.microsoft.com/office/drawing/2014/main" val="4016836425"/>
                  </a:ext>
                </a:extLst>
              </a:tr>
            </a:tbl>
          </a:graphicData>
        </a:graphic>
      </p:graphicFrame>
    </p:spTree>
    <p:extLst>
      <p:ext uri="{BB962C8B-B14F-4D97-AF65-F5344CB8AC3E}">
        <p14:creationId xmlns:p14="http://schemas.microsoft.com/office/powerpoint/2010/main" val="3245972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Intersection </a:t>
            </a:r>
          </a:p>
        </p:txBody>
      </p:sp>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pPr marL="342900" indent="-342900" defTabSz="912813">
              <a:buFont typeface="Arial" panose="020B0604020202020204" pitchFamily="34" charset="0"/>
              <a:buChar char="•"/>
              <a:defRPr/>
            </a:pPr>
            <a:r>
              <a:rPr lang="en-GB" altLang="en-US" kern="1200" dirty="0">
                <a:solidFill>
                  <a:srgbClr val="000000"/>
                </a:solidFill>
                <a:latin typeface="Arial (Body)"/>
              </a:rPr>
              <a:t>Identifies the tuples that are in R as well as in S</a:t>
            </a:r>
          </a:p>
          <a:p>
            <a:pPr marL="342900" indent="-342900" defTabSz="912813">
              <a:buFont typeface="Arial" panose="020B0604020202020204" pitchFamily="34" charset="0"/>
              <a:buChar char="•"/>
              <a:defRPr/>
            </a:pPr>
            <a:r>
              <a:rPr lang="en-GB" altLang="en-US" kern="1200" dirty="0">
                <a:solidFill>
                  <a:srgbClr val="000000"/>
                </a:solidFill>
                <a:latin typeface="Arial (Body)"/>
              </a:rPr>
              <a:t>R and S must be union-compatible.</a:t>
            </a:r>
          </a:p>
          <a:p>
            <a:pPr marL="342900" indent="-342900" defTabSz="912813">
              <a:buFont typeface="Arial" panose="020B0604020202020204" pitchFamily="34" charset="0"/>
              <a:buChar char="•"/>
              <a:defRPr/>
            </a:pPr>
            <a:r>
              <a:rPr lang="en-GB" altLang="en-US" kern="1200" dirty="0">
                <a:solidFill>
                  <a:srgbClr val="000000"/>
                </a:solidFill>
                <a:latin typeface="Arial (Body)"/>
              </a:rPr>
              <a:t>Can be derived from set difference R </a:t>
            </a:r>
            <a:r>
              <a:rPr lang="en-US" dirty="0"/>
              <a:t>⋂ S = R – (R – S) </a:t>
            </a:r>
            <a:endParaRPr lang="en-GB" altLang="en-US" kern="1200" dirty="0">
              <a:solidFill>
                <a:srgbClr val="000000"/>
              </a:solidFill>
              <a:latin typeface="Arial (Body)"/>
            </a:endParaRPr>
          </a:p>
          <a:p>
            <a:r>
              <a:rPr lang="en-US" sz="2800" b="0" dirty="0"/>
              <a:t>SYNTAX:</a:t>
            </a:r>
            <a:endParaRPr lang="en-US" sz="2800" dirty="0">
              <a:latin typeface="Courier" pitchFamily="2" charset="0"/>
            </a:endParaRPr>
          </a:p>
          <a:p>
            <a:endParaRPr lang="en-US" sz="2800" dirty="0">
              <a:latin typeface="Courier" pitchFamily="2" charset="0"/>
            </a:endParaRPr>
          </a:p>
          <a:p>
            <a:r>
              <a:rPr lang="en-US" dirty="0"/>
              <a:t>Example: </a:t>
            </a:r>
          </a:p>
          <a:p>
            <a:r>
              <a:rPr lang="en-US" sz="2800" dirty="0" err="1"/>
              <a:t>Π</a:t>
            </a:r>
            <a:r>
              <a:rPr lang="en-US" sz="2800" dirty="0"/>
              <a:t> </a:t>
            </a:r>
            <a:r>
              <a:rPr lang="en-US" sz="2800" baseline="-25000" dirty="0" err="1"/>
              <a:t>sid</a:t>
            </a:r>
            <a:r>
              <a:rPr lang="en-US" sz="2800" baseline="-25000" dirty="0"/>
              <a:t>, name, school </a:t>
            </a:r>
            <a:r>
              <a:rPr lang="en-US" sz="2800" dirty="0"/>
              <a:t>(student1) </a:t>
            </a:r>
            <a:r>
              <a:rPr lang="en-US" sz="3600" dirty="0"/>
              <a:t>⋂</a:t>
            </a:r>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(student2) </a:t>
            </a:r>
          </a:p>
          <a:p>
            <a:endParaRPr lang="en-US" sz="2800" dirty="0"/>
          </a:p>
          <a:p>
            <a:endParaRPr lang="en-US" dirty="0"/>
          </a:p>
          <a:p>
            <a:endParaRPr lang="en-US" dirty="0"/>
          </a:p>
        </p:txBody>
      </p:sp>
      <p:graphicFrame>
        <p:nvGraphicFramePr>
          <p:cNvPr id="6" name="Object 3" descr="R intersection S">
            <a:extLst>
              <a:ext uri="{FF2B5EF4-FFF2-40B4-BE49-F238E27FC236}">
                <a16:creationId xmlns:a16="http://schemas.microsoft.com/office/drawing/2014/main" id="{45FA0E30-6B49-1044-A502-1E780C5F0992}"/>
              </a:ext>
            </a:extLst>
          </p:cNvPr>
          <p:cNvGraphicFramePr>
            <a:graphicFrameLocks noChangeAspect="1"/>
          </p:cNvGraphicFramePr>
          <p:nvPr>
            <p:extLst>
              <p:ext uri="{D42A27DB-BD31-4B8C-83A1-F6EECF244321}">
                <p14:modId xmlns:p14="http://schemas.microsoft.com/office/powerpoint/2010/main" val="3901607291"/>
              </p:ext>
            </p:extLst>
          </p:nvPr>
        </p:nvGraphicFramePr>
        <p:xfrm>
          <a:off x="2642880" y="2507226"/>
          <a:ext cx="1399649" cy="594851"/>
        </p:xfrm>
        <a:graphic>
          <a:graphicData uri="http://schemas.openxmlformats.org/presentationml/2006/ole">
            <mc:AlternateContent xmlns:mc="http://schemas.openxmlformats.org/markup-compatibility/2006">
              <mc:Choice xmlns:v="urn:schemas-microsoft-com:vml" Requires="v">
                <p:oleObj spid="_x0000_s5171" name="Equation" r:id="rId3" imgW="419040" imgH="177480" progId="Equation.DSMT4">
                  <p:embed/>
                </p:oleObj>
              </mc:Choice>
              <mc:Fallback>
                <p:oleObj name="Equation" r:id="rId3" imgW="419040" imgH="177480" progId="Equation.DSMT4">
                  <p:embed/>
                  <p:pic>
                    <p:nvPicPr>
                      <p:cNvPr id="5" name="Object 3" descr="R intersection S">
                        <a:extLst>
                          <a:ext uri="{FF2B5EF4-FFF2-40B4-BE49-F238E27FC236}">
                            <a16:creationId xmlns:a16="http://schemas.microsoft.com/office/drawing/2014/main" id="{1AB7DD88-4EB7-3046-8E37-A0354A670E4B}"/>
                          </a:ext>
                        </a:extLst>
                      </p:cNvPr>
                      <p:cNvPicPr>
                        <a:picLocks noChangeAspect="1" noChangeArrowheads="1"/>
                      </p:cNvPicPr>
                      <p:nvPr/>
                    </p:nvPicPr>
                    <p:blipFill>
                      <a:blip r:embed="rId4"/>
                      <a:srcRect/>
                      <a:stretch>
                        <a:fillRect/>
                      </a:stretch>
                    </p:blipFill>
                    <p:spPr bwMode="auto">
                      <a:xfrm>
                        <a:off x="2642880" y="2507226"/>
                        <a:ext cx="1399649" cy="594851"/>
                      </a:xfrm>
                      <a:prstGeom prst="rect">
                        <a:avLst/>
                      </a:prstGeom>
                      <a:noFill/>
                      <a:ln>
                        <a:noFill/>
                      </a:ln>
                    </p:spPr>
                  </p:pic>
                </p:oleObj>
              </mc:Fallback>
            </mc:AlternateContent>
          </a:graphicData>
        </a:graphic>
      </p:graphicFrame>
      <p:sp>
        <p:nvSpPr>
          <p:cNvPr id="4" name="Oval 3">
            <a:extLst>
              <a:ext uri="{FF2B5EF4-FFF2-40B4-BE49-F238E27FC236}">
                <a16:creationId xmlns:a16="http://schemas.microsoft.com/office/drawing/2014/main" id="{2C4D8A3D-D058-B742-B803-6D3BE8BD120E}"/>
              </a:ext>
            </a:extLst>
          </p:cNvPr>
          <p:cNvSpPr/>
          <p:nvPr/>
        </p:nvSpPr>
        <p:spPr>
          <a:xfrm>
            <a:off x="2138516" y="4395019"/>
            <a:ext cx="1681316" cy="162232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9A3456-FBE1-8940-A82F-497EFA04F6E5}"/>
              </a:ext>
            </a:extLst>
          </p:cNvPr>
          <p:cNvSpPr/>
          <p:nvPr/>
        </p:nvSpPr>
        <p:spPr>
          <a:xfrm>
            <a:off x="3170903" y="4424516"/>
            <a:ext cx="1784555" cy="1622323"/>
          </a:xfrm>
          <a:prstGeom prst="ellipse">
            <a:avLst/>
          </a:prstGeom>
          <a:solidFill>
            <a:schemeClr val="accent3">
              <a:lumMod val="20000"/>
              <a:lumOff val="80000"/>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420F760-C5CC-3648-91F4-3A1885C31EBE}"/>
              </a:ext>
            </a:extLst>
          </p:cNvPr>
          <p:cNvSpPr txBox="1"/>
          <p:nvPr/>
        </p:nvSpPr>
        <p:spPr>
          <a:xfrm>
            <a:off x="2439731" y="4927900"/>
            <a:ext cx="314510" cy="307777"/>
          </a:xfrm>
          <a:prstGeom prst="rect">
            <a:avLst/>
          </a:prstGeom>
          <a:noFill/>
        </p:spPr>
        <p:txBody>
          <a:bodyPr wrap="none" rtlCol="0">
            <a:spAutoFit/>
          </a:bodyPr>
          <a:lstStyle/>
          <a:p>
            <a:r>
              <a:rPr lang="en-US" dirty="0"/>
              <a:t>R</a:t>
            </a:r>
          </a:p>
        </p:txBody>
      </p:sp>
      <p:sp>
        <p:nvSpPr>
          <p:cNvPr id="8" name="TextBox 7">
            <a:extLst>
              <a:ext uri="{FF2B5EF4-FFF2-40B4-BE49-F238E27FC236}">
                <a16:creationId xmlns:a16="http://schemas.microsoft.com/office/drawing/2014/main" id="{74E3A8CD-7DA7-3743-B361-C9B5194C8B78}"/>
              </a:ext>
            </a:extLst>
          </p:cNvPr>
          <p:cNvSpPr txBox="1"/>
          <p:nvPr/>
        </p:nvSpPr>
        <p:spPr>
          <a:xfrm>
            <a:off x="4293822" y="5052291"/>
            <a:ext cx="304892" cy="307777"/>
          </a:xfrm>
          <a:prstGeom prst="rect">
            <a:avLst/>
          </a:prstGeom>
          <a:noFill/>
        </p:spPr>
        <p:txBody>
          <a:bodyPr wrap="none" rtlCol="0">
            <a:spAutoFit/>
          </a:bodyPr>
          <a:lstStyle/>
          <a:p>
            <a:r>
              <a:rPr lang="en-US" dirty="0"/>
              <a:t>S</a:t>
            </a:r>
          </a:p>
        </p:txBody>
      </p:sp>
    </p:spTree>
    <p:extLst>
      <p:ext uri="{BB962C8B-B14F-4D97-AF65-F5344CB8AC3E}">
        <p14:creationId xmlns:p14="http://schemas.microsoft.com/office/powerpoint/2010/main" val="197539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0D4F-3DF7-9043-8ACB-64904A04B741}"/>
              </a:ext>
            </a:extLst>
          </p:cNvPr>
          <p:cNvSpPr>
            <a:spLocks noGrp="1"/>
          </p:cNvSpPr>
          <p:nvPr>
            <p:ph type="title"/>
          </p:nvPr>
        </p:nvSpPr>
        <p:spPr/>
        <p:txBody>
          <a:bodyPr/>
          <a:lstStyle/>
          <a:p>
            <a:r>
              <a:rPr lang="en-US" dirty="0"/>
              <a:t>Example: Intersection</a:t>
            </a:r>
          </a:p>
        </p:txBody>
      </p:sp>
      <p:sp>
        <p:nvSpPr>
          <p:cNvPr id="3" name="Text Placeholder 2">
            <a:extLst>
              <a:ext uri="{FF2B5EF4-FFF2-40B4-BE49-F238E27FC236}">
                <a16:creationId xmlns:a16="http://schemas.microsoft.com/office/drawing/2014/main" id="{23781B54-A496-6647-8E31-5B32EAEB9DF0}"/>
              </a:ext>
            </a:extLst>
          </p:cNvPr>
          <p:cNvSpPr>
            <a:spLocks noGrp="1"/>
          </p:cNvSpPr>
          <p:nvPr>
            <p:ph type="body" idx="1"/>
          </p:nvPr>
        </p:nvSpPr>
        <p:spPr/>
        <p:txBody>
          <a:bodyPr/>
          <a:lstStyle/>
          <a:p>
            <a:r>
              <a:rPr lang="en-US" dirty="0"/>
              <a:t>Example: </a:t>
            </a:r>
          </a:p>
          <a:p>
            <a:r>
              <a:rPr lang="en-US" dirty="0" err="1"/>
              <a:t>Π</a:t>
            </a:r>
            <a:r>
              <a:rPr lang="en-US" dirty="0"/>
              <a:t> </a:t>
            </a:r>
            <a:r>
              <a:rPr lang="en-US" baseline="-25000" dirty="0" err="1"/>
              <a:t>sid</a:t>
            </a:r>
            <a:r>
              <a:rPr lang="en-US" baseline="-25000" dirty="0"/>
              <a:t>, name, school </a:t>
            </a:r>
            <a:r>
              <a:rPr lang="en-US" dirty="0"/>
              <a:t>(student3) </a:t>
            </a:r>
            <a:r>
              <a:rPr lang="en-US" sz="3200" dirty="0"/>
              <a:t>⋂</a:t>
            </a:r>
            <a:r>
              <a:rPr lang="en-US" dirty="0"/>
              <a:t>   </a:t>
            </a:r>
            <a:r>
              <a:rPr lang="en-US" dirty="0" err="1"/>
              <a:t>Π</a:t>
            </a:r>
            <a:r>
              <a:rPr lang="en-US" dirty="0"/>
              <a:t> </a:t>
            </a:r>
            <a:r>
              <a:rPr lang="en-US" baseline="-25000" dirty="0" err="1"/>
              <a:t>sid</a:t>
            </a:r>
            <a:r>
              <a:rPr lang="en-US" baseline="-25000" dirty="0"/>
              <a:t>, name, school </a:t>
            </a:r>
            <a:r>
              <a:rPr lang="en-US" dirty="0"/>
              <a:t>(student2) </a:t>
            </a:r>
          </a:p>
          <a:p>
            <a:endParaRPr lang="en-US" dirty="0"/>
          </a:p>
        </p:txBody>
      </p:sp>
      <p:graphicFrame>
        <p:nvGraphicFramePr>
          <p:cNvPr id="4" name="Table 3">
            <a:extLst>
              <a:ext uri="{FF2B5EF4-FFF2-40B4-BE49-F238E27FC236}">
                <a16:creationId xmlns:a16="http://schemas.microsoft.com/office/drawing/2014/main" id="{6115DA0E-48E4-2E49-85C2-05C814FE2B70}"/>
              </a:ext>
            </a:extLst>
          </p:cNvPr>
          <p:cNvGraphicFramePr>
            <a:graphicFrameLocks noGrp="1"/>
          </p:cNvGraphicFramePr>
          <p:nvPr>
            <p:extLst>
              <p:ext uri="{D42A27DB-BD31-4B8C-83A1-F6EECF244321}">
                <p14:modId xmlns:p14="http://schemas.microsoft.com/office/powerpoint/2010/main" val="1828244943"/>
              </p:ext>
            </p:extLst>
          </p:nvPr>
        </p:nvGraphicFramePr>
        <p:xfrm>
          <a:off x="403115" y="2604470"/>
          <a:ext cx="7049735" cy="1123706"/>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32</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2019</a:t>
                      </a:r>
                    </a:p>
                  </a:txBody>
                  <a:tcPr>
                    <a:solidFill>
                      <a:schemeClr val="accent3">
                        <a:lumMod val="40000"/>
                        <a:lumOff val="60000"/>
                      </a:schemeClr>
                    </a:solidFill>
                  </a:tcPr>
                </a:tc>
                <a:extLst>
                  <a:ext uri="{0D108BD9-81ED-4DB2-BD59-A6C34878D82A}">
                    <a16:rowId xmlns:a16="http://schemas.microsoft.com/office/drawing/2014/main" val="616684905"/>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graphicFrame>
        <p:nvGraphicFramePr>
          <p:cNvPr id="5" name="Table 4">
            <a:extLst>
              <a:ext uri="{FF2B5EF4-FFF2-40B4-BE49-F238E27FC236}">
                <a16:creationId xmlns:a16="http://schemas.microsoft.com/office/drawing/2014/main" id="{23624696-C5EE-2D4A-AD87-760B09833C0D}"/>
              </a:ext>
            </a:extLst>
          </p:cNvPr>
          <p:cNvGraphicFramePr>
            <a:graphicFrameLocks noGrp="1"/>
          </p:cNvGraphicFramePr>
          <p:nvPr>
            <p:extLst>
              <p:ext uri="{D42A27DB-BD31-4B8C-83A1-F6EECF244321}">
                <p14:modId xmlns:p14="http://schemas.microsoft.com/office/powerpoint/2010/main" val="1267955132"/>
              </p:ext>
            </p:extLst>
          </p:nvPr>
        </p:nvGraphicFramePr>
        <p:xfrm>
          <a:off x="353954" y="4008394"/>
          <a:ext cx="7049735" cy="714253"/>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graphicFrame>
        <p:nvGraphicFramePr>
          <p:cNvPr id="6" name="Table 5">
            <a:extLst>
              <a:ext uri="{FF2B5EF4-FFF2-40B4-BE49-F238E27FC236}">
                <a16:creationId xmlns:a16="http://schemas.microsoft.com/office/drawing/2014/main" id="{933B2F82-451A-3E4E-BAF2-3709BCDD5F48}"/>
              </a:ext>
            </a:extLst>
          </p:cNvPr>
          <p:cNvGraphicFramePr>
            <a:graphicFrameLocks noGrp="1"/>
          </p:cNvGraphicFramePr>
          <p:nvPr>
            <p:extLst>
              <p:ext uri="{D42A27DB-BD31-4B8C-83A1-F6EECF244321}">
                <p14:modId xmlns:p14="http://schemas.microsoft.com/office/powerpoint/2010/main" val="193769320"/>
              </p:ext>
            </p:extLst>
          </p:nvPr>
        </p:nvGraphicFramePr>
        <p:xfrm>
          <a:off x="353954" y="5339495"/>
          <a:ext cx="3257240" cy="714253"/>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extLst>
                  <a:ext uri="{0D108BD9-81ED-4DB2-BD59-A6C34878D82A}">
                    <a16:rowId xmlns:a16="http://schemas.microsoft.com/office/drawing/2014/main" val="225389546"/>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extLst>
                  <a:ext uri="{0D108BD9-81ED-4DB2-BD59-A6C34878D82A}">
                    <a16:rowId xmlns:a16="http://schemas.microsoft.com/office/drawing/2014/main" val="4016836425"/>
                  </a:ext>
                </a:extLst>
              </a:tr>
            </a:tbl>
          </a:graphicData>
        </a:graphic>
      </p:graphicFrame>
    </p:spTree>
    <p:extLst>
      <p:ext uri="{BB962C8B-B14F-4D97-AF65-F5344CB8AC3E}">
        <p14:creationId xmlns:p14="http://schemas.microsoft.com/office/powerpoint/2010/main" val="13778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Cartesian Product </a:t>
            </a:r>
          </a:p>
        </p:txBody>
      </p:sp>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pPr marL="342900" indent="-342900" defTabSz="912813">
              <a:buFont typeface="Arial" panose="020B0604020202020204" pitchFamily="34" charset="0"/>
              <a:buChar char="•"/>
              <a:defRPr/>
            </a:pPr>
            <a:r>
              <a:rPr lang="en-GB" altLang="en-US" kern="1200" dirty="0">
                <a:solidFill>
                  <a:srgbClr val="000000"/>
                </a:solidFill>
              </a:rPr>
              <a:t>Defines a relation that is the concatenation of every tuple of relation R with every tuple of relation S.</a:t>
            </a:r>
          </a:p>
          <a:p>
            <a:pPr marL="342900" indent="-342900" defTabSz="912813" eaLnBrk="1" hangingPunct="1">
              <a:buFont typeface="Arial" panose="020B0604020202020204" pitchFamily="34" charset="0"/>
              <a:buChar char="•"/>
              <a:tabLst/>
              <a:defRPr/>
            </a:pPr>
            <a:endParaRPr lang="en-GB" altLang="en-US" kern="1200" dirty="0">
              <a:solidFill>
                <a:srgbClr val="000000"/>
              </a:solidFill>
              <a:latin typeface="Arial (Body)"/>
            </a:endParaRPr>
          </a:p>
          <a:p>
            <a:r>
              <a:rPr lang="en-US" sz="2800" b="0" dirty="0"/>
              <a:t>SYNTAX:</a:t>
            </a:r>
            <a:endParaRPr lang="en-US" sz="2800" dirty="0">
              <a:latin typeface="Courier" pitchFamily="2" charset="0"/>
            </a:endParaRPr>
          </a:p>
          <a:p>
            <a:r>
              <a:rPr lang="en-US" dirty="0"/>
              <a:t>Example: </a:t>
            </a:r>
          </a:p>
          <a:p>
            <a:r>
              <a:rPr lang="en-US" sz="2800" dirty="0" err="1"/>
              <a:t>Π</a:t>
            </a:r>
            <a:r>
              <a:rPr lang="en-US" sz="2800" dirty="0"/>
              <a:t> </a:t>
            </a:r>
            <a:r>
              <a:rPr lang="en-US" sz="2800" baseline="-25000" dirty="0" err="1"/>
              <a:t>sid</a:t>
            </a:r>
            <a:r>
              <a:rPr lang="en-US" sz="2800" baseline="-25000" dirty="0"/>
              <a:t>, name, school </a:t>
            </a:r>
            <a:r>
              <a:rPr lang="en-US" dirty="0"/>
              <a:t>(student1)  X (</a:t>
            </a:r>
            <a:r>
              <a:rPr lang="en-US" dirty="0" err="1"/>
              <a:t>student_major</a:t>
            </a:r>
            <a:r>
              <a:rPr lang="en-US" dirty="0"/>
              <a:t>)</a:t>
            </a:r>
          </a:p>
          <a:p>
            <a:endParaRPr lang="en-US" sz="2800" dirty="0"/>
          </a:p>
          <a:p>
            <a:endParaRPr lang="en-US" dirty="0"/>
          </a:p>
          <a:p>
            <a:endParaRPr lang="en-US" dirty="0"/>
          </a:p>
        </p:txBody>
      </p:sp>
      <p:graphicFrame>
        <p:nvGraphicFramePr>
          <p:cNvPr id="5" name="Object 4" descr="R times S">
            <a:extLst>
              <a:ext uri="{FF2B5EF4-FFF2-40B4-BE49-F238E27FC236}">
                <a16:creationId xmlns:a16="http://schemas.microsoft.com/office/drawing/2014/main" id="{F7F35042-13E2-C242-9D24-CE9CC3842610}"/>
              </a:ext>
            </a:extLst>
          </p:cNvPr>
          <p:cNvGraphicFramePr>
            <a:graphicFrameLocks noChangeAspect="1"/>
          </p:cNvGraphicFramePr>
          <p:nvPr>
            <p:extLst>
              <p:ext uri="{D42A27DB-BD31-4B8C-83A1-F6EECF244321}">
                <p14:modId xmlns:p14="http://schemas.microsoft.com/office/powerpoint/2010/main" val="934972809"/>
              </p:ext>
            </p:extLst>
          </p:nvPr>
        </p:nvGraphicFramePr>
        <p:xfrm>
          <a:off x="2467588" y="2250002"/>
          <a:ext cx="1190011" cy="555799"/>
        </p:xfrm>
        <a:graphic>
          <a:graphicData uri="http://schemas.openxmlformats.org/presentationml/2006/ole">
            <mc:AlternateContent xmlns:mc="http://schemas.openxmlformats.org/markup-compatibility/2006">
              <mc:Choice xmlns:v="urn:schemas-microsoft-com:vml" Requires="v">
                <p:oleObj spid="_x0000_s6196" name="Equation" r:id="rId3" imgW="380880" imgH="177480" progId="Equation.DSMT4">
                  <p:embed/>
                </p:oleObj>
              </mc:Choice>
              <mc:Fallback>
                <p:oleObj name="Equation" r:id="rId3" imgW="380880" imgH="177480" progId="Equation.DSMT4">
                  <p:embed/>
                  <p:pic>
                    <p:nvPicPr>
                      <p:cNvPr id="35844" name="Object 4" descr="R times S"/>
                      <p:cNvPicPr>
                        <a:picLocks noChangeAspect="1" noChangeArrowheads="1"/>
                      </p:cNvPicPr>
                      <p:nvPr/>
                    </p:nvPicPr>
                    <p:blipFill>
                      <a:blip r:embed="rId4"/>
                      <a:srcRect/>
                      <a:stretch>
                        <a:fillRect/>
                      </a:stretch>
                    </p:blipFill>
                    <p:spPr bwMode="auto">
                      <a:xfrm>
                        <a:off x="2467588" y="2250002"/>
                        <a:ext cx="1190011" cy="555799"/>
                      </a:xfrm>
                      <a:prstGeom prst="rect">
                        <a:avLst/>
                      </a:prstGeom>
                      <a:noFill/>
                      <a:ln>
                        <a:noFill/>
                      </a:ln>
                    </p:spPr>
                  </p:pic>
                </p:oleObj>
              </mc:Fallback>
            </mc:AlternateContent>
          </a:graphicData>
        </a:graphic>
      </p:graphicFrame>
      <p:graphicFrame>
        <p:nvGraphicFramePr>
          <p:cNvPr id="7" name="Table 6">
            <a:extLst>
              <a:ext uri="{FF2B5EF4-FFF2-40B4-BE49-F238E27FC236}">
                <a16:creationId xmlns:a16="http://schemas.microsoft.com/office/drawing/2014/main" id="{E13C3F06-14F3-9E46-991C-FB8CE6F82717}"/>
              </a:ext>
            </a:extLst>
          </p:cNvPr>
          <p:cNvGraphicFramePr>
            <a:graphicFrameLocks noGrp="1"/>
          </p:cNvGraphicFramePr>
          <p:nvPr>
            <p:extLst>
              <p:ext uri="{D42A27DB-BD31-4B8C-83A1-F6EECF244321}">
                <p14:modId xmlns:p14="http://schemas.microsoft.com/office/powerpoint/2010/main" val="2550482375"/>
              </p:ext>
            </p:extLst>
          </p:nvPr>
        </p:nvGraphicFramePr>
        <p:xfrm>
          <a:off x="6926213" y="2262836"/>
          <a:ext cx="1823266" cy="1942612"/>
        </p:xfrm>
        <a:graphic>
          <a:graphicData uri="http://schemas.openxmlformats.org/drawingml/2006/table">
            <a:tbl>
              <a:tblPr firstRow="1" bandRow="1">
                <a:tableStyleId>{5C22544A-7EE6-4342-B048-85BDC9FD1C3A}</a:tableStyleId>
              </a:tblPr>
              <a:tblGrid>
                <a:gridCol w="911633">
                  <a:extLst>
                    <a:ext uri="{9D8B030D-6E8A-4147-A177-3AD203B41FA5}">
                      <a16:colId xmlns:a16="http://schemas.microsoft.com/office/drawing/2014/main" val="39445574"/>
                    </a:ext>
                  </a:extLst>
                </a:gridCol>
                <a:gridCol w="911633">
                  <a:extLst>
                    <a:ext uri="{9D8B030D-6E8A-4147-A177-3AD203B41FA5}">
                      <a16:colId xmlns:a16="http://schemas.microsoft.com/office/drawing/2014/main" val="1477203608"/>
                    </a:ext>
                  </a:extLst>
                </a:gridCol>
              </a:tblGrid>
              <a:tr h="0">
                <a:tc>
                  <a:txBody>
                    <a:bodyPr/>
                    <a:lstStyle/>
                    <a:p>
                      <a:r>
                        <a:rPr lang="en-US" dirty="0"/>
                        <a:t>SID</a:t>
                      </a:r>
                    </a:p>
                  </a:txBody>
                  <a:tcP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MID</a:t>
                      </a:r>
                    </a:p>
                  </a:txBody>
                  <a:tcPr>
                    <a:solidFill>
                      <a:schemeClr val="tx2">
                        <a:lumMod val="50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1</a:t>
                      </a:r>
                    </a:p>
                  </a:txBody>
                  <a:tcPr>
                    <a:solidFill>
                      <a:schemeClr val="bg2">
                        <a:lumMod val="20000"/>
                        <a:lumOff val="80000"/>
                      </a:schemeClr>
                    </a:solidFill>
                  </a:tcPr>
                </a:tc>
                <a:extLst>
                  <a:ext uri="{0D108BD9-81ED-4DB2-BD59-A6C34878D82A}">
                    <a16:rowId xmlns:a16="http://schemas.microsoft.com/office/drawing/2014/main" val="2160533001"/>
                  </a:ext>
                </a:extLst>
              </a:tr>
              <a:tr h="409453">
                <a:tc>
                  <a:txBody>
                    <a:bodyPr/>
                    <a:lstStyle/>
                    <a:p>
                      <a:r>
                        <a:rPr lang="en-US" dirty="0"/>
                        <a:t>1</a:t>
                      </a:r>
                    </a:p>
                  </a:txBody>
                  <a:tcPr>
                    <a:solidFill>
                      <a:schemeClr val="accent1">
                        <a:lumMod val="40000"/>
                        <a:lumOff val="60000"/>
                      </a:schemeClr>
                    </a:solidFill>
                  </a:tcPr>
                </a:tc>
                <a:tc>
                  <a:txBody>
                    <a:bodyPr/>
                    <a:lstStyle/>
                    <a:p>
                      <a:r>
                        <a:rPr lang="en-US" dirty="0"/>
                        <a:t>3</a:t>
                      </a:r>
                    </a:p>
                  </a:txBody>
                  <a:tcPr>
                    <a:solidFill>
                      <a:schemeClr val="bg2">
                        <a:lumMod val="20000"/>
                        <a:lumOff val="80000"/>
                      </a:schemeClr>
                    </a:solidFill>
                  </a:tcPr>
                </a:tc>
                <a:extLst>
                  <a:ext uri="{0D108BD9-81ED-4DB2-BD59-A6C34878D82A}">
                    <a16:rowId xmlns:a16="http://schemas.microsoft.com/office/drawing/2014/main" val="2734985482"/>
                  </a:ext>
                </a:extLst>
              </a:tr>
              <a:tr h="409453">
                <a:tc>
                  <a:txBody>
                    <a:bodyPr/>
                    <a:lstStyle/>
                    <a:p>
                      <a:r>
                        <a:rPr lang="en-US" dirty="0"/>
                        <a:t>2</a:t>
                      </a:r>
                    </a:p>
                  </a:txBody>
                  <a:tcPr>
                    <a:solidFill>
                      <a:schemeClr val="accent1">
                        <a:lumMod val="40000"/>
                        <a:lumOff val="60000"/>
                      </a:schemeClr>
                    </a:solidFill>
                  </a:tcPr>
                </a:tc>
                <a:tc>
                  <a:txBody>
                    <a:bodyPr/>
                    <a:lstStyle/>
                    <a:p>
                      <a:r>
                        <a:rPr lang="en-US" dirty="0"/>
                        <a:t>1</a:t>
                      </a:r>
                    </a:p>
                  </a:txBody>
                  <a:tcPr>
                    <a:solidFill>
                      <a:schemeClr val="bg2">
                        <a:lumMod val="20000"/>
                        <a:lumOff val="80000"/>
                      </a:schemeClr>
                    </a:solidFill>
                  </a:tcPr>
                </a:tc>
                <a:extLst>
                  <a:ext uri="{0D108BD9-81ED-4DB2-BD59-A6C34878D82A}">
                    <a16:rowId xmlns:a16="http://schemas.microsoft.com/office/drawing/2014/main" val="1303634966"/>
                  </a:ext>
                </a:extLst>
              </a:tr>
              <a:tr h="409453">
                <a:tc>
                  <a:txBody>
                    <a:bodyPr/>
                    <a:lstStyle/>
                    <a:p>
                      <a:r>
                        <a:rPr lang="en-US" dirty="0"/>
                        <a:t>3</a:t>
                      </a:r>
                    </a:p>
                  </a:txBody>
                  <a:tcPr>
                    <a:solidFill>
                      <a:schemeClr val="accent1">
                        <a:lumMod val="40000"/>
                        <a:lumOff val="60000"/>
                      </a:schemeClr>
                    </a:solidFill>
                  </a:tcPr>
                </a:tc>
                <a:tc>
                  <a:txBody>
                    <a:bodyPr/>
                    <a:lstStyle/>
                    <a:p>
                      <a:r>
                        <a:rPr lang="en-US" dirty="0"/>
                        <a:t>2</a:t>
                      </a:r>
                    </a:p>
                  </a:txBody>
                  <a:tcPr>
                    <a:solidFill>
                      <a:schemeClr val="bg2">
                        <a:lumMod val="20000"/>
                        <a:lumOff val="80000"/>
                      </a:schemeClr>
                    </a:solidFill>
                  </a:tcPr>
                </a:tc>
                <a:extLst>
                  <a:ext uri="{0D108BD9-81ED-4DB2-BD59-A6C34878D82A}">
                    <a16:rowId xmlns:a16="http://schemas.microsoft.com/office/drawing/2014/main" val="4016836425"/>
                  </a:ext>
                </a:extLst>
              </a:tr>
            </a:tbl>
          </a:graphicData>
        </a:graphic>
      </p:graphicFrame>
      <p:graphicFrame>
        <p:nvGraphicFramePr>
          <p:cNvPr id="8" name="Table 7">
            <a:extLst>
              <a:ext uri="{FF2B5EF4-FFF2-40B4-BE49-F238E27FC236}">
                <a16:creationId xmlns:a16="http://schemas.microsoft.com/office/drawing/2014/main" id="{D4BDE810-35BC-AC41-B69F-073106CF1229}"/>
              </a:ext>
            </a:extLst>
          </p:cNvPr>
          <p:cNvGraphicFramePr>
            <a:graphicFrameLocks noGrp="1"/>
          </p:cNvGraphicFramePr>
          <p:nvPr>
            <p:extLst>
              <p:ext uri="{D42A27DB-BD31-4B8C-83A1-F6EECF244321}">
                <p14:modId xmlns:p14="http://schemas.microsoft.com/office/powerpoint/2010/main" val="3912778567"/>
              </p:ext>
            </p:extLst>
          </p:nvPr>
        </p:nvGraphicFramePr>
        <p:xfrm>
          <a:off x="788111" y="4688209"/>
          <a:ext cx="7049735" cy="1123706"/>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32</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2019</a:t>
                      </a:r>
                    </a:p>
                  </a:txBody>
                  <a:tcPr>
                    <a:solidFill>
                      <a:schemeClr val="accent3">
                        <a:lumMod val="40000"/>
                        <a:lumOff val="60000"/>
                      </a:schemeClr>
                    </a:solidFill>
                  </a:tcPr>
                </a:tc>
                <a:extLst>
                  <a:ext uri="{0D108BD9-81ED-4DB2-BD59-A6C34878D82A}">
                    <a16:rowId xmlns:a16="http://schemas.microsoft.com/office/drawing/2014/main" val="616684905"/>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spTree>
    <p:extLst>
      <p:ext uri="{BB962C8B-B14F-4D97-AF65-F5344CB8AC3E}">
        <p14:creationId xmlns:p14="http://schemas.microsoft.com/office/powerpoint/2010/main" val="396351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2E32-E730-CE4B-8715-AD3B5442FB20}"/>
              </a:ext>
            </a:extLst>
          </p:cNvPr>
          <p:cNvSpPr>
            <a:spLocks noGrp="1"/>
          </p:cNvSpPr>
          <p:nvPr>
            <p:ph type="title"/>
          </p:nvPr>
        </p:nvSpPr>
        <p:spPr/>
        <p:txBody>
          <a:bodyPr/>
          <a:lstStyle/>
          <a:p>
            <a:r>
              <a:rPr lang="en-US" dirty="0"/>
              <a:t>Result Cartesian Product</a:t>
            </a:r>
          </a:p>
        </p:txBody>
      </p:sp>
      <p:sp>
        <p:nvSpPr>
          <p:cNvPr id="3" name="Text Placeholder 2">
            <a:extLst>
              <a:ext uri="{FF2B5EF4-FFF2-40B4-BE49-F238E27FC236}">
                <a16:creationId xmlns:a16="http://schemas.microsoft.com/office/drawing/2014/main" id="{9E6FE181-13BA-D843-B42D-18DBA50DA816}"/>
              </a:ext>
            </a:extLst>
          </p:cNvPr>
          <p:cNvSpPr>
            <a:spLocks noGrp="1"/>
          </p:cNvSpPr>
          <p:nvPr>
            <p:ph type="body" idx="1"/>
          </p:nvPr>
        </p:nvSpPr>
        <p:spPr/>
        <p:txBody>
          <a:bodyPr/>
          <a:lstStyle/>
          <a:p>
            <a:endParaRPr lang="en-US"/>
          </a:p>
        </p:txBody>
      </p:sp>
      <p:graphicFrame>
        <p:nvGraphicFramePr>
          <p:cNvPr id="4" name="Table 3">
            <a:extLst>
              <a:ext uri="{FF2B5EF4-FFF2-40B4-BE49-F238E27FC236}">
                <a16:creationId xmlns:a16="http://schemas.microsoft.com/office/drawing/2014/main" id="{2692A4FB-2F7B-DE4C-B27A-B4FBCA96BEDE}"/>
              </a:ext>
            </a:extLst>
          </p:cNvPr>
          <p:cNvGraphicFramePr>
            <a:graphicFrameLocks noGrp="1"/>
          </p:cNvGraphicFramePr>
          <p:nvPr>
            <p:extLst>
              <p:ext uri="{D42A27DB-BD31-4B8C-83A1-F6EECF244321}">
                <p14:modId xmlns:p14="http://schemas.microsoft.com/office/powerpoint/2010/main" val="1960005387"/>
              </p:ext>
            </p:extLst>
          </p:nvPr>
        </p:nvGraphicFramePr>
        <p:xfrm>
          <a:off x="471948" y="2048241"/>
          <a:ext cx="6805309" cy="3580424"/>
        </p:xfrm>
        <a:graphic>
          <a:graphicData uri="http://schemas.openxmlformats.org/drawingml/2006/table">
            <a:tbl>
              <a:tblPr firstRow="1" bandRow="1">
                <a:tableStyleId>{5C22544A-7EE6-4342-B048-85BDC9FD1C3A}</a:tableStyleId>
              </a:tblPr>
              <a:tblGrid>
                <a:gridCol w="1283110">
                  <a:extLst>
                    <a:ext uri="{9D8B030D-6E8A-4147-A177-3AD203B41FA5}">
                      <a16:colId xmlns:a16="http://schemas.microsoft.com/office/drawing/2014/main" val="39445574"/>
                    </a:ext>
                  </a:extLst>
                </a:gridCol>
                <a:gridCol w="1283110">
                  <a:extLst>
                    <a:ext uri="{9D8B030D-6E8A-4147-A177-3AD203B41FA5}">
                      <a16:colId xmlns:a16="http://schemas.microsoft.com/office/drawing/2014/main" val="1059968768"/>
                    </a:ext>
                  </a:extLst>
                </a:gridCol>
                <a:gridCol w="1037231">
                  <a:extLst>
                    <a:ext uri="{9D8B030D-6E8A-4147-A177-3AD203B41FA5}">
                      <a16:colId xmlns:a16="http://schemas.microsoft.com/office/drawing/2014/main" val="2833905286"/>
                    </a:ext>
                  </a:extLst>
                </a:gridCol>
                <a:gridCol w="1780830">
                  <a:extLst>
                    <a:ext uri="{9D8B030D-6E8A-4147-A177-3AD203B41FA5}">
                      <a16:colId xmlns:a16="http://schemas.microsoft.com/office/drawing/2014/main" val="3352405503"/>
                    </a:ext>
                  </a:extLst>
                </a:gridCol>
                <a:gridCol w="1421028">
                  <a:extLst>
                    <a:ext uri="{9D8B030D-6E8A-4147-A177-3AD203B41FA5}">
                      <a16:colId xmlns:a16="http://schemas.microsoft.com/office/drawing/2014/main" val="2688547953"/>
                    </a:ext>
                  </a:extLst>
                </a:gridCol>
              </a:tblGrid>
              <a:tr h="0">
                <a:tc>
                  <a:txBody>
                    <a:bodyPr/>
                    <a:lstStyle/>
                    <a:p>
                      <a:r>
                        <a:rPr lang="en-US" dirty="0" err="1"/>
                        <a:t>Student.sid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Student_major.sid</a:t>
                      </a:r>
                      <a:endParaRPr lang="en-US" dirty="0"/>
                    </a:p>
                  </a:txBody>
                  <a:tcP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mid</a:t>
                      </a:r>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1</a:t>
                      </a:r>
                    </a:p>
                  </a:txBody>
                  <a:tcPr>
                    <a:solidFill>
                      <a:schemeClr val="accent1">
                        <a:lumMod val="40000"/>
                        <a:lumOff val="60000"/>
                      </a:schemeClr>
                    </a:solidFill>
                  </a:tcPr>
                </a:tc>
                <a:tc>
                  <a:txBody>
                    <a:bodyPr/>
                    <a:lstStyle/>
                    <a:p>
                      <a:r>
                        <a:rPr lang="en-US" dirty="0"/>
                        <a:t>1</a:t>
                      </a:r>
                    </a:p>
                  </a:txBody>
                  <a:tcPr>
                    <a:solidFill>
                      <a:schemeClr val="accent3">
                        <a:lumMod val="40000"/>
                        <a:lumOff val="60000"/>
                      </a:schemeClr>
                    </a:solidFill>
                  </a:tcPr>
                </a:tc>
                <a:extLst>
                  <a:ext uri="{0D108BD9-81ED-4DB2-BD59-A6C34878D82A}">
                    <a16:rowId xmlns:a16="http://schemas.microsoft.com/office/drawing/2014/main" val="616684905"/>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1</a:t>
                      </a:r>
                    </a:p>
                  </a:txBody>
                  <a:tcPr>
                    <a:solidFill>
                      <a:schemeClr val="accent1">
                        <a:lumMod val="40000"/>
                        <a:lumOff val="60000"/>
                      </a:schemeClr>
                    </a:solidFill>
                  </a:tcPr>
                </a:tc>
                <a:tc>
                  <a:txBody>
                    <a:bodyPr/>
                    <a:lstStyle/>
                    <a:p>
                      <a:r>
                        <a:rPr lang="en-US" dirty="0"/>
                        <a:t>3</a:t>
                      </a:r>
                    </a:p>
                  </a:txBody>
                  <a:tcPr>
                    <a:solidFill>
                      <a:schemeClr val="accent3">
                        <a:lumMod val="40000"/>
                        <a:lumOff val="60000"/>
                      </a:schemeClr>
                    </a:solidFill>
                  </a:tcPr>
                </a:tc>
                <a:extLst>
                  <a:ext uri="{0D108BD9-81ED-4DB2-BD59-A6C34878D82A}">
                    <a16:rowId xmlns:a16="http://schemas.microsoft.com/office/drawing/2014/main" val="4016836425"/>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2</a:t>
                      </a:r>
                    </a:p>
                  </a:txBody>
                  <a:tcPr>
                    <a:solidFill>
                      <a:schemeClr val="accent1">
                        <a:lumMod val="40000"/>
                        <a:lumOff val="60000"/>
                      </a:schemeClr>
                    </a:solidFill>
                  </a:tcPr>
                </a:tc>
                <a:tc>
                  <a:txBody>
                    <a:bodyPr/>
                    <a:lstStyle/>
                    <a:p>
                      <a:r>
                        <a:rPr lang="en-US" dirty="0"/>
                        <a:t>1</a:t>
                      </a:r>
                    </a:p>
                  </a:txBody>
                  <a:tcPr>
                    <a:solidFill>
                      <a:schemeClr val="accent3">
                        <a:lumMod val="40000"/>
                        <a:lumOff val="60000"/>
                      </a:schemeClr>
                    </a:solidFill>
                  </a:tcPr>
                </a:tc>
                <a:extLst>
                  <a:ext uri="{0D108BD9-81ED-4DB2-BD59-A6C34878D82A}">
                    <a16:rowId xmlns:a16="http://schemas.microsoft.com/office/drawing/2014/main" val="1906380047"/>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a:t>
                      </a:r>
                    </a:p>
                  </a:txBody>
                  <a:tcPr>
                    <a:solidFill>
                      <a:schemeClr val="accent1">
                        <a:lumMod val="40000"/>
                        <a:lumOff val="60000"/>
                      </a:schemeClr>
                    </a:solidFill>
                  </a:tcPr>
                </a:tc>
                <a:tc>
                  <a:txBody>
                    <a:bodyPr/>
                    <a:lstStyle/>
                    <a:p>
                      <a:r>
                        <a:rPr lang="en-US" dirty="0"/>
                        <a:t>2</a:t>
                      </a:r>
                    </a:p>
                  </a:txBody>
                  <a:tcPr>
                    <a:solidFill>
                      <a:schemeClr val="accent3">
                        <a:lumMod val="40000"/>
                        <a:lumOff val="60000"/>
                      </a:schemeClr>
                    </a:solidFill>
                  </a:tcPr>
                </a:tc>
                <a:extLst>
                  <a:ext uri="{0D108BD9-81ED-4DB2-BD59-A6C34878D82A}">
                    <a16:rowId xmlns:a16="http://schemas.microsoft.com/office/drawing/2014/main" val="4291457809"/>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1</a:t>
                      </a:r>
                    </a:p>
                  </a:txBody>
                  <a:tcPr>
                    <a:solidFill>
                      <a:schemeClr val="accent1">
                        <a:lumMod val="40000"/>
                        <a:lumOff val="60000"/>
                      </a:schemeClr>
                    </a:solidFill>
                  </a:tcPr>
                </a:tc>
                <a:tc>
                  <a:txBody>
                    <a:bodyPr/>
                    <a:lstStyle/>
                    <a:p>
                      <a:r>
                        <a:rPr lang="en-US" dirty="0"/>
                        <a:t>1</a:t>
                      </a:r>
                    </a:p>
                  </a:txBody>
                  <a:tcPr>
                    <a:solidFill>
                      <a:schemeClr val="accent3">
                        <a:lumMod val="40000"/>
                        <a:lumOff val="60000"/>
                      </a:schemeClr>
                    </a:solidFill>
                  </a:tcPr>
                </a:tc>
                <a:extLst>
                  <a:ext uri="{0D108BD9-81ED-4DB2-BD59-A6C34878D82A}">
                    <a16:rowId xmlns:a16="http://schemas.microsoft.com/office/drawing/2014/main" val="820487023"/>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1</a:t>
                      </a:r>
                    </a:p>
                  </a:txBody>
                  <a:tcPr>
                    <a:solidFill>
                      <a:schemeClr val="accent1">
                        <a:lumMod val="40000"/>
                        <a:lumOff val="60000"/>
                      </a:schemeClr>
                    </a:solidFill>
                  </a:tcPr>
                </a:tc>
                <a:tc>
                  <a:txBody>
                    <a:bodyPr/>
                    <a:lstStyle/>
                    <a:p>
                      <a:r>
                        <a:rPr lang="en-US" dirty="0"/>
                        <a:t>3</a:t>
                      </a:r>
                    </a:p>
                  </a:txBody>
                  <a:tcPr>
                    <a:solidFill>
                      <a:schemeClr val="accent3">
                        <a:lumMod val="40000"/>
                        <a:lumOff val="60000"/>
                      </a:schemeClr>
                    </a:solidFill>
                  </a:tcPr>
                </a:tc>
                <a:extLst>
                  <a:ext uri="{0D108BD9-81ED-4DB2-BD59-A6C34878D82A}">
                    <a16:rowId xmlns:a16="http://schemas.microsoft.com/office/drawing/2014/main" val="193763956"/>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2</a:t>
                      </a:r>
                    </a:p>
                  </a:txBody>
                  <a:tcPr>
                    <a:solidFill>
                      <a:schemeClr val="accent1">
                        <a:lumMod val="40000"/>
                        <a:lumOff val="60000"/>
                      </a:schemeClr>
                    </a:solidFill>
                  </a:tcPr>
                </a:tc>
                <a:tc>
                  <a:txBody>
                    <a:bodyPr/>
                    <a:lstStyle/>
                    <a:p>
                      <a:r>
                        <a:rPr lang="en-US" dirty="0"/>
                        <a:t>1</a:t>
                      </a:r>
                    </a:p>
                  </a:txBody>
                  <a:tcPr>
                    <a:solidFill>
                      <a:schemeClr val="accent3">
                        <a:lumMod val="40000"/>
                        <a:lumOff val="60000"/>
                      </a:schemeClr>
                    </a:solidFill>
                  </a:tcPr>
                </a:tc>
                <a:extLst>
                  <a:ext uri="{0D108BD9-81ED-4DB2-BD59-A6C34878D82A}">
                    <a16:rowId xmlns:a16="http://schemas.microsoft.com/office/drawing/2014/main" val="910356077"/>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a:t>
                      </a:r>
                    </a:p>
                  </a:txBody>
                  <a:tcPr>
                    <a:solidFill>
                      <a:schemeClr val="accent1">
                        <a:lumMod val="40000"/>
                        <a:lumOff val="60000"/>
                      </a:schemeClr>
                    </a:solidFill>
                  </a:tcPr>
                </a:tc>
                <a:tc>
                  <a:txBody>
                    <a:bodyPr/>
                    <a:lstStyle/>
                    <a:p>
                      <a:r>
                        <a:rPr lang="en-US" dirty="0"/>
                        <a:t>2</a:t>
                      </a:r>
                    </a:p>
                  </a:txBody>
                  <a:tcPr>
                    <a:solidFill>
                      <a:schemeClr val="accent3">
                        <a:lumMod val="40000"/>
                        <a:lumOff val="60000"/>
                      </a:schemeClr>
                    </a:solidFill>
                  </a:tcPr>
                </a:tc>
                <a:extLst>
                  <a:ext uri="{0D108BD9-81ED-4DB2-BD59-A6C34878D82A}">
                    <a16:rowId xmlns:a16="http://schemas.microsoft.com/office/drawing/2014/main" val="2814319077"/>
                  </a:ext>
                </a:extLst>
              </a:tr>
            </a:tbl>
          </a:graphicData>
        </a:graphic>
      </p:graphicFrame>
    </p:spTree>
    <p:extLst>
      <p:ext uri="{BB962C8B-B14F-4D97-AF65-F5344CB8AC3E}">
        <p14:creationId xmlns:p14="http://schemas.microsoft.com/office/powerpoint/2010/main" val="24482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BD0E-283C-7C4C-915F-38A238B36150}"/>
              </a:ext>
            </a:extLst>
          </p:cNvPr>
          <p:cNvSpPr>
            <a:spLocks noGrp="1"/>
          </p:cNvSpPr>
          <p:nvPr>
            <p:ph type="title"/>
          </p:nvPr>
        </p:nvSpPr>
        <p:spPr/>
        <p:txBody>
          <a:bodyPr/>
          <a:lstStyle/>
          <a:p>
            <a:r>
              <a:rPr lang="en-US" dirty="0"/>
              <a:t>Example: Cartesian Product </a:t>
            </a:r>
          </a:p>
        </p:txBody>
      </p:sp>
      <p:sp>
        <p:nvSpPr>
          <p:cNvPr id="3" name="Text Placeholder 2">
            <a:extLst>
              <a:ext uri="{FF2B5EF4-FFF2-40B4-BE49-F238E27FC236}">
                <a16:creationId xmlns:a16="http://schemas.microsoft.com/office/drawing/2014/main" id="{139162B5-A127-C849-80BF-3919B3433479}"/>
              </a:ext>
            </a:extLst>
          </p:cNvPr>
          <p:cNvSpPr>
            <a:spLocks noGrp="1"/>
          </p:cNvSpPr>
          <p:nvPr>
            <p:ph type="body" idx="1"/>
          </p:nvPr>
        </p:nvSpPr>
        <p:spPr/>
        <p:txBody>
          <a:bodyPr/>
          <a:lstStyle/>
          <a:p>
            <a:r>
              <a:rPr lang="en-US" dirty="0"/>
              <a:t>Example: </a:t>
            </a:r>
          </a:p>
          <a:p>
            <a:r>
              <a:rPr lang="en-US" dirty="0" err="1"/>
              <a:t>Π</a:t>
            </a:r>
            <a:r>
              <a:rPr lang="en-US" dirty="0"/>
              <a:t> </a:t>
            </a:r>
            <a:r>
              <a:rPr lang="en-US" baseline="-25000" dirty="0" err="1"/>
              <a:t>sid</a:t>
            </a:r>
            <a:r>
              <a:rPr lang="en-US" baseline="-25000" dirty="0"/>
              <a:t>, name, school </a:t>
            </a:r>
            <a:r>
              <a:rPr lang="en-US" dirty="0"/>
              <a:t>(student1)  X (</a:t>
            </a:r>
            <a:r>
              <a:rPr lang="en-US" dirty="0" err="1"/>
              <a:t>available_major</a:t>
            </a:r>
            <a:r>
              <a:rPr lang="en-US" dirty="0"/>
              <a:t>)</a:t>
            </a:r>
          </a:p>
          <a:p>
            <a:endParaRPr lang="en-US" dirty="0"/>
          </a:p>
          <a:p>
            <a:endParaRPr lang="en-US" dirty="0"/>
          </a:p>
          <a:p>
            <a:endParaRPr lang="en-US" dirty="0"/>
          </a:p>
          <a:p>
            <a:endParaRPr lang="en-US" dirty="0"/>
          </a:p>
          <a:p>
            <a:endParaRPr lang="en-US" sz="1000" dirty="0"/>
          </a:p>
          <a:p>
            <a:r>
              <a:rPr lang="en-US" b="1" dirty="0"/>
              <a:t>Can I do a cartesian product between relations with no relationship ? </a:t>
            </a:r>
          </a:p>
        </p:txBody>
      </p:sp>
      <p:graphicFrame>
        <p:nvGraphicFramePr>
          <p:cNvPr id="4" name="Table 3">
            <a:extLst>
              <a:ext uri="{FF2B5EF4-FFF2-40B4-BE49-F238E27FC236}">
                <a16:creationId xmlns:a16="http://schemas.microsoft.com/office/drawing/2014/main" id="{B995C4C0-1B17-3A49-9BBD-3B4241655FBE}"/>
              </a:ext>
            </a:extLst>
          </p:cNvPr>
          <p:cNvGraphicFramePr>
            <a:graphicFrameLocks noGrp="1"/>
          </p:cNvGraphicFramePr>
          <p:nvPr>
            <p:extLst>
              <p:ext uri="{D42A27DB-BD31-4B8C-83A1-F6EECF244321}">
                <p14:modId xmlns:p14="http://schemas.microsoft.com/office/powerpoint/2010/main" val="2927920307"/>
              </p:ext>
            </p:extLst>
          </p:nvPr>
        </p:nvGraphicFramePr>
        <p:xfrm>
          <a:off x="388367" y="2333490"/>
          <a:ext cx="7049735" cy="1123706"/>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32</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2019</a:t>
                      </a:r>
                    </a:p>
                  </a:txBody>
                  <a:tcPr>
                    <a:solidFill>
                      <a:schemeClr val="accent3">
                        <a:lumMod val="40000"/>
                        <a:lumOff val="60000"/>
                      </a:schemeClr>
                    </a:solidFill>
                  </a:tcPr>
                </a:tc>
                <a:extLst>
                  <a:ext uri="{0D108BD9-81ED-4DB2-BD59-A6C34878D82A}">
                    <a16:rowId xmlns:a16="http://schemas.microsoft.com/office/drawing/2014/main" val="616684905"/>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graphicFrame>
        <p:nvGraphicFramePr>
          <p:cNvPr id="5" name="Table 4">
            <a:extLst>
              <a:ext uri="{FF2B5EF4-FFF2-40B4-BE49-F238E27FC236}">
                <a16:creationId xmlns:a16="http://schemas.microsoft.com/office/drawing/2014/main" id="{24AA0F58-3719-E24F-B347-3F573A2AF5EF}"/>
              </a:ext>
            </a:extLst>
          </p:cNvPr>
          <p:cNvGraphicFramePr>
            <a:graphicFrameLocks noGrp="1"/>
          </p:cNvGraphicFramePr>
          <p:nvPr>
            <p:extLst>
              <p:ext uri="{D42A27DB-BD31-4B8C-83A1-F6EECF244321}">
                <p14:modId xmlns:p14="http://schemas.microsoft.com/office/powerpoint/2010/main" val="4210126860"/>
              </p:ext>
            </p:extLst>
          </p:nvPr>
        </p:nvGraphicFramePr>
        <p:xfrm>
          <a:off x="5366265" y="4407782"/>
          <a:ext cx="2783142" cy="1483360"/>
        </p:xfrm>
        <a:graphic>
          <a:graphicData uri="http://schemas.openxmlformats.org/drawingml/2006/table">
            <a:tbl>
              <a:tblPr firstRow="1" bandRow="1">
                <a:tableStyleId>{5C22544A-7EE6-4342-B048-85BDC9FD1C3A}</a:tableStyleId>
              </a:tblPr>
              <a:tblGrid>
                <a:gridCol w="830115">
                  <a:extLst>
                    <a:ext uri="{9D8B030D-6E8A-4147-A177-3AD203B41FA5}">
                      <a16:colId xmlns:a16="http://schemas.microsoft.com/office/drawing/2014/main" val="1266210299"/>
                    </a:ext>
                  </a:extLst>
                </a:gridCol>
                <a:gridCol w="1953027">
                  <a:extLst>
                    <a:ext uri="{9D8B030D-6E8A-4147-A177-3AD203B41FA5}">
                      <a16:colId xmlns:a16="http://schemas.microsoft.com/office/drawing/2014/main" val="1944699889"/>
                    </a:ext>
                  </a:extLst>
                </a:gridCol>
              </a:tblGrid>
              <a:tr h="370840">
                <a:tc>
                  <a:txBody>
                    <a:bodyPr/>
                    <a:lstStyle/>
                    <a:p>
                      <a:r>
                        <a:rPr lang="en-US" dirty="0"/>
                        <a:t>mid</a:t>
                      </a:r>
                    </a:p>
                  </a:txBody>
                  <a:tcPr>
                    <a:solidFill>
                      <a:schemeClr val="accent5">
                        <a:lumMod val="75000"/>
                      </a:schemeClr>
                    </a:solidFill>
                  </a:tcPr>
                </a:tc>
                <a:tc>
                  <a:txBody>
                    <a:bodyPr/>
                    <a:lstStyle/>
                    <a:p>
                      <a:r>
                        <a:rPr lang="en-US" dirty="0"/>
                        <a:t>major</a:t>
                      </a:r>
                    </a:p>
                  </a:txBody>
                  <a:tcPr>
                    <a:solidFill>
                      <a:schemeClr val="accent6">
                        <a:lumMod val="75000"/>
                      </a:schemeClr>
                    </a:solidFill>
                  </a:tcPr>
                </a:tc>
                <a:extLst>
                  <a:ext uri="{0D108BD9-81ED-4DB2-BD59-A6C34878D82A}">
                    <a16:rowId xmlns:a16="http://schemas.microsoft.com/office/drawing/2014/main" val="1862496635"/>
                  </a:ext>
                </a:extLst>
              </a:tr>
              <a:tr h="370840">
                <a:tc>
                  <a:txBody>
                    <a:bodyPr/>
                    <a:lstStyle/>
                    <a:p>
                      <a:r>
                        <a:rPr lang="en-US" dirty="0"/>
                        <a:t>1</a:t>
                      </a:r>
                    </a:p>
                  </a:txBody>
                  <a:tcPr>
                    <a:solidFill>
                      <a:schemeClr val="accent5">
                        <a:lumMod val="40000"/>
                        <a:lumOff val="60000"/>
                      </a:schemeClr>
                    </a:solidFill>
                  </a:tcPr>
                </a:tc>
                <a:tc>
                  <a:txBody>
                    <a:bodyPr/>
                    <a:lstStyle/>
                    <a:p>
                      <a:r>
                        <a:rPr lang="en-US" dirty="0"/>
                        <a:t>CS</a:t>
                      </a:r>
                    </a:p>
                  </a:txBody>
                  <a:tcPr>
                    <a:solidFill>
                      <a:schemeClr val="accent6">
                        <a:lumMod val="40000"/>
                        <a:lumOff val="60000"/>
                      </a:schemeClr>
                    </a:solidFill>
                  </a:tcPr>
                </a:tc>
                <a:extLst>
                  <a:ext uri="{0D108BD9-81ED-4DB2-BD59-A6C34878D82A}">
                    <a16:rowId xmlns:a16="http://schemas.microsoft.com/office/drawing/2014/main" val="2277581751"/>
                  </a:ext>
                </a:extLst>
              </a:tr>
              <a:tr h="370840">
                <a:tc>
                  <a:txBody>
                    <a:bodyPr/>
                    <a:lstStyle/>
                    <a:p>
                      <a:r>
                        <a:rPr lang="en-US" dirty="0"/>
                        <a:t>2</a:t>
                      </a:r>
                    </a:p>
                  </a:txBody>
                  <a:tcPr>
                    <a:solidFill>
                      <a:schemeClr val="accent5">
                        <a:lumMod val="40000"/>
                        <a:lumOff val="60000"/>
                      </a:schemeClr>
                    </a:solidFill>
                  </a:tcPr>
                </a:tc>
                <a:tc>
                  <a:txBody>
                    <a:bodyPr/>
                    <a:lstStyle/>
                    <a:p>
                      <a:r>
                        <a:rPr lang="en-US" dirty="0"/>
                        <a:t>DS</a:t>
                      </a:r>
                    </a:p>
                  </a:txBody>
                  <a:tcPr>
                    <a:solidFill>
                      <a:schemeClr val="accent6">
                        <a:lumMod val="40000"/>
                        <a:lumOff val="60000"/>
                      </a:schemeClr>
                    </a:solidFill>
                  </a:tcPr>
                </a:tc>
                <a:extLst>
                  <a:ext uri="{0D108BD9-81ED-4DB2-BD59-A6C34878D82A}">
                    <a16:rowId xmlns:a16="http://schemas.microsoft.com/office/drawing/2014/main" val="80633052"/>
                  </a:ext>
                </a:extLst>
              </a:tr>
              <a:tr h="370840">
                <a:tc>
                  <a:txBody>
                    <a:bodyPr/>
                    <a:lstStyle/>
                    <a:p>
                      <a:r>
                        <a:rPr lang="en-US" dirty="0"/>
                        <a:t>3</a:t>
                      </a:r>
                    </a:p>
                  </a:txBody>
                  <a:tcPr>
                    <a:solidFill>
                      <a:schemeClr val="accent5">
                        <a:lumMod val="40000"/>
                        <a:lumOff val="60000"/>
                      </a:schemeClr>
                    </a:solidFill>
                  </a:tcPr>
                </a:tc>
                <a:tc>
                  <a:txBody>
                    <a:bodyPr/>
                    <a:lstStyle/>
                    <a:p>
                      <a:r>
                        <a:rPr lang="en-US" dirty="0"/>
                        <a:t>Accounting</a:t>
                      </a:r>
                    </a:p>
                  </a:txBody>
                  <a:tcPr>
                    <a:solidFill>
                      <a:schemeClr val="accent6">
                        <a:lumMod val="40000"/>
                        <a:lumOff val="60000"/>
                      </a:schemeClr>
                    </a:solidFill>
                  </a:tcPr>
                </a:tc>
                <a:extLst>
                  <a:ext uri="{0D108BD9-81ED-4DB2-BD59-A6C34878D82A}">
                    <a16:rowId xmlns:a16="http://schemas.microsoft.com/office/drawing/2014/main" val="2464949960"/>
                  </a:ext>
                </a:extLst>
              </a:tr>
            </a:tbl>
          </a:graphicData>
        </a:graphic>
      </p:graphicFrame>
      <p:graphicFrame>
        <p:nvGraphicFramePr>
          <p:cNvPr id="6" name="Table 5">
            <a:extLst>
              <a:ext uri="{FF2B5EF4-FFF2-40B4-BE49-F238E27FC236}">
                <a16:creationId xmlns:a16="http://schemas.microsoft.com/office/drawing/2014/main" id="{E3E28E08-8D65-194F-8553-F799368CBE90}"/>
              </a:ext>
            </a:extLst>
          </p:cNvPr>
          <p:cNvGraphicFramePr>
            <a:graphicFrameLocks noGrp="1"/>
          </p:cNvGraphicFramePr>
          <p:nvPr>
            <p:extLst>
              <p:ext uri="{D42A27DB-BD31-4B8C-83A1-F6EECF244321}">
                <p14:modId xmlns:p14="http://schemas.microsoft.com/office/powerpoint/2010/main" val="2447618906"/>
              </p:ext>
            </p:extLst>
          </p:nvPr>
        </p:nvGraphicFramePr>
        <p:xfrm>
          <a:off x="388367" y="4587609"/>
          <a:ext cx="3257240" cy="1123706"/>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extLst>
                  <a:ext uri="{0D108BD9-81ED-4DB2-BD59-A6C34878D82A}">
                    <a16:rowId xmlns:a16="http://schemas.microsoft.com/office/drawing/2014/main" val="616684905"/>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extLst>
                  <a:ext uri="{0D108BD9-81ED-4DB2-BD59-A6C34878D82A}">
                    <a16:rowId xmlns:a16="http://schemas.microsoft.com/office/drawing/2014/main" val="4016836425"/>
                  </a:ext>
                </a:extLst>
              </a:tr>
            </a:tbl>
          </a:graphicData>
        </a:graphic>
      </p:graphicFrame>
      <p:sp>
        <p:nvSpPr>
          <p:cNvPr id="7" name="TextBox 6">
            <a:extLst>
              <a:ext uri="{FF2B5EF4-FFF2-40B4-BE49-F238E27FC236}">
                <a16:creationId xmlns:a16="http://schemas.microsoft.com/office/drawing/2014/main" id="{75D4B0E2-8C5B-B249-ADF8-1090B120BD61}"/>
              </a:ext>
            </a:extLst>
          </p:cNvPr>
          <p:cNvSpPr txBox="1"/>
          <p:nvPr/>
        </p:nvSpPr>
        <p:spPr>
          <a:xfrm>
            <a:off x="4082422" y="4887852"/>
            <a:ext cx="423514" cy="523220"/>
          </a:xfrm>
          <a:prstGeom prst="rect">
            <a:avLst/>
          </a:prstGeom>
          <a:noFill/>
        </p:spPr>
        <p:txBody>
          <a:bodyPr wrap="none" rtlCol="0">
            <a:spAutoFit/>
          </a:bodyPr>
          <a:lstStyle/>
          <a:p>
            <a:r>
              <a:rPr lang="en-US" sz="2800" dirty="0"/>
              <a:t>X</a:t>
            </a:r>
          </a:p>
        </p:txBody>
      </p:sp>
    </p:spTree>
    <p:extLst>
      <p:ext uri="{BB962C8B-B14F-4D97-AF65-F5344CB8AC3E}">
        <p14:creationId xmlns:p14="http://schemas.microsoft.com/office/powerpoint/2010/main" val="186049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2E32-E730-CE4B-8715-AD3B5442FB20}"/>
              </a:ext>
            </a:extLst>
          </p:cNvPr>
          <p:cNvSpPr>
            <a:spLocks noGrp="1"/>
          </p:cNvSpPr>
          <p:nvPr>
            <p:ph type="title"/>
          </p:nvPr>
        </p:nvSpPr>
        <p:spPr/>
        <p:txBody>
          <a:bodyPr/>
          <a:lstStyle/>
          <a:p>
            <a:r>
              <a:rPr lang="en-US" dirty="0"/>
              <a:t>Result Cartesian Product</a:t>
            </a:r>
          </a:p>
        </p:txBody>
      </p:sp>
      <p:sp>
        <p:nvSpPr>
          <p:cNvPr id="3" name="Text Placeholder 2">
            <a:extLst>
              <a:ext uri="{FF2B5EF4-FFF2-40B4-BE49-F238E27FC236}">
                <a16:creationId xmlns:a16="http://schemas.microsoft.com/office/drawing/2014/main" id="{9E6FE181-13BA-D843-B42D-18DBA50DA816}"/>
              </a:ext>
            </a:extLst>
          </p:cNvPr>
          <p:cNvSpPr>
            <a:spLocks noGrp="1"/>
          </p:cNvSpPr>
          <p:nvPr>
            <p:ph type="body" idx="1"/>
          </p:nvPr>
        </p:nvSpPr>
        <p:spPr/>
        <p:txBody>
          <a:bodyPr/>
          <a:lstStyle/>
          <a:p>
            <a:r>
              <a:rPr lang="en-US" dirty="0"/>
              <a:t>Yes – but the results are meaningless. </a:t>
            </a:r>
          </a:p>
        </p:txBody>
      </p:sp>
      <p:graphicFrame>
        <p:nvGraphicFramePr>
          <p:cNvPr id="4" name="Table 3">
            <a:extLst>
              <a:ext uri="{FF2B5EF4-FFF2-40B4-BE49-F238E27FC236}">
                <a16:creationId xmlns:a16="http://schemas.microsoft.com/office/drawing/2014/main" id="{2692A4FB-2F7B-DE4C-B27A-B4FBCA96BEDE}"/>
              </a:ext>
            </a:extLst>
          </p:cNvPr>
          <p:cNvGraphicFramePr>
            <a:graphicFrameLocks noGrp="1"/>
          </p:cNvGraphicFramePr>
          <p:nvPr>
            <p:extLst>
              <p:ext uri="{D42A27DB-BD31-4B8C-83A1-F6EECF244321}">
                <p14:modId xmlns:p14="http://schemas.microsoft.com/office/powerpoint/2010/main" val="1107554893"/>
              </p:ext>
            </p:extLst>
          </p:nvPr>
        </p:nvGraphicFramePr>
        <p:xfrm>
          <a:off x="1125786" y="2048241"/>
          <a:ext cx="6151471" cy="2761518"/>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mid</a:t>
                      </a:r>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Major</a:t>
                      </a:r>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1</a:t>
                      </a:r>
                    </a:p>
                  </a:txBody>
                  <a:tcPr>
                    <a:solidFill>
                      <a:schemeClr val="accent5">
                        <a:lumMod val="40000"/>
                        <a:lumOff val="60000"/>
                      </a:schemeClr>
                    </a:solidFill>
                  </a:tcPr>
                </a:tc>
                <a:tc>
                  <a:txBody>
                    <a:bodyPr/>
                    <a:lstStyle/>
                    <a:p>
                      <a:r>
                        <a:rPr lang="en-US" dirty="0"/>
                        <a:t>CS</a:t>
                      </a:r>
                    </a:p>
                  </a:txBody>
                  <a:tcPr>
                    <a:solidFill>
                      <a:schemeClr val="accent3">
                        <a:lumMod val="40000"/>
                        <a:lumOff val="60000"/>
                      </a:schemeClr>
                    </a:solidFill>
                  </a:tcPr>
                </a:tc>
                <a:extLst>
                  <a:ext uri="{0D108BD9-81ED-4DB2-BD59-A6C34878D82A}">
                    <a16:rowId xmlns:a16="http://schemas.microsoft.com/office/drawing/2014/main" val="616684905"/>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2</a:t>
                      </a:r>
                    </a:p>
                  </a:txBody>
                  <a:tcPr>
                    <a:solidFill>
                      <a:schemeClr val="accent5">
                        <a:lumMod val="40000"/>
                        <a:lumOff val="60000"/>
                      </a:schemeClr>
                    </a:solidFill>
                  </a:tcPr>
                </a:tc>
                <a:tc>
                  <a:txBody>
                    <a:bodyPr/>
                    <a:lstStyle/>
                    <a:p>
                      <a:r>
                        <a:rPr lang="en-US" dirty="0"/>
                        <a:t>DS</a:t>
                      </a:r>
                    </a:p>
                  </a:txBody>
                  <a:tcPr>
                    <a:solidFill>
                      <a:schemeClr val="accent3">
                        <a:lumMod val="40000"/>
                        <a:lumOff val="60000"/>
                      </a:schemeClr>
                    </a:solidFill>
                  </a:tcPr>
                </a:tc>
                <a:extLst>
                  <a:ext uri="{0D108BD9-81ED-4DB2-BD59-A6C34878D82A}">
                    <a16:rowId xmlns:a16="http://schemas.microsoft.com/office/drawing/2014/main" val="4016836425"/>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a:t>
                      </a:r>
                    </a:p>
                  </a:txBody>
                  <a:tcPr>
                    <a:solidFill>
                      <a:schemeClr val="accent5">
                        <a:lumMod val="40000"/>
                        <a:lumOff val="60000"/>
                      </a:schemeClr>
                    </a:solidFill>
                  </a:tcPr>
                </a:tc>
                <a:tc>
                  <a:txBody>
                    <a:bodyPr/>
                    <a:lstStyle/>
                    <a:p>
                      <a:r>
                        <a:rPr lang="en-US" dirty="0"/>
                        <a:t>Accounting</a:t>
                      </a:r>
                    </a:p>
                  </a:txBody>
                  <a:tcPr>
                    <a:solidFill>
                      <a:schemeClr val="accent3">
                        <a:lumMod val="40000"/>
                        <a:lumOff val="60000"/>
                      </a:schemeClr>
                    </a:solidFill>
                  </a:tcPr>
                </a:tc>
                <a:extLst>
                  <a:ext uri="{0D108BD9-81ED-4DB2-BD59-A6C34878D82A}">
                    <a16:rowId xmlns:a16="http://schemas.microsoft.com/office/drawing/2014/main" val="1906380047"/>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1</a:t>
                      </a:r>
                    </a:p>
                  </a:txBody>
                  <a:tcPr>
                    <a:solidFill>
                      <a:schemeClr val="accent5">
                        <a:lumMod val="40000"/>
                        <a:lumOff val="60000"/>
                      </a:schemeClr>
                    </a:solidFill>
                  </a:tcPr>
                </a:tc>
                <a:tc>
                  <a:txBody>
                    <a:bodyPr/>
                    <a:lstStyle/>
                    <a:p>
                      <a:r>
                        <a:rPr lang="en-US" dirty="0"/>
                        <a:t>CS</a:t>
                      </a:r>
                    </a:p>
                  </a:txBody>
                  <a:tcPr>
                    <a:solidFill>
                      <a:schemeClr val="accent3">
                        <a:lumMod val="40000"/>
                        <a:lumOff val="60000"/>
                      </a:schemeClr>
                    </a:solidFill>
                  </a:tcPr>
                </a:tc>
                <a:extLst>
                  <a:ext uri="{0D108BD9-81ED-4DB2-BD59-A6C34878D82A}">
                    <a16:rowId xmlns:a16="http://schemas.microsoft.com/office/drawing/2014/main" val="820487023"/>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2</a:t>
                      </a:r>
                    </a:p>
                  </a:txBody>
                  <a:tcPr>
                    <a:solidFill>
                      <a:schemeClr val="accent5">
                        <a:lumMod val="40000"/>
                        <a:lumOff val="60000"/>
                      </a:schemeClr>
                    </a:solidFill>
                  </a:tcPr>
                </a:tc>
                <a:tc>
                  <a:txBody>
                    <a:bodyPr/>
                    <a:lstStyle/>
                    <a:p>
                      <a:r>
                        <a:rPr lang="en-US" dirty="0"/>
                        <a:t>DS</a:t>
                      </a:r>
                    </a:p>
                  </a:txBody>
                  <a:tcPr>
                    <a:solidFill>
                      <a:schemeClr val="accent3">
                        <a:lumMod val="40000"/>
                        <a:lumOff val="60000"/>
                      </a:schemeClr>
                    </a:solidFill>
                  </a:tcPr>
                </a:tc>
                <a:extLst>
                  <a:ext uri="{0D108BD9-81ED-4DB2-BD59-A6C34878D82A}">
                    <a16:rowId xmlns:a16="http://schemas.microsoft.com/office/drawing/2014/main" val="193763956"/>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3</a:t>
                      </a:r>
                    </a:p>
                  </a:txBody>
                  <a:tcPr>
                    <a:solidFill>
                      <a:schemeClr val="accent5">
                        <a:lumMod val="40000"/>
                        <a:lumOff val="60000"/>
                      </a:schemeClr>
                    </a:solidFill>
                  </a:tcPr>
                </a:tc>
                <a:tc>
                  <a:txBody>
                    <a:bodyPr/>
                    <a:lstStyle/>
                    <a:p>
                      <a:r>
                        <a:rPr lang="en-US" dirty="0"/>
                        <a:t>Accounting</a:t>
                      </a:r>
                    </a:p>
                  </a:txBody>
                  <a:tcPr>
                    <a:solidFill>
                      <a:schemeClr val="accent3">
                        <a:lumMod val="40000"/>
                        <a:lumOff val="60000"/>
                      </a:schemeClr>
                    </a:solidFill>
                  </a:tcPr>
                </a:tc>
                <a:extLst>
                  <a:ext uri="{0D108BD9-81ED-4DB2-BD59-A6C34878D82A}">
                    <a16:rowId xmlns:a16="http://schemas.microsoft.com/office/drawing/2014/main" val="910356077"/>
                  </a:ext>
                </a:extLst>
              </a:tr>
            </a:tbl>
          </a:graphicData>
        </a:graphic>
      </p:graphicFrame>
    </p:spTree>
    <p:extLst>
      <p:ext uri="{BB962C8B-B14F-4D97-AF65-F5344CB8AC3E}">
        <p14:creationId xmlns:p14="http://schemas.microsoft.com/office/powerpoint/2010/main" val="49639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A98-B841-C347-8E91-AE9DBC11B0FA}"/>
              </a:ext>
            </a:extLst>
          </p:cNvPr>
          <p:cNvSpPr>
            <a:spLocks noGrp="1"/>
          </p:cNvSpPr>
          <p:nvPr>
            <p:ph type="title"/>
          </p:nvPr>
        </p:nvSpPr>
        <p:spPr/>
        <p:txBody>
          <a:bodyPr/>
          <a:lstStyle/>
          <a:p>
            <a:r>
              <a:rPr lang="en-US" dirty="0"/>
              <a:t>Chapter 5 section 1  Connolly and Begg</a:t>
            </a:r>
          </a:p>
        </p:txBody>
      </p:sp>
      <p:sp>
        <p:nvSpPr>
          <p:cNvPr id="3" name="Text Placeholder 2">
            <a:extLst>
              <a:ext uri="{FF2B5EF4-FFF2-40B4-BE49-F238E27FC236}">
                <a16:creationId xmlns:a16="http://schemas.microsoft.com/office/drawing/2014/main" id="{1AB3B643-173F-BA44-81FA-3FDDB14043FB}"/>
              </a:ext>
            </a:extLst>
          </p:cNvPr>
          <p:cNvSpPr>
            <a:spLocks noGrp="1"/>
          </p:cNvSpPr>
          <p:nvPr>
            <p:ph type="body" idx="1"/>
          </p:nvPr>
        </p:nvSpPr>
        <p:spPr/>
        <p:txBody>
          <a:bodyPr/>
          <a:lstStyle/>
          <a:p>
            <a:endParaRPr lang="en-US" dirty="0"/>
          </a:p>
        </p:txBody>
      </p:sp>
      <p:pic>
        <p:nvPicPr>
          <p:cNvPr id="5" name="Picture 4" descr="Front Cover: Database Systems: A Practical Approach to Design, Implementation, and Management Sixth Edition by Connolly and Begg.">
            <a:extLst>
              <a:ext uri="{FF2B5EF4-FFF2-40B4-BE49-F238E27FC236}">
                <a16:creationId xmlns:a16="http://schemas.microsoft.com/office/drawing/2014/main" id="{243D0404-E4EF-084B-BFA4-93307C225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289" y="1959429"/>
            <a:ext cx="2382470" cy="2917752"/>
          </a:xfrm>
          <a:prstGeom prst="rect">
            <a:avLst/>
          </a:prstGeom>
          <a:ln w="9525">
            <a:solidFill>
              <a:schemeClr val="tx1"/>
            </a:solidFill>
          </a:ln>
        </p:spPr>
      </p:pic>
    </p:spTree>
    <p:extLst>
      <p:ext uri="{BB962C8B-B14F-4D97-AF65-F5344CB8AC3E}">
        <p14:creationId xmlns:p14="http://schemas.microsoft.com/office/powerpoint/2010/main" val="3664164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1CF9-E6A3-5B45-98E9-49B2ECB85EDB}"/>
              </a:ext>
            </a:extLst>
          </p:cNvPr>
          <p:cNvSpPr>
            <a:spLocks noGrp="1"/>
          </p:cNvSpPr>
          <p:nvPr>
            <p:ph type="title"/>
          </p:nvPr>
        </p:nvSpPr>
        <p:spPr/>
        <p:txBody>
          <a:bodyPr/>
          <a:lstStyle/>
          <a:p>
            <a:r>
              <a:rPr lang="en-US" dirty="0"/>
              <a:t>RA and SQL practice work (1)</a:t>
            </a:r>
          </a:p>
        </p:txBody>
      </p:sp>
      <p:sp>
        <p:nvSpPr>
          <p:cNvPr id="3" name="Text Placeholder 2">
            <a:extLst>
              <a:ext uri="{FF2B5EF4-FFF2-40B4-BE49-F238E27FC236}">
                <a16:creationId xmlns:a16="http://schemas.microsoft.com/office/drawing/2014/main" id="{C1148DA6-9568-814D-9877-FF1919697F69}"/>
              </a:ext>
            </a:extLst>
          </p:cNvPr>
          <p:cNvSpPr>
            <a:spLocks noGrp="1"/>
          </p:cNvSpPr>
          <p:nvPr>
            <p:ph type="body" idx="1"/>
          </p:nvPr>
        </p:nvSpPr>
        <p:spPr>
          <a:xfrm>
            <a:off x="178250" y="1161678"/>
            <a:ext cx="8799900" cy="4604942"/>
          </a:xfrm>
        </p:spPr>
        <p:txBody>
          <a:bodyPr/>
          <a:lstStyle/>
          <a:p>
            <a:r>
              <a:rPr lang="en-US" dirty="0"/>
              <a:t>Select the </a:t>
            </a:r>
            <a:r>
              <a:rPr lang="en-US" dirty="0" err="1"/>
              <a:t>sid</a:t>
            </a:r>
            <a:r>
              <a:rPr lang="en-US" dirty="0"/>
              <a:t>, name, school from student1 and the student2 table </a:t>
            </a:r>
          </a:p>
          <a:p>
            <a:endParaRPr lang="en-US" dirty="0"/>
          </a:p>
          <a:p>
            <a:endParaRPr lang="en-US" sz="1000" dirty="0"/>
          </a:p>
          <a:p>
            <a:r>
              <a:rPr lang="en-US" dirty="0"/>
              <a:t>Select the </a:t>
            </a:r>
            <a:r>
              <a:rPr lang="en-US" dirty="0" err="1"/>
              <a:t>sid</a:t>
            </a:r>
            <a:r>
              <a:rPr lang="en-US" dirty="0"/>
              <a:t>, name, school from student for the student with id 3.</a:t>
            </a:r>
          </a:p>
          <a:p>
            <a:endParaRPr lang="en-US" dirty="0"/>
          </a:p>
          <a:p>
            <a:endParaRPr lang="en-US" dirty="0"/>
          </a:p>
          <a:p>
            <a:r>
              <a:rPr lang="en-US" dirty="0"/>
              <a:t>Select the </a:t>
            </a:r>
            <a:r>
              <a:rPr lang="en-US" dirty="0" err="1"/>
              <a:t>sid</a:t>
            </a:r>
            <a:r>
              <a:rPr lang="en-US" dirty="0"/>
              <a:t>, name, school from student for the students with </a:t>
            </a:r>
            <a:r>
              <a:rPr lang="en-US" dirty="0" err="1"/>
              <a:t>sid</a:t>
            </a:r>
            <a:r>
              <a:rPr lang="en-US" dirty="0"/>
              <a:t> 3 or </a:t>
            </a:r>
            <a:r>
              <a:rPr lang="en-US" dirty="0" err="1"/>
              <a:t>sid</a:t>
            </a:r>
            <a:r>
              <a:rPr lang="en-US" dirty="0"/>
              <a:t> 2.</a:t>
            </a: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F718A8A-888F-6F44-ADC4-8D3274FCDF81}"/>
                  </a:ext>
                </a:extLst>
              </p:cNvPr>
              <p:cNvSpPr txBox="1"/>
              <p:nvPr/>
            </p:nvSpPr>
            <p:spPr>
              <a:xfrm>
                <a:off x="1828800" y="1799303"/>
                <a:ext cx="5505033" cy="584775"/>
              </a:xfrm>
              <a:prstGeom prst="rect">
                <a:avLst/>
              </a:prstGeom>
              <a:noFill/>
              <a:ln>
                <a:solidFill>
                  <a:schemeClr val="accent1"/>
                </a:solidFill>
              </a:ln>
            </p:spPr>
            <p:txBody>
              <a:bodyPr wrap="none" rtlCol="0">
                <a:spAutoFit/>
              </a:bodyPr>
              <a:lstStyle/>
              <a:p>
                <a:r>
                  <a:rPr lang="en-US" sz="1800" dirty="0" err="1"/>
                  <a:t>Π</a:t>
                </a:r>
                <a:r>
                  <a:rPr lang="en-US" sz="1800" dirty="0"/>
                  <a:t> </a:t>
                </a:r>
                <a:r>
                  <a:rPr lang="en-US" sz="1800" baseline="-25000" dirty="0" err="1"/>
                  <a:t>sid</a:t>
                </a:r>
                <a:r>
                  <a:rPr lang="en-US" sz="1800" baseline="-25000" dirty="0"/>
                  <a:t>, name, school </a:t>
                </a:r>
                <a:r>
                  <a:rPr lang="en-US" sz="1800" dirty="0"/>
                  <a:t>(student1) </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t> </a:t>
                </a:r>
                <a:r>
                  <a:rPr lang="en-US" sz="1800" dirty="0" err="1"/>
                  <a:t>Π</a:t>
                </a:r>
                <a:r>
                  <a:rPr lang="en-US" sz="1800" dirty="0"/>
                  <a:t> </a:t>
                </a:r>
                <a:r>
                  <a:rPr lang="en-US" sz="1800" baseline="-25000" dirty="0" err="1"/>
                  <a:t>sid</a:t>
                </a:r>
                <a:r>
                  <a:rPr lang="en-US" sz="1800" baseline="-25000" dirty="0"/>
                  <a:t>, name, school </a:t>
                </a:r>
                <a:r>
                  <a:rPr lang="en-US" sz="1800" dirty="0"/>
                  <a:t>(student2)</a:t>
                </a:r>
              </a:p>
              <a:p>
                <a:endParaRPr lang="en-US" dirty="0"/>
              </a:p>
            </p:txBody>
          </p:sp>
        </mc:Choice>
        <mc:Fallback>
          <p:sp>
            <p:nvSpPr>
              <p:cNvPr id="4" name="TextBox 3">
                <a:extLst>
                  <a:ext uri="{FF2B5EF4-FFF2-40B4-BE49-F238E27FC236}">
                    <a16:creationId xmlns:a16="http://schemas.microsoft.com/office/drawing/2014/main" id="{7F718A8A-888F-6F44-ADC4-8D3274FCDF81}"/>
                  </a:ext>
                </a:extLst>
              </p:cNvPr>
              <p:cNvSpPr txBox="1">
                <a:spLocks noRot="1" noChangeAspect="1" noMove="1" noResize="1" noEditPoints="1" noAdjustHandles="1" noChangeArrowheads="1" noChangeShapeType="1" noTextEdit="1"/>
              </p:cNvSpPr>
              <p:nvPr/>
            </p:nvSpPr>
            <p:spPr>
              <a:xfrm>
                <a:off x="1828800" y="1799303"/>
                <a:ext cx="5505033" cy="584775"/>
              </a:xfrm>
              <a:prstGeom prst="rect">
                <a:avLst/>
              </a:prstGeom>
              <a:blipFill>
                <a:blip r:embed="rId2"/>
                <a:stretch>
                  <a:fillRect l="-690" t="-4167"/>
                </a:stretch>
              </a:blipFill>
              <a:ln>
                <a:solidFill>
                  <a:schemeClr val="accent1"/>
                </a:solidFill>
              </a:ln>
            </p:spPr>
            <p:txBody>
              <a:bodyPr/>
              <a:lstStyle/>
              <a:p>
                <a:r>
                  <a:rPr lang="en-US">
                    <a:noFill/>
                  </a:rPr>
                  <a:t> </a:t>
                </a:r>
              </a:p>
            </p:txBody>
          </p:sp>
        </mc:Fallback>
      </mc:AlternateContent>
      <p:sp>
        <p:nvSpPr>
          <p:cNvPr id="5" name="TextBox 4">
            <a:extLst>
              <a:ext uri="{FF2B5EF4-FFF2-40B4-BE49-F238E27FC236}">
                <a16:creationId xmlns:a16="http://schemas.microsoft.com/office/drawing/2014/main" id="{B3CBD6DA-A738-8B48-B0FB-C1933B000357}"/>
              </a:ext>
            </a:extLst>
          </p:cNvPr>
          <p:cNvSpPr txBox="1"/>
          <p:nvPr/>
        </p:nvSpPr>
        <p:spPr>
          <a:xfrm>
            <a:off x="3758318" y="3019489"/>
            <a:ext cx="3616696" cy="615553"/>
          </a:xfrm>
          <a:prstGeom prst="rect">
            <a:avLst/>
          </a:prstGeom>
          <a:noFill/>
          <a:ln>
            <a:solidFill>
              <a:schemeClr val="accent1"/>
            </a:solidFill>
          </a:ln>
        </p:spPr>
        <p:txBody>
          <a:bodyPr wrap="none" rtlCol="0">
            <a:spAutoFit/>
          </a:bodyPr>
          <a:lstStyle/>
          <a:p>
            <a:r>
              <a:rPr lang="en-US" sz="2000" dirty="0" err="1"/>
              <a:t>Π</a:t>
            </a:r>
            <a:r>
              <a:rPr lang="en-US" sz="2000" dirty="0"/>
              <a:t> </a:t>
            </a:r>
            <a:r>
              <a:rPr lang="en-US" sz="2000" baseline="-25000" dirty="0" err="1"/>
              <a:t>sid</a:t>
            </a:r>
            <a:r>
              <a:rPr lang="en-US" sz="2000" baseline="-25000" dirty="0"/>
              <a:t>, name, school </a:t>
            </a:r>
            <a:r>
              <a:rPr lang="en-US" sz="2000" dirty="0"/>
              <a:t>𝛔</a:t>
            </a:r>
            <a:r>
              <a:rPr lang="en-US" sz="2000" baseline="-25000" dirty="0"/>
              <a:t>(id = 3) </a:t>
            </a:r>
            <a:r>
              <a:rPr lang="en-US" sz="2000" dirty="0"/>
              <a:t>(student)</a:t>
            </a:r>
          </a:p>
          <a:p>
            <a:endParaRPr lang="en-US" dirty="0"/>
          </a:p>
        </p:txBody>
      </p:sp>
      <p:sp>
        <p:nvSpPr>
          <p:cNvPr id="6" name="TextBox 5">
            <a:extLst>
              <a:ext uri="{FF2B5EF4-FFF2-40B4-BE49-F238E27FC236}">
                <a16:creationId xmlns:a16="http://schemas.microsoft.com/office/drawing/2014/main" id="{A6E9C4F3-AF40-624D-BAC6-14FF8CA3036A}"/>
              </a:ext>
            </a:extLst>
          </p:cNvPr>
          <p:cNvSpPr txBox="1"/>
          <p:nvPr/>
        </p:nvSpPr>
        <p:spPr>
          <a:xfrm>
            <a:off x="3448137" y="4716255"/>
            <a:ext cx="4406976" cy="615553"/>
          </a:xfrm>
          <a:prstGeom prst="rect">
            <a:avLst/>
          </a:prstGeom>
          <a:noFill/>
          <a:ln>
            <a:solidFill>
              <a:schemeClr val="accent1"/>
            </a:solidFill>
          </a:ln>
        </p:spPr>
        <p:txBody>
          <a:bodyPr wrap="none" rtlCol="0">
            <a:spAutoFit/>
          </a:bodyPr>
          <a:lstStyle/>
          <a:p>
            <a:r>
              <a:rPr lang="en-US" sz="2000" dirty="0"/>
              <a:t>𝛔</a:t>
            </a:r>
            <a:r>
              <a:rPr lang="en-US" sz="2000" baseline="-25000" dirty="0"/>
              <a:t>(</a:t>
            </a:r>
            <a:r>
              <a:rPr lang="en-US" sz="2000" baseline="-25000" dirty="0" err="1"/>
              <a:t>sid</a:t>
            </a:r>
            <a:r>
              <a:rPr lang="en-US" sz="2000" baseline="-25000" dirty="0"/>
              <a:t> = 3</a:t>
            </a:r>
            <a:r>
              <a:rPr lang="en-US" sz="2000" dirty="0"/>
              <a:t> </a:t>
            </a:r>
            <a:r>
              <a:rPr lang="en-US" sz="2000" baseline="-25000" dirty="0"/>
              <a:t>V id = 2</a:t>
            </a:r>
            <a:r>
              <a:rPr lang="en-US" sz="2000" dirty="0"/>
              <a:t> </a:t>
            </a:r>
            <a:r>
              <a:rPr lang="en-US" sz="2000" baseline="-25000" dirty="0"/>
              <a:t>)</a:t>
            </a:r>
            <a:r>
              <a:rPr lang="en-US" sz="2000" dirty="0"/>
              <a:t> </a:t>
            </a:r>
            <a:r>
              <a:rPr lang="en-US" sz="2000" dirty="0" err="1"/>
              <a:t>Π</a:t>
            </a:r>
            <a:r>
              <a:rPr lang="en-US" sz="2000" dirty="0"/>
              <a:t> </a:t>
            </a:r>
            <a:r>
              <a:rPr lang="en-US" sz="2000" baseline="-25000" dirty="0" err="1"/>
              <a:t>sid</a:t>
            </a:r>
            <a:r>
              <a:rPr lang="en-US" sz="2000" baseline="-25000" dirty="0"/>
              <a:t>, name, school </a:t>
            </a:r>
            <a:r>
              <a:rPr lang="en-US" sz="2000" dirty="0"/>
              <a:t>(student)</a:t>
            </a:r>
          </a:p>
          <a:p>
            <a:endParaRPr lang="en-US" dirty="0"/>
          </a:p>
        </p:txBody>
      </p:sp>
    </p:spTree>
    <p:extLst>
      <p:ext uri="{BB962C8B-B14F-4D97-AF65-F5344CB8AC3E}">
        <p14:creationId xmlns:p14="http://schemas.microsoft.com/office/powerpoint/2010/main" val="145317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1CF9-E6A3-5B45-98E9-49B2ECB85EDB}"/>
              </a:ext>
            </a:extLst>
          </p:cNvPr>
          <p:cNvSpPr>
            <a:spLocks noGrp="1"/>
          </p:cNvSpPr>
          <p:nvPr>
            <p:ph type="title"/>
          </p:nvPr>
        </p:nvSpPr>
        <p:spPr/>
        <p:txBody>
          <a:bodyPr/>
          <a:lstStyle/>
          <a:p>
            <a:r>
              <a:rPr lang="en-US" dirty="0"/>
              <a:t>RA and SQL practice work (2)</a:t>
            </a:r>
          </a:p>
        </p:txBody>
      </p:sp>
      <p:sp>
        <p:nvSpPr>
          <p:cNvPr id="3" name="Text Placeholder 2">
            <a:extLst>
              <a:ext uri="{FF2B5EF4-FFF2-40B4-BE49-F238E27FC236}">
                <a16:creationId xmlns:a16="http://schemas.microsoft.com/office/drawing/2014/main" id="{C1148DA6-9568-814D-9877-FF1919697F69}"/>
              </a:ext>
            </a:extLst>
          </p:cNvPr>
          <p:cNvSpPr>
            <a:spLocks noGrp="1"/>
          </p:cNvSpPr>
          <p:nvPr>
            <p:ph type="body" idx="1"/>
          </p:nvPr>
        </p:nvSpPr>
        <p:spPr>
          <a:xfrm>
            <a:off x="178250" y="1161677"/>
            <a:ext cx="8799900" cy="3469317"/>
          </a:xfrm>
        </p:spPr>
        <p:txBody>
          <a:bodyPr/>
          <a:lstStyle/>
          <a:p>
            <a:r>
              <a:rPr lang="en-US" dirty="0"/>
              <a:t>Select the </a:t>
            </a:r>
            <a:r>
              <a:rPr lang="en-US" dirty="0" err="1"/>
              <a:t>sid</a:t>
            </a:r>
            <a:r>
              <a:rPr lang="en-US" dirty="0"/>
              <a:t>, name, school from student where the  name is Smith and the School name is Khoury</a:t>
            </a:r>
          </a:p>
          <a:p>
            <a:endParaRPr lang="en-US" dirty="0"/>
          </a:p>
          <a:p>
            <a:endParaRPr lang="en-US" dirty="0"/>
          </a:p>
          <a:p>
            <a:endParaRPr lang="en-US" dirty="0"/>
          </a:p>
          <a:p>
            <a:endParaRPr lang="en-US" dirty="0"/>
          </a:p>
          <a:p>
            <a:endParaRPr lang="en-US" dirty="0"/>
          </a:p>
          <a:p>
            <a:r>
              <a:rPr lang="en-US" dirty="0"/>
              <a:t>Select the </a:t>
            </a:r>
            <a:r>
              <a:rPr lang="en-US" dirty="0" err="1"/>
              <a:t>sid</a:t>
            </a:r>
            <a:r>
              <a:rPr lang="en-US" dirty="0"/>
              <a:t>, name, school from student1 as well as the( </a:t>
            </a:r>
            <a:r>
              <a:rPr lang="en-US" dirty="0" err="1"/>
              <a:t>sid</a:t>
            </a:r>
            <a:r>
              <a:rPr lang="en-US" dirty="0"/>
              <a:t>, name, school from student2 table who are not found in the student3 table) </a:t>
            </a:r>
          </a:p>
          <a:p>
            <a:endParaRPr lang="en-US" dirty="0"/>
          </a:p>
          <a:p>
            <a:endParaRPr lang="en-US" dirty="0"/>
          </a:p>
        </p:txBody>
      </p:sp>
      <p:sp>
        <p:nvSpPr>
          <p:cNvPr id="4" name="TextBox 3">
            <a:extLst>
              <a:ext uri="{FF2B5EF4-FFF2-40B4-BE49-F238E27FC236}">
                <a16:creationId xmlns:a16="http://schemas.microsoft.com/office/drawing/2014/main" id="{A0A327AF-7752-E84B-B01A-CE37631071E7}"/>
              </a:ext>
            </a:extLst>
          </p:cNvPr>
          <p:cNvSpPr txBox="1"/>
          <p:nvPr/>
        </p:nvSpPr>
        <p:spPr>
          <a:xfrm>
            <a:off x="1371600" y="2188449"/>
            <a:ext cx="7034981" cy="1169551"/>
          </a:xfrm>
          <a:prstGeom prst="rect">
            <a:avLst/>
          </a:prstGeom>
          <a:noFill/>
        </p:spPr>
        <p:txBody>
          <a:bodyPr wrap="square" rtlCol="0">
            <a:spAutoFit/>
          </a:bodyPr>
          <a:lstStyle/>
          <a:p>
            <a:r>
              <a:rPr lang="en-US" sz="2400" dirty="0"/>
              <a:t>𝛔</a:t>
            </a:r>
            <a:r>
              <a:rPr lang="en-US" sz="2400" baseline="-25000" dirty="0"/>
              <a:t>(school = ‘Khoury’</a:t>
            </a:r>
            <a:r>
              <a:rPr lang="en-US" sz="2400" dirty="0"/>
              <a:t> </a:t>
            </a:r>
            <a:r>
              <a:rPr lang="en-US" sz="2400" baseline="-25000" dirty="0"/>
              <a:t>∧ name = ‘Smith’</a:t>
            </a:r>
            <a:r>
              <a:rPr lang="en-US" sz="2400" dirty="0"/>
              <a:t> </a:t>
            </a:r>
            <a:r>
              <a:rPr lang="en-US" sz="2400" baseline="-25000" dirty="0"/>
              <a:t>)</a:t>
            </a:r>
            <a:r>
              <a:rPr lang="en-US" sz="2400" dirty="0"/>
              <a:t> </a:t>
            </a:r>
            <a:r>
              <a:rPr lang="en-US" sz="2400" dirty="0" err="1"/>
              <a:t>Π</a:t>
            </a:r>
            <a:r>
              <a:rPr lang="en-US" sz="2400" dirty="0"/>
              <a:t> </a:t>
            </a:r>
            <a:r>
              <a:rPr lang="en-US" sz="2400" baseline="-25000" dirty="0" err="1"/>
              <a:t>sid</a:t>
            </a:r>
            <a:r>
              <a:rPr lang="en-US" sz="2400" baseline="-25000" dirty="0"/>
              <a:t>, name, school </a:t>
            </a:r>
            <a:r>
              <a:rPr lang="en-US" sz="2400" dirty="0"/>
              <a:t>(student)</a:t>
            </a:r>
          </a:p>
          <a:p>
            <a:endParaRPr lang="en-US" sz="800" dirty="0"/>
          </a:p>
          <a:p>
            <a:r>
              <a:rPr lang="en-US" sz="2400" dirty="0"/>
              <a:t>𝛔</a:t>
            </a:r>
            <a:r>
              <a:rPr lang="en-US" sz="2400" baseline="-25000" dirty="0"/>
              <a:t>(name = ‘Smith’ ∧ school = ‘Khoury’)</a:t>
            </a:r>
            <a:r>
              <a:rPr lang="en-US" sz="2400" dirty="0"/>
              <a:t> </a:t>
            </a:r>
            <a:r>
              <a:rPr lang="en-US" sz="2400" dirty="0" err="1"/>
              <a:t>Π</a:t>
            </a:r>
            <a:r>
              <a:rPr lang="en-US" sz="2400" dirty="0"/>
              <a:t> </a:t>
            </a:r>
            <a:r>
              <a:rPr lang="en-US" sz="2400" baseline="-25000" dirty="0" err="1"/>
              <a:t>sid</a:t>
            </a:r>
            <a:r>
              <a:rPr lang="en-US" sz="2400" baseline="-25000" dirty="0"/>
              <a:t>, name, school </a:t>
            </a:r>
            <a:r>
              <a:rPr lang="en-US" sz="2400" dirty="0"/>
              <a:t>(student)</a:t>
            </a:r>
          </a:p>
          <a:p>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20C9A60-F89B-9D44-A60F-0AF81FCC3B5E}"/>
                  </a:ext>
                </a:extLst>
              </p:cNvPr>
              <p:cNvSpPr txBox="1"/>
              <p:nvPr/>
            </p:nvSpPr>
            <p:spPr>
              <a:xfrm>
                <a:off x="1538749" y="4966061"/>
                <a:ext cx="7034981" cy="1015663"/>
              </a:xfrm>
              <a:prstGeom prst="rect">
                <a:avLst/>
              </a:prstGeom>
              <a:noFill/>
            </p:spPr>
            <p:txBody>
              <a:bodyPr wrap="square" rtlCol="0">
                <a:spAutoFit/>
              </a:bodyPr>
              <a:lstStyle/>
              <a:p>
                <a:r>
                  <a:rPr lang="en-US" sz="2000" dirty="0" err="1"/>
                  <a:t>Π</a:t>
                </a:r>
                <a:r>
                  <a:rPr lang="en-US" sz="2000" dirty="0"/>
                  <a:t> </a:t>
                </a:r>
                <a:r>
                  <a:rPr lang="en-US" sz="2000" baseline="-25000" dirty="0" err="1"/>
                  <a:t>sid</a:t>
                </a:r>
                <a:r>
                  <a:rPr lang="en-US" sz="2000" baseline="-25000" dirty="0"/>
                  <a:t>, name, school </a:t>
                </a:r>
                <a:r>
                  <a:rPr lang="en-US" sz="2000" dirty="0"/>
                  <a:t>(student1)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p>
              <a:p>
                <a:r>
                  <a:rPr lang="en-US" sz="2000" dirty="0"/>
                  <a:t>         (  </a:t>
                </a:r>
                <a:r>
                  <a:rPr lang="en-US" sz="2000" dirty="0" err="1"/>
                  <a:t>Π</a:t>
                </a:r>
                <a:r>
                  <a:rPr lang="en-US" sz="2000" dirty="0"/>
                  <a:t> </a:t>
                </a:r>
                <a:r>
                  <a:rPr lang="en-US" sz="2000" baseline="-25000" dirty="0" err="1"/>
                  <a:t>sid</a:t>
                </a:r>
                <a:r>
                  <a:rPr lang="en-US" sz="2000" baseline="-25000" dirty="0"/>
                  <a:t>, name, school </a:t>
                </a:r>
                <a:r>
                  <a:rPr lang="en-US" sz="2000" dirty="0"/>
                  <a:t>(student2) </a:t>
                </a:r>
              </a:p>
              <a:p>
                <a:r>
                  <a:rPr lang="en-US" sz="2000" dirty="0"/>
                  <a:t>                     - </a:t>
                </a:r>
                <a:r>
                  <a:rPr lang="en-US" sz="2000" dirty="0" err="1"/>
                  <a:t>Π</a:t>
                </a:r>
                <a:r>
                  <a:rPr lang="en-US" sz="2000" dirty="0"/>
                  <a:t> </a:t>
                </a:r>
                <a:r>
                  <a:rPr lang="en-US" sz="2000" baseline="-25000" dirty="0" err="1"/>
                  <a:t>sid</a:t>
                </a:r>
                <a:r>
                  <a:rPr lang="en-US" sz="2000" baseline="-25000" dirty="0"/>
                  <a:t>, name, school </a:t>
                </a:r>
                <a:r>
                  <a:rPr lang="en-US" sz="2000" dirty="0"/>
                  <a:t>(student3) ) </a:t>
                </a:r>
              </a:p>
            </p:txBody>
          </p:sp>
        </mc:Choice>
        <mc:Fallback>
          <p:sp>
            <p:nvSpPr>
              <p:cNvPr id="5" name="TextBox 4">
                <a:extLst>
                  <a:ext uri="{FF2B5EF4-FFF2-40B4-BE49-F238E27FC236}">
                    <a16:creationId xmlns:a16="http://schemas.microsoft.com/office/drawing/2014/main" id="{520C9A60-F89B-9D44-A60F-0AF81FCC3B5E}"/>
                  </a:ext>
                </a:extLst>
              </p:cNvPr>
              <p:cNvSpPr txBox="1">
                <a:spLocks noRot="1" noChangeAspect="1" noMove="1" noResize="1" noEditPoints="1" noAdjustHandles="1" noChangeArrowheads="1" noChangeShapeType="1" noTextEdit="1"/>
              </p:cNvSpPr>
              <p:nvPr/>
            </p:nvSpPr>
            <p:spPr>
              <a:xfrm>
                <a:off x="1538749" y="4966061"/>
                <a:ext cx="7034981" cy="1015663"/>
              </a:xfrm>
              <a:prstGeom prst="rect">
                <a:avLst/>
              </a:prstGeom>
              <a:blipFill>
                <a:blip r:embed="rId2"/>
                <a:stretch>
                  <a:fillRect l="-721" t="-3750" b="-11250"/>
                </a:stretch>
              </a:blipFill>
            </p:spPr>
            <p:txBody>
              <a:bodyPr/>
              <a:lstStyle/>
              <a:p>
                <a:r>
                  <a:rPr lang="en-US">
                    <a:noFill/>
                  </a:rPr>
                  <a:t> </a:t>
                </a:r>
              </a:p>
            </p:txBody>
          </p:sp>
        </mc:Fallback>
      </mc:AlternateContent>
    </p:spTree>
    <p:extLst>
      <p:ext uri="{BB962C8B-B14F-4D97-AF65-F5344CB8AC3E}">
        <p14:creationId xmlns:p14="http://schemas.microsoft.com/office/powerpoint/2010/main" val="197116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RA for examples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endParaRPr lang="en-US" sz="1000" dirty="0"/>
              </a:p>
              <a:p>
                <a:r>
                  <a:rPr lang="en-US" sz="2800" dirty="0" err="1"/>
                  <a:t>Π</a:t>
                </a:r>
                <a:r>
                  <a:rPr lang="en-US" sz="2800" dirty="0"/>
                  <a:t> </a:t>
                </a:r>
                <a:r>
                  <a:rPr lang="en-US" sz="2800" baseline="-25000" dirty="0" err="1"/>
                  <a:t>sid</a:t>
                </a:r>
                <a:r>
                  <a:rPr lang="en-US" sz="2800" baseline="-25000" dirty="0"/>
                  <a:t>, name, school </a:t>
                </a:r>
                <a:r>
                  <a:rPr lang="en-US" sz="2800" dirty="0"/>
                  <a:t>(student1)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(student2)</a:t>
                </a:r>
              </a:p>
              <a:p>
                <a:endParaRPr lang="en-US" sz="1000" dirty="0"/>
              </a:p>
              <a:p>
                <a:r>
                  <a:rPr lang="en-US" sz="2800" dirty="0" err="1"/>
                  <a:t>Π</a:t>
                </a:r>
                <a:r>
                  <a:rPr lang="en-US" sz="2800" dirty="0"/>
                  <a:t> </a:t>
                </a:r>
                <a:r>
                  <a:rPr lang="en-US" sz="2800" baseline="-25000" dirty="0" err="1"/>
                  <a:t>sid</a:t>
                </a:r>
                <a:r>
                  <a:rPr lang="en-US" sz="2800" baseline="-25000" dirty="0"/>
                  <a:t>, name, school </a:t>
                </a:r>
                <a:r>
                  <a:rPr lang="en-US" sz="2800" dirty="0"/>
                  <a:t>𝛔</a:t>
                </a:r>
                <a:r>
                  <a:rPr lang="en-US" sz="2800" baseline="-25000" dirty="0"/>
                  <a:t>(</a:t>
                </a:r>
                <a:r>
                  <a:rPr lang="en-US" sz="2800" baseline="-25000" dirty="0" err="1"/>
                  <a:t>sid</a:t>
                </a:r>
                <a:r>
                  <a:rPr lang="en-US" sz="2800" baseline="-25000" dirty="0"/>
                  <a:t> = 3) </a:t>
                </a:r>
                <a:r>
                  <a:rPr lang="en-US" sz="2800" dirty="0"/>
                  <a:t>(student)</a:t>
                </a:r>
              </a:p>
              <a:p>
                <a:endParaRPr lang="en-US" sz="1000" dirty="0"/>
              </a:p>
              <a:p>
                <a:r>
                  <a:rPr lang="en-US" sz="2800" dirty="0"/>
                  <a:t>𝛔</a:t>
                </a:r>
                <a:r>
                  <a:rPr lang="en-US" sz="2800" baseline="-25000" dirty="0"/>
                  <a:t>(</a:t>
                </a:r>
                <a:r>
                  <a:rPr lang="en-US" sz="2800" baseline="-25000" dirty="0" err="1"/>
                  <a:t>sid</a:t>
                </a:r>
                <a:r>
                  <a:rPr lang="en-US" sz="2800" baseline="-25000" dirty="0"/>
                  <a:t> = 3</a:t>
                </a:r>
                <a:r>
                  <a:rPr lang="en-US" sz="2800" dirty="0"/>
                  <a:t> </a:t>
                </a:r>
                <a:r>
                  <a:rPr lang="en-US" sz="2800" baseline="-25000" dirty="0"/>
                  <a:t>V id = 2</a:t>
                </a:r>
                <a:r>
                  <a:rPr lang="en-US" sz="2800" dirty="0"/>
                  <a:t> </a:t>
                </a:r>
                <a:r>
                  <a:rPr lang="en-US" sz="2800" baseline="-25000" dirty="0"/>
                  <a:t>)</a:t>
                </a:r>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a:t>
                </a:r>
              </a:p>
              <a:p>
                <a:endParaRPr lang="en-US" sz="1000" dirty="0"/>
              </a:p>
              <a:p>
                <a:r>
                  <a:rPr lang="en-US" sz="2800" dirty="0"/>
                  <a:t>𝛔</a:t>
                </a:r>
                <a:r>
                  <a:rPr lang="en-US" sz="2800" baseline="-25000" dirty="0"/>
                  <a:t>(school = ‘Khoury’</a:t>
                </a:r>
                <a:r>
                  <a:rPr lang="en-US" sz="2800" dirty="0"/>
                  <a:t> </a:t>
                </a:r>
                <a:r>
                  <a:rPr lang="en-US" sz="2800" baseline="-25000" dirty="0"/>
                  <a:t>∧ name = ‘Smith’</a:t>
                </a:r>
                <a:r>
                  <a:rPr lang="en-US" sz="2800" dirty="0"/>
                  <a:t> </a:t>
                </a:r>
                <a:r>
                  <a:rPr lang="en-US" sz="2800" baseline="-25000" dirty="0"/>
                  <a:t>)</a:t>
                </a:r>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a:t>
                </a:r>
              </a:p>
              <a:p>
                <a:endParaRPr lang="en-US" sz="1400" dirty="0"/>
              </a:p>
              <a:p>
                <a:r>
                  <a:rPr lang="en-US" sz="2800" dirty="0"/>
                  <a:t>𝛔</a:t>
                </a:r>
                <a:r>
                  <a:rPr lang="en-US" sz="2800" baseline="-25000" dirty="0"/>
                  <a:t>(</a:t>
                </a:r>
                <a:r>
                  <a:rPr lang="en-US" sz="2800" baseline="-25000" dirty="0" err="1"/>
                  <a:t>sid</a:t>
                </a:r>
                <a:r>
                  <a:rPr lang="en-US" sz="2800" baseline="-25000" dirty="0"/>
                  <a:t> = 3 AND school = ‘Khoury’)</a:t>
                </a:r>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a:t>
                </a:r>
              </a:p>
              <a:p>
                <a:endParaRPr lang="en-US" sz="1400" dirty="0"/>
              </a:p>
              <a:p>
                <a:r>
                  <a:rPr lang="en-US" sz="2800" dirty="0" err="1"/>
                  <a:t>Π</a:t>
                </a:r>
                <a:r>
                  <a:rPr lang="en-US" sz="2800" dirty="0"/>
                  <a:t> </a:t>
                </a:r>
                <a:r>
                  <a:rPr lang="en-US" sz="2800" baseline="-25000" dirty="0" err="1"/>
                  <a:t>sid</a:t>
                </a:r>
                <a:r>
                  <a:rPr lang="en-US" sz="2800" baseline="-25000" dirty="0"/>
                  <a:t>, name, school </a:t>
                </a:r>
                <a:r>
                  <a:rPr lang="en-US" sz="2800" dirty="0"/>
                  <a:t>(student1)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p>
              <a:p>
                <a:r>
                  <a:rPr lang="en-US" sz="2800" dirty="0"/>
                  <a:t>      (  </a:t>
                </a:r>
                <a:r>
                  <a:rPr lang="en-US" sz="2800" dirty="0" err="1"/>
                  <a:t>Π</a:t>
                </a:r>
                <a:r>
                  <a:rPr lang="en-US" sz="2800" dirty="0"/>
                  <a:t> </a:t>
                </a:r>
                <a:r>
                  <a:rPr lang="en-US" sz="2800" baseline="-25000" dirty="0" err="1"/>
                  <a:t>sid</a:t>
                </a:r>
                <a:r>
                  <a:rPr lang="en-US" sz="2800" baseline="-25000" dirty="0"/>
                  <a:t>, name, school </a:t>
                </a:r>
                <a:r>
                  <a:rPr lang="en-US" sz="2800" dirty="0"/>
                  <a:t>(student2) </a:t>
                </a:r>
              </a:p>
              <a:p>
                <a:r>
                  <a:rPr lang="en-US" sz="2800" dirty="0"/>
                  <a:t>           - </a:t>
                </a:r>
                <a:r>
                  <a:rPr lang="en-US" sz="2800" dirty="0" err="1"/>
                  <a:t>Π</a:t>
                </a:r>
                <a:r>
                  <a:rPr lang="en-US" sz="2800" dirty="0"/>
                  <a:t> </a:t>
                </a:r>
                <a:r>
                  <a:rPr lang="en-US" sz="2800" baseline="-25000" dirty="0" err="1"/>
                  <a:t>sid</a:t>
                </a:r>
                <a:r>
                  <a:rPr lang="en-US" sz="2800" baseline="-25000" dirty="0"/>
                  <a:t>, name, school </a:t>
                </a:r>
                <a:r>
                  <a:rPr lang="en-US" sz="2800" dirty="0"/>
                  <a:t>(student3) ) </a:t>
                </a:r>
              </a:p>
              <a:p>
                <a:endParaRPr lang="en-US" sz="1400" dirty="0"/>
              </a:p>
              <a:p>
                <a:r>
                  <a:rPr lang="en-US" sz="2800" dirty="0"/>
                  <a:t>Can you convert these RA expressions to SQL? </a:t>
                </a:r>
              </a:p>
              <a:p>
                <a:endParaRPr lang="en-US" sz="2800" dirty="0"/>
              </a:p>
              <a:p>
                <a:endParaRPr lang="en-US" sz="2800" dirty="0"/>
              </a:p>
              <a:p>
                <a:endParaRPr lang="en-US" sz="2800" dirty="0"/>
              </a:p>
              <a:p>
                <a:r>
                  <a:rPr lang="en-US" sz="2800" dirty="0"/>
                  <a:t> </a:t>
                </a:r>
              </a:p>
              <a:p>
                <a:endParaRPr lang="en-US" sz="2800" dirty="0"/>
              </a:p>
              <a:p>
                <a:endParaRPr lang="en-US" dirty="0"/>
              </a:p>
              <a:p>
                <a:endParaRPr lang="en-US" dirty="0"/>
              </a:p>
            </p:txBody>
          </p:sp>
        </mc:Choice>
        <mc:Fallback>
          <p:sp>
            <p:nvSpPr>
              <p:cNvPr id="3" name="Text Placeholder 2">
                <a:extLst>
                  <a:ext uri="{FF2B5EF4-FFF2-40B4-BE49-F238E27FC236}">
                    <a16:creationId xmlns:a16="http://schemas.microsoft.com/office/drawing/2014/main" id="{45554F6D-869B-894A-9472-4EB2000DF65D}"/>
                  </a:ext>
                </a:extLst>
              </p:cNvPr>
              <p:cNvSpPr>
                <a:spLocks noGrp="1" noRot="1" noChangeAspect="1" noMove="1" noResize="1" noEditPoints="1" noAdjustHandles="1" noChangeArrowheads="1" noChangeShapeType="1" noTextEdit="1"/>
              </p:cNvSpPr>
              <p:nvPr>
                <p:ph type="body" idx="1"/>
              </p:nvPr>
            </p:nvSpPr>
            <p:spPr>
              <a:blipFill>
                <a:blip r:embed="rId2"/>
                <a:stretch>
                  <a:fillRect b="-4938"/>
                </a:stretch>
              </a:blipFill>
            </p:spPr>
            <p:txBody>
              <a:bodyPr/>
              <a:lstStyle/>
              <a:p>
                <a:r>
                  <a:rPr lang="en-US">
                    <a:noFill/>
                  </a:rPr>
                  <a:t> </a:t>
                </a:r>
              </a:p>
            </p:txBody>
          </p:sp>
        </mc:Fallback>
      </mc:AlternateContent>
    </p:spTree>
    <p:extLst>
      <p:ext uri="{BB962C8B-B14F-4D97-AF65-F5344CB8AC3E}">
        <p14:creationId xmlns:p14="http://schemas.microsoft.com/office/powerpoint/2010/main" val="130509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SQL representation (1) </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endParaRPr lang="en-US" sz="1000" dirty="0"/>
              </a:p>
              <a:p>
                <a:r>
                  <a:rPr lang="en-US" dirty="0" err="1">
                    <a:latin typeface="+mn-lt"/>
                  </a:rPr>
                  <a:t>Π</a:t>
                </a:r>
                <a:r>
                  <a:rPr lang="en-US" dirty="0">
                    <a:latin typeface="+mn-lt"/>
                  </a:rPr>
                  <a:t> </a:t>
                </a:r>
                <a:r>
                  <a:rPr lang="en-US" baseline="-25000" dirty="0" err="1">
                    <a:latin typeface="+mn-lt"/>
                  </a:rPr>
                  <a:t>sid</a:t>
                </a:r>
                <a:r>
                  <a:rPr lang="en-US" baseline="-25000" dirty="0">
                    <a:latin typeface="+mn-lt"/>
                  </a:rPr>
                  <a:t>, name, school </a:t>
                </a:r>
                <a:r>
                  <a:rPr lang="en-US" dirty="0">
                    <a:latin typeface="+mn-lt"/>
                  </a:rPr>
                  <a:t>(student1)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mn-lt"/>
                  </a:rPr>
                  <a:t> </a:t>
                </a:r>
                <a:r>
                  <a:rPr lang="en-US" dirty="0" err="1">
                    <a:latin typeface="+mn-lt"/>
                  </a:rPr>
                  <a:t>Π</a:t>
                </a:r>
                <a:r>
                  <a:rPr lang="en-US" dirty="0">
                    <a:latin typeface="+mn-lt"/>
                  </a:rPr>
                  <a:t> </a:t>
                </a:r>
                <a:r>
                  <a:rPr lang="en-US" baseline="-25000" dirty="0" err="1">
                    <a:latin typeface="+mn-lt"/>
                  </a:rPr>
                  <a:t>sid</a:t>
                </a:r>
                <a:r>
                  <a:rPr lang="en-US" baseline="-25000" dirty="0">
                    <a:latin typeface="+mn-lt"/>
                  </a:rPr>
                  <a:t>, name, school </a:t>
                </a:r>
                <a:r>
                  <a:rPr lang="en-US" dirty="0">
                    <a:latin typeface="+mn-lt"/>
                  </a:rPr>
                  <a:t>(student2)</a:t>
                </a:r>
              </a:p>
              <a:p>
                <a:r>
                  <a:rPr lang="en-US" b="1" dirty="0">
                    <a:latin typeface="+mn-lt"/>
                  </a:rPr>
                  <a:t>SELECT </a:t>
                </a:r>
                <a:r>
                  <a:rPr lang="en-US" b="1" dirty="0" err="1">
                    <a:latin typeface="+mn-lt"/>
                  </a:rPr>
                  <a:t>sid</a:t>
                </a:r>
                <a:r>
                  <a:rPr lang="en-US" b="1" dirty="0">
                    <a:latin typeface="+mn-lt"/>
                  </a:rPr>
                  <a:t>, name, school FROM student1</a:t>
                </a:r>
              </a:p>
              <a:p>
                <a:r>
                  <a:rPr lang="en-US" b="1" dirty="0">
                    <a:latin typeface="+mn-lt"/>
                  </a:rPr>
                  <a:t>UNION</a:t>
                </a:r>
              </a:p>
              <a:p>
                <a:r>
                  <a:rPr lang="en-US" b="1" dirty="0">
                    <a:latin typeface="+mn-lt"/>
                  </a:rPr>
                  <a:t>SELECT </a:t>
                </a:r>
                <a:r>
                  <a:rPr lang="en-US" b="1" dirty="0" err="1">
                    <a:latin typeface="+mn-lt"/>
                  </a:rPr>
                  <a:t>sid</a:t>
                </a:r>
                <a:r>
                  <a:rPr lang="en-US" b="1" dirty="0">
                    <a:latin typeface="+mn-lt"/>
                  </a:rPr>
                  <a:t>, name, school FROM student2;</a:t>
                </a:r>
              </a:p>
              <a:p>
                <a:endParaRPr lang="en-US" sz="1000" dirty="0">
                  <a:latin typeface="+mn-lt"/>
                </a:endParaRPr>
              </a:p>
              <a:p>
                <a:r>
                  <a:rPr lang="en-US" dirty="0" err="1">
                    <a:latin typeface="+mn-lt"/>
                  </a:rPr>
                  <a:t>Π</a:t>
                </a:r>
                <a:r>
                  <a:rPr lang="en-US" dirty="0">
                    <a:latin typeface="+mn-lt"/>
                  </a:rPr>
                  <a:t> </a:t>
                </a:r>
                <a:r>
                  <a:rPr lang="en-US" baseline="-25000" dirty="0" err="1">
                    <a:latin typeface="+mn-lt"/>
                  </a:rPr>
                  <a:t>sid</a:t>
                </a:r>
                <a:r>
                  <a:rPr lang="en-US" baseline="-25000" dirty="0">
                    <a:latin typeface="+mn-lt"/>
                  </a:rPr>
                  <a:t>, name, school </a:t>
                </a:r>
                <a:r>
                  <a:rPr lang="en-US" dirty="0">
                    <a:latin typeface="+mn-lt"/>
                  </a:rPr>
                  <a:t>𝛔</a:t>
                </a:r>
                <a:r>
                  <a:rPr lang="en-US" baseline="-25000" dirty="0">
                    <a:latin typeface="+mn-lt"/>
                  </a:rPr>
                  <a:t>(</a:t>
                </a:r>
                <a:r>
                  <a:rPr lang="en-US" baseline="-25000" dirty="0" err="1">
                    <a:latin typeface="+mn-lt"/>
                  </a:rPr>
                  <a:t>sid</a:t>
                </a:r>
                <a:r>
                  <a:rPr lang="en-US" baseline="-25000" dirty="0">
                    <a:latin typeface="+mn-lt"/>
                  </a:rPr>
                  <a:t> = 3) </a:t>
                </a:r>
                <a:r>
                  <a:rPr lang="en-US" dirty="0">
                    <a:latin typeface="+mn-lt"/>
                  </a:rPr>
                  <a:t>(student)</a:t>
                </a:r>
              </a:p>
              <a:p>
                <a:r>
                  <a:rPr lang="en-US" b="1" dirty="0">
                    <a:latin typeface="+mn-lt"/>
                  </a:rPr>
                  <a:t>SELECT </a:t>
                </a:r>
                <a:r>
                  <a:rPr lang="en-US" b="1" dirty="0" err="1">
                    <a:latin typeface="+mn-lt"/>
                  </a:rPr>
                  <a:t>sid</a:t>
                </a:r>
                <a:r>
                  <a:rPr lang="en-US" b="1" dirty="0">
                    <a:latin typeface="+mn-lt"/>
                  </a:rPr>
                  <a:t>, name, school FROM student WHERE id = 3;</a:t>
                </a:r>
              </a:p>
              <a:p>
                <a:endParaRPr lang="en-US" sz="1000" dirty="0">
                  <a:latin typeface="+mn-lt"/>
                </a:endParaRPr>
              </a:p>
              <a:p>
                <a:r>
                  <a:rPr lang="en-US" dirty="0">
                    <a:latin typeface="+mn-lt"/>
                  </a:rPr>
                  <a:t>𝛔</a:t>
                </a:r>
                <a:r>
                  <a:rPr lang="en-US" baseline="-25000" dirty="0">
                    <a:latin typeface="+mn-lt"/>
                  </a:rPr>
                  <a:t>(</a:t>
                </a:r>
                <a:r>
                  <a:rPr lang="en-US" baseline="-25000" dirty="0" err="1">
                    <a:latin typeface="+mn-lt"/>
                  </a:rPr>
                  <a:t>sid</a:t>
                </a:r>
                <a:r>
                  <a:rPr lang="en-US" baseline="-25000" dirty="0">
                    <a:latin typeface="+mn-lt"/>
                  </a:rPr>
                  <a:t> = 3</a:t>
                </a:r>
                <a:r>
                  <a:rPr lang="en-US" dirty="0">
                    <a:latin typeface="+mn-lt"/>
                  </a:rPr>
                  <a:t> </a:t>
                </a:r>
                <a:r>
                  <a:rPr lang="en-US" baseline="-25000" dirty="0">
                    <a:latin typeface="+mn-lt"/>
                  </a:rPr>
                  <a:t>V </a:t>
                </a:r>
                <a:r>
                  <a:rPr lang="en-US" baseline="-25000" dirty="0" err="1">
                    <a:latin typeface="+mn-lt"/>
                  </a:rPr>
                  <a:t>sid</a:t>
                </a:r>
                <a:r>
                  <a:rPr lang="en-US" baseline="-25000" dirty="0">
                    <a:latin typeface="+mn-lt"/>
                  </a:rPr>
                  <a:t> = 2</a:t>
                </a:r>
                <a:r>
                  <a:rPr lang="en-US" dirty="0">
                    <a:latin typeface="+mn-lt"/>
                  </a:rPr>
                  <a:t> </a:t>
                </a:r>
                <a:r>
                  <a:rPr lang="en-US" baseline="-25000" dirty="0">
                    <a:latin typeface="+mn-lt"/>
                  </a:rPr>
                  <a:t>)</a:t>
                </a:r>
                <a:r>
                  <a:rPr lang="en-US" dirty="0">
                    <a:latin typeface="+mn-lt"/>
                  </a:rPr>
                  <a:t> </a:t>
                </a:r>
                <a:r>
                  <a:rPr lang="en-US" dirty="0" err="1">
                    <a:latin typeface="+mn-lt"/>
                  </a:rPr>
                  <a:t>Π</a:t>
                </a:r>
                <a:r>
                  <a:rPr lang="en-US" dirty="0">
                    <a:latin typeface="+mn-lt"/>
                  </a:rPr>
                  <a:t> </a:t>
                </a:r>
                <a:r>
                  <a:rPr lang="en-US" baseline="-25000" dirty="0" err="1">
                    <a:latin typeface="+mn-lt"/>
                  </a:rPr>
                  <a:t>sid</a:t>
                </a:r>
                <a:r>
                  <a:rPr lang="en-US" baseline="-25000" dirty="0">
                    <a:latin typeface="+mn-lt"/>
                  </a:rPr>
                  <a:t>, name, school </a:t>
                </a:r>
                <a:r>
                  <a:rPr lang="en-US" dirty="0">
                    <a:latin typeface="+mn-lt"/>
                  </a:rPr>
                  <a:t>(student)</a:t>
                </a:r>
              </a:p>
              <a:p>
                <a:r>
                  <a:rPr lang="en-US" b="1" dirty="0">
                    <a:latin typeface="+mn-lt"/>
                  </a:rPr>
                  <a:t>SELECT </a:t>
                </a:r>
                <a:r>
                  <a:rPr lang="en-US" b="1" dirty="0" err="1">
                    <a:latin typeface="+mn-lt"/>
                  </a:rPr>
                  <a:t>sid</a:t>
                </a:r>
                <a:r>
                  <a:rPr lang="en-US" b="1" dirty="0">
                    <a:latin typeface="+mn-lt"/>
                  </a:rPr>
                  <a:t>, name, school FROM student </a:t>
                </a:r>
              </a:p>
              <a:p>
                <a:r>
                  <a:rPr lang="en-US" b="1" dirty="0">
                    <a:latin typeface="+mn-lt"/>
                  </a:rPr>
                  <a:t>             WHERE </a:t>
                </a:r>
                <a:r>
                  <a:rPr lang="en-US" b="1" dirty="0" err="1">
                    <a:latin typeface="+mn-lt"/>
                  </a:rPr>
                  <a:t>sid</a:t>
                </a:r>
                <a:r>
                  <a:rPr lang="en-US" b="1" dirty="0">
                    <a:latin typeface="+mn-lt"/>
                  </a:rPr>
                  <a:t> = 3 OR </a:t>
                </a:r>
                <a:r>
                  <a:rPr lang="en-US" b="1" dirty="0" err="1">
                    <a:latin typeface="+mn-lt"/>
                  </a:rPr>
                  <a:t>sid</a:t>
                </a:r>
                <a:r>
                  <a:rPr lang="en-US" b="1" dirty="0">
                    <a:latin typeface="+mn-lt"/>
                  </a:rPr>
                  <a:t> = 2; </a:t>
                </a:r>
              </a:p>
              <a:p>
                <a:endParaRPr lang="en-US" sz="1000" dirty="0">
                  <a:latin typeface="+mn-lt"/>
                </a:endParaRPr>
              </a:p>
              <a:p>
                <a:r>
                  <a:rPr lang="en-US" dirty="0">
                    <a:latin typeface="+mn-lt"/>
                  </a:rPr>
                  <a:t>𝛔</a:t>
                </a:r>
                <a:r>
                  <a:rPr lang="en-US" baseline="-25000" dirty="0">
                    <a:latin typeface="+mn-lt"/>
                  </a:rPr>
                  <a:t>(school = ‘Khoury’</a:t>
                </a:r>
                <a:r>
                  <a:rPr lang="en-US" dirty="0">
                    <a:latin typeface="+mn-lt"/>
                  </a:rPr>
                  <a:t> </a:t>
                </a:r>
                <a:r>
                  <a:rPr lang="en-US" baseline="-25000" dirty="0">
                    <a:latin typeface="+mn-lt"/>
                  </a:rPr>
                  <a:t>∧ name = ‘Smith’</a:t>
                </a:r>
                <a:r>
                  <a:rPr lang="en-US" dirty="0">
                    <a:latin typeface="+mn-lt"/>
                  </a:rPr>
                  <a:t> </a:t>
                </a:r>
                <a:r>
                  <a:rPr lang="en-US" baseline="-25000" dirty="0">
                    <a:latin typeface="+mn-lt"/>
                  </a:rPr>
                  <a:t>)</a:t>
                </a:r>
                <a:r>
                  <a:rPr lang="en-US" dirty="0">
                    <a:latin typeface="+mn-lt"/>
                  </a:rPr>
                  <a:t> </a:t>
                </a:r>
                <a:r>
                  <a:rPr lang="en-US" dirty="0" err="1">
                    <a:latin typeface="+mn-lt"/>
                  </a:rPr>
                  <a:t>Π</a:t>
                </a:r>
                <a:r>
                  <a:rPr lang="en-US" dirty="0">
                    <a:latin typeface="+mn-lt"/>
                  </a:rPr>
                  <a:t> </a:t>
                </a:r>
                <a:r>
                  <a:rPr lang="en-US" baseline="-25000" dirty="0" err="1">
                    <a:latin typeface="+mn-lt"/>
                  </a:rPr>
                  <a:t>sid</a:t>
                </a:r>
                <a:r>
                  <a:rPr lang="en-US" baseline="-25000" dirty="0">
                    <a:latin typeface="+mn-lt"/>
                  </a:rPr>
                  <a:t>, name, school </a:t>
                </a:r>
                <a:r>
                  <a:rPr lang="en-US" dirty="0">
                    <a:latin typeface="+mn-lt"/>
                  </a:rPr>
                  <a:t>(student)</a:t>
                </a:r>
              </a:p>
              <a:p>
                <a:r>
                  <a:rPr lang="en-US" b="1" dirty="0">
                    <a:latin typeface="+mn-lt"/>
                  </a:rPr>
                  <a:t>SELECT </a:t>
                </a:r>
                <a:r>
                  <a:rPr lang="en-US" b="1" dirty="0" err="1">
                    <a:latin typeface="+mn-lt"/>
                  </a:rPr>
                  <a:t>sid</a:t>
                </a:r>
                <a:r>
                  <a:rPr lang="en-US" b="1" dirty="0">
                    <a:latin typeface="+mn-lt"/>
                  </a:rPr>
                  <a:t>, name, school FROM student </a:t>
                </a:r>
              </a:p>
              <a:p>
                <a:r>
                  <a:rPr lang="en-US" b="1" dirty="0">
                    <a:latin typeface="+mn-lt"/>
                  </a:rPr>
                  <a:t>            WHERE name = ‘Smith’ AND school = ‘Khoury’;</a:t>
                </a:r>
              </a:p>
              <a:p>
                <a:endParaRPr lang="en-US" sz="1400" b="1" dirty="0"/>
              </a:p>
              <a:p>
                <a:endParaRPr lang="en-US" sz="2800" dirty="0"/>
              </a:p>
              <a:p>
                <a:endParaRPr lang="en-US" sz="2800" dirty="0"/>
              </a:p>
              <a:p>
                <a:endParaRPr lang="en-US" sz="2800" dirty="0"/>
              </a:p>
              <a:p>
                <a:r>
                  <a:rPr lang="en-US" sz="2800" dirty="0"/>
                  <a:t> </a:t>
                </a:r>
              </a:p>
              <a:p>
                <a:endParaRPr lang="en-US" sz="2800" dirty="0"/>
              </a:p>
              <a:p>
                <a:endParaRPr lang="en-US" dirty="0"/>
              </a:p>
              <a:p>
                <a:endParaRPr lang="en-US" dirty="0"/>
              </a:p>
            </p:txBody>
          </p:sp>
        </mc:Choice>
        <mc:Fallback>
          <p:sp>
            <p:nvSpPr>
              <p:cNvPr id="3" name="Text Placeholder 2">
                <a:extLst>
                  <a:ext uri="{FF2B5EF4-FFF2-40B4-BE49-F238E27FC236}">
                    <a16:creationId xmlns:a16="http://schemas.microsoft.com/office/drawing/2014/main" id="{45554F6D-869B-894A-9472-4EB2000DF65D}"/>
                  </a:ext>
                </a:extLst>
              </p:cNvPr>
              <p:cNvSpPr>
                <a:spLocks noGrp="1" noRot="1" noChangeAspect="1" noMove="1" noResize="1" noEditPoints="1" noAdjustHandles="1" noChangeArrowheads="1" noChangeShapeType="1" noTextEdit="1"/>
              </p:cNvSpPr>
              <p:nvPr>
                <p:ph type="body" idx="1"/>
              </p:nvPr>
            </p:nvSpPr>
            <p:spPr>
              <a:blipFill>
                <a:blip r:embed="rId2"/>
                <a:stretch>
                  <a:fillRect b="-2716"/>
                </a:stretch>
              </a:blipFill>
            </p:spPr>
            <p:txBody>
              <a:bodyPr/>
              <a:lstStyle/>
              <a:p>
                <a:r>
                  <a:rPr lang="en-US">
                    <a:noFill/>
                  </a:rPr>
                  <a:t> </a:t>
                </a:r>
              </a:p>
            </p:txBody>
          </p:sp>
        </mc:Fallback>
      </mc:AlternateContent>
    </p:spTree>
    <p:extLst>
      <p:ext uri="{BB962C8B-B14F-4D97-AF65-F5344CB8AC3E}">
        <p14:creationId xmlns:p14="http://schemas.microsoft.com/office/powerpoint/2010/main" val="635318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SQL representation (2) </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r>
                  <a:rPr lang="en-US" sz="2800" dirty="0"/>
                  <a:t>𝛔</a:t>
                </a:r>
                <a:r>
                  <a:rPr lang="en-US" sz="2800" baseline="-25000" dirty="0"/>
                  <a:t>(</a:t>
                </a:r>
                <a:r>
                  <a:rPr lang="en-US" sz="2800" baseline="-25000" dirty="0" err="1"/>
                  <a:t>sid</a:t>
                </a:r>
                <a:r>
                  <a:rPr lang="en-US" sz="2800" baseline="-25000" dirty="0"/>
                  <a:t> = 3 ∧ school = ‘Khoury’)</a:t>
                </a:r>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a:t>
                </a:r>
              </a:p>
              <a:p>
                <a:endParaRPr lang="en-US" sz="1200" dirty="0"/>
              </a:p>
              <a:p>
                <a:r>
                  <a:rPr lang="en-US" b="1" dirty="0"/>
                  <a:t>SELECT </a:t>
                </a:r>
                <a:r>
                  <a:rPr lang="en-US" b="1" dirty="0" err="1"/>
                  <a:t>sid</a:t>
                </a:r>
                <a:r>
                  <a:rPr lang="en-US" b="1" dirty="0"/>
                  <a:t>, name, school FROM student WHERE </a:t>
                </a:r>
                <a:r>
                  <a:rPr lang="en-US" b="1" dirty="0" err="1"/>
                  <a:t>sid</a:t>
                </a:r>
                <a:r>
                  <a:rPr lang="en-US" b="1" dirty="0"/>
                  <a:t> = 3 </a:t>
                </a:r>
              </a:p>
              <a:p>
                <a:r>
                  <a:rPr lang="en-US" b="1" dirty="0"/>
                  <a:t>                                                     AND school = ‘Khoury’ ; </a:t>
                </a:r>
              </a:p>
              <a:p>
                <a:endParaRPr lang="en-US" sz="2000" dirty="0"/>
              </a:p>
              <a:p>
                <a:r>
                  <a:rPr lang="en-US" sz="2800" dirty="0" err="1"/>
                  <a:t>Π</a:t>
                </a:r>
                <a:r>
                  <a:rPr lang="en-US" sz="2800" dirty="0"/>
                  <a:t> </a:t>
                </a:r>
                <a:r>
                  <a:rPr lang="en-US" sz="2800" baseline="-25000" dirty="0" err="1"/>
                  <a:t>sid</a:t>
                </a:r>
                <a:r>
                  <a:rPr lang="en-US" sz="2800" baseline="-25000" dirty="0"/>
                  <a:t>, name, school </a:t>
                </a:r>
                <a:r>
                  <a:rPr lang="en-US" sz="2800" dirty="0"/>
                  <a:t>(student1)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p>
              <a:p>
                <a:r>
                  <a:rPr lang="en-US" sz="2800" dirty="0"/>
                  <a:t>      (  </a:t>
                </a:r>
                <a:r>
                  <a:rPr lang="en-US" sz="2800" dirty="0" err="1"/>
                  <a:t>Π</a:t>
                </a:r>
                <a:r>
                  <a:rPr lang="en-US" sz="2800" dirty="0"/>
                  <a:t> </a:t>
                </a:r>
                <a:r>
                  <a:rPr lang="en-US" sz="2800" baseline="-25000" dirty="0" err="1"/>
                  <a:t>sid</a:t>
                </a:r>
                <a:r>
                  <a:rPr lang="en-US" sz="2800" baseline="-25000" dirty="0"/>
                  <a:t>, name, school </a:t>
                </a:r>
                <a:r>
                  <a:rPr lang="en-US" sz="2800" dirty="0"/>
                  <a:t>(student2) </a:t>
                </a:r>
              </a:p>
              <a:p>
                <a:r>
                  <a:rPr lang="en-US" sz="2800" dirty="0"/>
                  <a:t>           - </a:t>
                </a:r>
                <a:r>
                  <a:rPr lang="en-US" sz="2800" dirty="0" err="1"/>
                  <a:t>Π</a:t>
                </a:r>
                <a:r>
                  <a:rPr lang="en-US" sz="2800" dirty="0"/>
                  <a:t> </a:t>
                </a:r>
                <a:r>
                  <a:rPr lang="en-US" sz="2800" baseline="-25000" dirty="0" err="1"/>
                  <a:t>sid</a:t>
                </a:r>
                <a:r>
                  <a:rPr lang="en-US" sz="2800" baseline="-25000" dirty="0"/>
                  <a:t>, name, school </a:t>
                </a:r>
                <a:r>
                  <a:rPr lang="en-US" sz="2800" dirty="0"/>
                  <a:t>(student3) ) </a:t>
                </a:r>
              </a:p>
              <a:p>
                <a:endParaRPr lang="en-US" sz="1400" dirty="0"/>
              </a:p>
              <a:p>
                <a:r>
                  <a:rPr lang="en-US" b="1" dirty="0"/>
                  <a:t>SELECT </a:t>
                </a:r>
                <a:r>
                  <a:rPr lang="en-US" b="1" dirty="0" err="1"/>
                  <a:t>sid</a:t>
                </a:r>
                <a:r>
                  <a:rPr lang="en-US" b="1" dirty="0"/>
                  <a:t>, name, school FROM student1</a:t>
                </a:r>
              </a:p>
              <a:p>
                <a:r>
                  <a:rPr lang="en-US" b="1" dirty="0"/>
                  <a:t>UNION </a:t>
                </a:r>
              </a:p>
              <a:p>
                <a:r>
                  <a:rPr lang="en-US" b="1" dirty="0"/>
                  <a:t>SELECT </a:t>
                </a:r>
                <a:r>
                  <a:rPr lang="en-US" b="1" dirty="0" err="1"/>
                  <a:t>sid</a:t>
                </a:r>
                <a:r>
                  <a:rPr lang="en-US" b="1" dirty="0"/>
                  <a:t>, name, school FROM student2 </a:t>
                </a:r>
              </a:p>
              <a:p>
                <a:r>
                  <a:rPr lang="en-US" b="1" dirty="0"/>
                  <a:t>                      WHERE </a:t>
                </a:r>
                <a:r>
                  <a:rPr lang="en-US" b="1" dirty="0" err="1"/>
                  <a:t>sid</a:t>
                </a:r>
                <a:r>
                  <a:rPr lang="en-US" b="1" dirty="0"/>
                  <a:t>, name, school NOT IN </a:t>
                </a:r>
              </a:p>
              <a:p>
                <a:r>
                  <a:rPr lang="en-US" b="1" dirty="0"/>
                  <a:t>                      ( SELECT </a:t>
                </a:r>
                <a:r>
                  <a:rPr lang="en-US" b="1" dirty="0" err="1"/>
                  <a:t>sid</a:t>
                </a:r>
                <a:r>
                  <a:rPr lang="en-US" b="1" dirty="0"/>
                  <a:t>, name, school FROM student3) ; </a:t>
                </a:r>
              </a:p>
              <a:p>
                <a:endParaRPr lang="en-US" sz="2800" dirty="0"/>
              </a:p>
              <a:p>
                <a:endParaRPr lang="en-US" sz="2800" dirty="0"/>
              </a:p>
              <a:p>
                <a:r>
                  <a:rPr lang="en-US" sz="2800" dirty="0"/>
                  <a:t> </a:t>
                </a:r>
              </a:p>
              <a:p>
                <a:endParaRPr lang="en-US" sz="2800" dirty="0"/>
              </a:p>
              <a:p>
                <a:endParaRPr lang="en-US" dirty="0"/>
              </a:p>
              <a:p>
                <a:endParaRPr lang="en-US" dirty="0"/>
              </a:p>
            </p:txBody>
          </p:sp>
        </mc:Choice>
        <mc:Fallback>
          <p:sp>
            <p:nvSpPr>
              <p:cNvPr id="3" name="Text Placeholder 2">
                <a:extLst>
                  <a:ext uri="{FF2B5EF4-FFF2-40B4-BE49-F238E27FC236}">
                    <a16:creationId xmlns:a16="http://schemas.microsoft.com/office/drawing/2014/main" id="{45554F6D-869B-894A-9472-4EB2000DF65D}"/>
                  </a:ext>
                </a:extLst>
              </p:cNvPr>
              <p:cNvSpPr>
                <a:spLocks noGrp="1" noRot="1" noChangeAspect="1" noMove="1" noResize="1" noEditPoints="1" noAdjustHandles="1" noChangeArrowheads="1" noChangeShapeType="1" noTextEdit="1"/>
              </p:cNvSpPr>
              <p:nvPr>
                <p:ph type="body" idx="1"/>
              </p:nvPr>
            </p:nvSpPr>
            <p:spPr>
              <a:blipFill>
                <a:blip r:embed="rId2"/>
                <a:stretch>
                  <a:fillRect t="-741" r="-1151" b="-9383"/>
                </a:stretch>
              </a:blipFill>
            </p:spPr>
            <p:txBody>
              <a:bodyPr/>
              <a:lstStyle/>
              <a:p>
                <a:r>
                  <a:rPr lang="en-US">
                    <a:noFill/>
                  </a:rPr>
                  <a:t> </a:t>
                </a:r>
              </a:p>
            </p:txBody>
          </p:sp>
        </mc:Fallback>
      </mc:AlternateContent>
    </p:spTree>
    <p:extLst>
      <p:ext uri="{BB962C8B-B14F-4D97-AF65-F5344CB8AC3E}">
        <p14:creationId xmlns:p14="http://schemas.microsoft.com/office/powerpoint/2010/main" val="3292474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SQL representation (2) </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r>
                  <a:rPr lang="en-US" sz="2800" dirty="0"/>
                  <a:t>𝛔</a:t>
                </a:r>
                <a:r>
                  <a:rPr lang="en-US" sz="2800" baseline="-25000" dirty="0"/>
                  <a:t>(</a:t>
                </a:r>
                <a:r>
                  <a:rPr lang="en-US" sz="2800" baseline="-25000" dirty="0" err="1"/>
                  <a:t>sid</a:t>
                </a:r>
                <a:r>
                  <a:rPr lang="en-US" sz="2800" baseline="-25000" dirty="0"/>
                  <a:t> = 3 ∧ school = ‘Khoury’)</a:t>
                </a:r>
                <a:r>
                  <a:rPr lang="en-US" sz="2800" dirty="0"/>
                  <a:t> </a:t>
                </a:r>
                <a:r>
                  <a:rPr lang="en-US" sz="2800" dirty="0" err="1"/>
                  <a:t>Π</a:t>
                </a:r>
                <a:r>
                  <a:rPr lang="en-US" sz="2800" dirty="0"/>
                  <a:t> </a:t>
                </a:r>
                <a:r>
                  <a:rPr lang="en-US" sz="2800" baseline="-25000" dirty="0" err="1"/>
                  <a:t>sid</a:t>
                </a:r>
                <a:r>
                  <a:rPr lang="en-US" sz="2800" baseline="-25000" dirty="0"/>
                  <a:t>, name, school </a:t>
                </a:r>
                <a:r>
                  <a:rPr lang="en-US" sz="2800" dirty="0"/>
                  <a:t>(student)</a:t>
                </a:r>
              </a:p>
              <a:p>
                <a:endParaRPr lang="en-US" sz="1200" dirty="0"/>
              </a:p>
              <a:p>
                <a:endParaRPr lang="en-US" sz="2800" dirty="0"/>
              </a:p>
              <a:p>
                <a:r>
                  <a:rPr lang="en-US" sz="2800" dirty="0" err="1"/>
                  <a:t>Π</a:t>
                </a:r>
                <a:r>
                  <a:rPr lang="en-US" sz="2800" dirty="0"/>
                  <a:t> </a:t>
                </a:r>
                <a:r>
                  <a:rPr lang="en-US" sz="2800" baseline="-25000" dirty="0" err="1"/>
                  <a:t>sid</a:t>
                </a:r>
                <a:r>
                  <a:rPr lang="en-US" sz="2800" baseline="-25000" dirty="0"/>
                  <a:t>, name, school </a:t>
                </a:r>
                <a:r>
                  <a:rPr lang="en-US" sz="2800" dirty="0"/>
                  <a:t>(student1)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p>
              <a:p>
                <a:r>
                  <a:rPr lang="en-US" sz="2800" dirty="0"/>
                  <a:t>      (  </a:t>
                </a:r>
                <a:r>
                  <a:rPr lang="en-US" sz="2800" dirty="0" err="1"/>
                  <a:t>Π</a:t>
                </a:r>
                <a:r>
                  <a:rPr lang="en-US" sz="2800" dirty="0"/>
                  <a:t> </a:t>
                </a:r>
                <a:r>
                  <a:rPr lang="en-US" sz="2800" baseline="-25000" dirty="0" err="1"/>
                  <a:t>sid</a:t>
                </a:r>
                <a:r>
                  <a:rPr lang="en-US" sz="2800" baseline="-25000" dirty="0"/>
                  <a:t>, name, school </a:t>
                </a:r>
                <a:r>
                  <a:rPr lang="en-US" sz="2800" dirty="0"/>
                  <a:t>(student2) </a:t>
                </a:r>
              </a:p>
              <a:p>
                <a:r>
                  <a:rPr lang="en-US" sz="2800" dirty="0"/>
                  <a:t>           - </a:t>
                </a:r>
                <a:r>
                  <a:rPr lang="en-US" sz="2800" dirty="0" err="1"/>
                  <a:t>Π</a:t>
                </a:r>
                <a:r>
                  <a:rPr lang="en-US" sz="2800" dirty="0"/>
                  <a:t> </a:t>
                </a:r>
                <a:r>
                  <a:rPr lang="en-US" sz="2800" baseline="-25000" dirty="0" err="1"/>
                  <a:t>sid</a:t>
                </a:r>
                <a:r>
                  <a:rPr lang="en-US" sz="2800" baseline="-25000" dirty="0"/>
                  <a:t>, name, school </a:t>
                </a:r>
                <a:r>
                  <a:rPr lang="en-US" sz="2800" dirty="0"/>
                  <a:t>(student3) ) </a:t>
                </a:r>
              </a:p>
              <a:p>
                <a:endParaRPr lang="en-US" sz="1400" dirty="0"/>
              </a:p>
              <a:p>
                <a:endParaRPr lang="en-US" sz="2800" dirty="0"/>
              </a:p>
              <a:p>
                <a:endParaRPr lang="en-US" sz="2800" dirty="0"/>
              </a:p>
              <a:p>
                <a:r>
                  <a:rPr lang="en-US" sz="2800" dirty="0"/>
                  <a:t> </a:t>
                </a:r>
              </a:p>
              <a:p>
                <a:endParaRPr lang="en-US" sz="2800" dirty="0"/>
              </a:p>
              <a:p>
                <a:endParaRPr lang="en-US" dirty="0"/>
              </a:p>
              <a:p>
                <a:endParaRPr lang="en-US" dirty="0"/>
              </a:p>
            </p:txBody>
          </p:sp>
        </mc:Choice>
        <mc:Fallback>
          <p:sp>
            <p:nvSpPr>
              <p:cNvPr id="3" name="Text Placeholder 2">
                <a:extLst>
                  <a:ext uri="{FF2B5EF4-FFF2-40B4-BE49-F238E27FC236}">
                    <a16:creationId xmlns:a16="http://schemas.microsoft.com/office/drawing/2014/main" id="{45554F6D-869B-894A-9472-4EB2000DF65D}"/>
                  </a:ext>
                </a:extLst>
              </p:cNvPr>
              <p:cNvSpPr>
                <a:spLocks noGrp="1" noRot="1" noChangeAspect="1" noMove="1" noResize="1" noEditPoints="1" noAdjustHandles="1" noChangeArrowheads="1" noChangeShapeType="1" noTextEdit="1"/>
              </p:cNvSpPr>
              <p:nvPr>
                <p:ph type="body" idx="1"/>
              </p:nvPr>
            </p:nvSpPr>
            <p:spPr>
              <a:blipFill>
                <a:blip r:embed="rId2"/>
                <a:stretch>
                  <a:fillRect t="-741"/>
                </a:stretch>
              </a:blipFill>
            </p:spPr>
            <p:txBody>
              <a:bodyPr/>
              <a:lstStyle/>
              <a:p>
                <a:r>
                  <a:rPr lang="en-US">
                    <a:noFill/>
                  </a:rPr>
                  <a:t> </a:t>
                </a:r>
              </a:p>
            </p:txBody>
          </p:sp>
        </mc:Fallback>
      </mc:AlternateContent>
    </p:spTree>
    <p:extLst>
      <p:ext uri="{BB962C8B-B14F-4D97-AF65-F5344CB8AC3E}">
        <p14:creationId xmlns:p14="http://schemas.microsoft.com/office/powerpoint/2010/main" val="259814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0B41-D9AD-6B41-B058-1261EF8D8D47}"/>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5A966B35-D45F-6D4B-8BD9-6E790B4719F3}"/>
              </a:ext>
            </a:extLst>
          </p:cNvPr>
          <p:cNvSpPr>
            <a:spLocks noGrp="1"/>
          </p:cNvSpPr>
          <p:nvPr>
            <p:ph type="body" idx="1"/>
          </p:nvPr>
        </p:nvSpPr>
        <p:spPr/>
        <p:txBody>
          <a:bodyPr/>
          <a:lstStyle/>
          <a:p>
            <a:pPr marL="571500" indent="-342900">
              <a:buFont typeface="Arial" panose="020B0604020202020204" pitchFamily="34" charset="0"/>
              <a:buChar char="•"/>
            </a:pPr>
            <a:r>
              <a:rPr lang="en-US" dirty="0"/>
              <a:t>SELECT : filter by rows</a:t>
            </a:r>
          </a:p>
          <a:p>
            <a:pPr marL="571500" indent="-342900">
              <a:buFont typeface="Arial" panose="020B0604020202020204" pitchFamily="34" charset="0"/>
              <a:buChar char="•"/>
            </a:pPr>
            <a:r>
              <a:rPr lang="en-US" dirty="0"/>
              <a:t>PROJECT: filter by columns</a:t>
            </a:r>
          </a:p>
          <a:p>
            <a:pPr marL="571500" indent="-342900">
              <a:buFont typeface="Arial" panose="020B0604020202020204" pitchFamily="34" charset="0"/>
              <a:buChar char="•"/>
            </a:pPr>
            <a:r>
              <a:rPr lang="en-US" dirty="0"/>
              <a:t>UNION: combine n compatible relations into one relation</a:t>
            </a:r>
          </a:p>
          <a:p>
            <a:pPr marL="571500" indent="-342900">
              <a:buFont typeface="Arial" panose="020B0604020202020204" pitchFamily="34" charset="0"/>
              <a:buChar char="•"/>
            </a:pPr>
            <a:r>
              <a:rPr lang="en-US" dirty="0"/>
              <a:t>INTERSECT: of relation A and B </a:t>
            </a:r>
          </a:p>
          <a:p>
            <a:pPr marL="228600" indent="0"/>
            <a:r>
              <a:rPr lang="en-US" dirty="0"/>
              <a:t>                       are the tuples in both A and B</a:t>
            </a:r>
          </a:p>
          <a:p>
            <a:pPr marL="571500" indent="-342900">
              <a:buFont typeface="Arial" panose="020B0604020202020204" pitchFamily="34" charset="0"/>
              <a:buChar char="•"/>
            </a:pPr>
            <a:r>
              <a:rPr lang="en-US" dirty="0"/>
              <a:t>SET DIFFERENCE: (A-B) tuples in A but not in B</a:t>
            </a:r>
          </a:p>
          <a:p>
            <a:pPr marL="571500" indent="-342900">
              <a:buFont typeface="Arial" panose="020B0604020202020204" pitchFamily="34" charset="0"/>
              <a:buChar char="•"/>
            </a:pPr>
            <a:r>
              <a:rPr lang="en-US" dirty="0"/>
              <a:t>CARTESIAN PRODUCT: (</a:t>
            </a:r>
            <a:r>
              <a:rPr lang="en-US" dirty="0" err="1"/>
              <a:t>AxB</a:t>
            </a:r>
            <a:r>
              <a:rPr lang="en-US" dirty="0"/>
              <a:t>) each tuple in A is concatenated with each tuple in B</a:t>
            </a:r>
          </a:p>
        </p:txBody>
      </p:sp>
    </p:spTree>
    <p:extLst>
      <p:ext uri="{BB962C8B-B14F-4D97-AF65-F5344CB8AC3E}">
        <p14:creationId xmlns:p14="http://schemas.microsoft.com/office/powerpoint/2010/main" val="399424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CEBF-E4E5-EB4F-B37B-22546D65A93C}"/>
              </a:ext>
            </a:extLst>
          </p:cNvPr>
          <p:cNvSpPr>
            <a:spLocks noGrp="1"/>
          </p:cNvSpPr>
          <p:nvPr>
            <p:ph type="title"/>
          </p:nvPr>
        </p:nvSpPr>
        <p:spPr/>
        <p:txBody>
          <a:bodyPr/>
          <a:lstStyle/>
          <a:p>
            <a:r>
              <a:rPr lang="en-US" dirty="0"/>
              <a:t>What is Relational Algebra?</a:t>
            </a:r>
          </a:p>
        </p:txBody>
      </p:sp>
      <p:sp>
        <p:nvSpPr>
          <p:cNvPr id="3" name="Text Placeholder 2">
            <a:extLst>
              <a:ext uri="{FF2B5EF4-FFF2-40B4-BE49-F238E27FC236}">
                <a16:creationId xmlns:a16="http://schemas.microsoft.com/office/drawing/2014/main" id="{6DA6F734-D637-AA42-BE52-C27EAC85C1AB}"/>
              </a:ext>
            </a:extLst>
          </p:cNvPr>
          <p:cNvSpPr>
            <a:spLocks noGrp="1"/>
          </p:cNvSpPr>
          <p:nvPr>
            <p:ph type="body" idx="1"/>
          </p:nvPr>
        </p:nvSpPr>
        <p:spPr/>
        <p:txBody>
          <a:bodyPr/>
          <a:lstStyle/>
          <a:p>
            <a:r>
              <a:rPr lang="en-US" sz="2800" b="1" dirty="0"/>
              <a:t>What is an algebra? </a:t>
            </a:r>
          </a:p>
          <a:p>
            <a:endParaRPr lang="en-US" sz="1400" dirty="0"/>
          </a:p>
          <a:p>
            <a:pPr fontAlgn="base"/>
            <a:r>
              <a:rPr lang="en-US" dirty="0"/>
              <a:t>A mathematical system consisting of: </a:t>
            </a:r>
          </a:p>
          <a:p>
            <a:pPr fontAlgn="base"/>
            <a:r>
              <a:rPr lang="en-US" b="1" dirty="0"/>
              <a:t>Operands</a:t>
            </a:r>
            <a:r>
              <a:rPr lang="en-US" dirty="0"/>
              <a:t> --- variables or values from which new values can be constructed. </a:t>
            </a:r>
          </a:p>
          <a:p>
            <a:pPr fontAlgn="base"/>
            <a:r>
              <a:rPr lang="en-US" b="1" dirty="0"/>
              <a:t>Operators</a:t>
            </a:r>
            <a:r>
              <a:rPr lang="en-US" dirty="0"/>
              <a:t> --- symbols denoting procedures that construct new values from given values.</a:t>
            </a:r>
          </a:p>
          <a:p>
            <a:pPr fontAlgn="base"/>
            <a:endParaRPr lang="en-US" dirty="0"/>
          </a:p>
          <a:p>
            <a:pPr fontAlgn="base"/>
            <a:r>
              <a:rPr lang="en-US" sz="2800" b="1" dirty="0"/>
              <a:t>What is relational algebra? </a:t>
            </a:r>
          </a:p>
          <a:p>
            <a:pPr fontAlgn="base"/>
            <a:endParaRPr lang="en-US" sz="1400" dirty="0"/>
          </a:p>
          <a:p>
            <a:pPr fontAlgn="base"/>
            <a:r>
              <a:rPr lang="en-US" dirty="0"/>
              <a:t>Operands are relations or variables that represent a relation</a:t>
            </a:r>
          </a:p>
          <a:p>
            <a:pPr fontAlgn="base"/>
            <a:r>
              <a:rPr lang="en-US" dirty="0"/>
              <a:t>Operators are designed to do the most common things that we need to do with relations in a database. </a:t>
            </a:r>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407818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B0FE-0187-AB44-BED3-0EECACEEE621}"/>
              </a:ext>
            </a:extLst>
          </p:cNvPr>
          <p:cNvSpPr>
            <a:spLocks noGrp="1"/>
          </p:cNvSpPr>
          <p:nvPr>
            <p:ph type="title"/>
          </p:nvPr>
        </p:nvSpPr>
        <p:spPr/>
        <p:txBody>
          <a:bodyPr/>
          <a:lstStyle/>
          <a:p>
            <a:r>
              <a:rPr lang="en-US" dirty="0"/>
              <a:t>Properties of relational algebra</a:t>
            </a:r>
          </a:p>
        </p:txBody>
      </p:sp>
      <p:sp>
        <p:nvSpPr>
          <p:cNvPr id="3" name="Text Placeholder 2">
            <a:extLst>
              <a:ext uri="{FF2B5EF4-FFF2-40B4-BE49-F238E27FC236}">
                <a16:creationId xmlns:a16="http://schemas.microsoft.com/office/drawing/2014/main" id="{C17F6B97-7E08-714B-9FF0-952BF2E59254}"/>
              </a:ext>
            </a:extLst>
          </p:cNvPr>
          <p:cNvSpPr>
            <a:spLocks noGrp="1"/>
          </p:cNvSpPr>
          <p:nvPr>
            <p:ph type="body" idx="1"/>
          </p:nvPr>
        </p:nvSpPr>
        <p:spPr/>
        <p:txBody>
          <a:bodyPr/>
          <a:lstStyle/>
          <a:p>
            <a:pPr fontAlgn="base"/>
            <a:r>
              <a:rPr lang="en-US" dirty="0"/>
              <a:t>Relational algebra operations work on one or more relations to define another relation without changing the original relations.</a:t>
            </a:r>
          </a:p>
          <a:p>
            <a:pPr fontAlgn="base"/>
            <a:endParaRPr lang="en-US" dirty="0"/>
          </a:p>
          <a:p>
            <a:pPr fontAlgn="base"/>
            <a:r>
              <a:rPr lang="en-US" dirty="0"/>
              <a:t>Both operands and results are relations, so output from one operation can become input to another operation. </a:t>
            </a:r>
          </a:p>
          <a:p>
            <a:pPr fontAlgn="base"/>
            <a:endParaRPr lang="en-US" dirty="0"/>
          </a:p>
          <a:p>
            <a:pPr fontAlgn="base"/>
            <a:r>
              <a:rPr lang="en-US" dirty="0"/>
              <a:t>Allows expressions to be nested, just as in arithmetic. This property is the </a:t>
            </a:r>
            <a:r>
              <a:rPr lang="en-US" b="1" dirty="0"/>
              <a:t>closure property.</a:t>
            </a:r>
          </a:p>
          <a:p>
            <a:pPr fontAlgn="base"/>
            <a:endParaRPr lang="en-US" dirty="0"/>
          </a:p>
          <a:p>
            <a:pPr fontAlgn="base"/>
            <a:r>
              <a:rPr lang="en-US" dirty="0"/>
              <a:t>Relational Algebra: a collection of operations that users can perform on relations to obtain a desired result</a:t>
            </a:r>
          </a:p>
          <a:p>
            <a:endParaRPr lang="en-US" dirty="0"/>
          </a:p>
        </p:txBody>
      </p:sp>
    </p:spTree>
    <p:extLst>
      <p:ext uri="{BB962C8B-B14F-4D97-AF65-F5344CB8AC3E}">
        <p14:creationId xmlns:p14="http://schemas.microsoft.com/office/powerpoint/2010/main" val="78088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7D80-D101-2148-B04C-7C8D17DAEF71}"/>
              </a:ext>
            </a:extLst>
          </p:cNvPr>
          <p:cNvSpPr>
            <a:spLocks noGrp="1"/>
          </p:cNvSpPr>
          <p:nvPr>
            <p:ph type="title"/>
          </p:nvPr>
        </p:nvSpPr>
        <p:spPr/>
        <p:txBody>
          <a:bodyPr/>
          <a:lstStyle/>
          <a:p>
            <a:r>
              <a:rPr lang="en-US" dirty="0"/>
              <a:t>Use of Relational Algebra in a DBMS</a:t>
            </a:r>
          </a:p>
        </p:txBody>
      </p:sp>
      <p:pic>
        <p:nvPicPr>
          <p:cNvPr id="5" name="Picture 4">
            <a:extLst>
              <a:ext uri="{FF2B5EF4-FFF2-40B4-BE49-F238E27FC236}">
                <a16:creationId xmlns:a16="http://schemas.microsoft.com/office/drawing/2014/main" id="{0CC1D5FB-6461-684F-84BF-D9AF3D9CA601}"/>
              </a:ext>
            </a:extLst>
          </p:cNvPr>
          <p:cNvPicPr>
            <a:picLocks noChangeAspect="1"/>
          </p:cNvPicPr>
          <p:nvPr/>
        </p:nvPicPr>
        <p:blipFill>
          <a:blip r:embed="rId2"/>
          <a:stretch>
            <a:fillRect/>
          </a:stretch>
        </p:blipFill>
        <p:spPr>
          <a:xfrm>
            <a:off x="1651000" y="1250949"/>
            <a:ext cx="6564952" cy="4895171"/>
          </a:xfrm>
          <a:prstGeom prst="rect">
            <a:avLst/>
          </a:prstGeom>
        </p:spPr>
      </p:pic>
    </p:spTree>
    <p:extLst>
      <p:ext uri="{BB962C8B-B14F-4D97-AF65-F5344CB8AC3E}">
        <p14:creationId xmlns:p14="http://schemas.microsoft.com/office/powerpoint/2010/main" val="233705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7D3D-331A-3249-A314-05A0CACCC075}"/>
              </a:ext>
            </a:extLst>
          </p:cNvPr>
          <p:cNvSpPr>
            <a:spLocks noGrp="1"/>
          </p:cNvSpPr>
          <p:nvPr>
            <p:ph type="title"/>
          </p:nvPr>
        </p:nvSpPr>
        <p:spPr/>
        <p:txBody>
          <a:bodyPr/>
          <a:lstStyle/>
          <a:p>
            <a:r>
              <a:rPr lang="en-US" dirty="0"/>
              <a:t>Basic Operations of Relational Algebra</a:t>
            </a:r>
          </a:p>
        </p:txBody>
      </p:sp>
      <p:pic>
        <p:nvPicPr>
          <p:cNvPr id="4" name="Picture 2056" descr="Composite image that illustrates the function of the relational algebra operations. The relational algebra operations are presented are from left to right, top to bottom as follows. A. Selection. B. Projection. C. Cartesian product. D. Union. E. Intersection. F. Set difference. Selection is represented by a rectangular box with alternating horizontal stripes. Projection is represented by a box with alternating vertical stripes. Cartesian product is represented by a vertical box, P, labeled a, b. A box labeled 1, 2, 3, represents Q. P and Q = P times Q, represented by a single box divided into two vertical sections. The left section, P, is labeled a, a, a, b, b, b. The right section, Q, is labeled, 1, 2, 3, 1, 2, 3. Union is represented by a box divided into two horizontal sections representing R and S, respectively. Together, they represent the union of R and S. Intersection is represented by a box divided into three horizontal sections, with the center section highlighted. R is the distance from the top of the box to the bottom of the highlighted section. S is the distance from the top of the highlighted section to the bottom of the box. The highlighted section where R and S overlap represents the intersection of R and S. Set difference is represented by a box divided into three horizontal sections, with the top section highlighted. R is the distance from the top of the box to the bottom of the middle section. S is the distance from the top of the middle section to the bottom of the box. Together, they represent R minus S.">
            <a:extLst>
              <a:ext uri="{FF2B5EF4-FFF2-40B4-BE49-F238E27FC236}">
                <a16:creationId xmlns:a16="http://schemas.microsoft.com/office/drawing/2014/main" id="{0DDA5F98-B868-F145-AA9E-F875AB76A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61" y="1225591"/>
            <a:ext cx="7683910" cy="5105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a:extLst>
              <a:ext uri="{FF2B5EF4-FFF2-40B4-BE49-F238E27FC236}">
                <a16:creationId xmlns:a16="http://schemas.microsoft.com/office/drawing/2014/main" id="{9AF06447-809A-A449-AFB2-D12D09756D84}"/>
              </a:ext>
            </a:extLst>
          </p:cNvPr>
          <p:cNvSpPr/>
          <p:nvPr/>
        </p:nvSpPr>
        <p:spPr>
          <a:xfrm>
            <a:off x="1017639" y="1828800"/>
            <a:ext cx="1297858" cy="176981"/>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16117C-73C9-0F40-B23A-B27FB26FA3E6}"/>
              </a:ext>
            </a:extLst>
          </p:cNvPr>
          <p:cNvSpPr/>
          <p:nvPr/>
        </p:nvSpPr>
        <p:spPr>
          <a:xfrm>
            <a:off x="1017639" y="2277874"/>
            <a:ext cx="1297858" cy="1769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F1E143-CDB9-9348-9F4F-6051B02003B5}"/>
              </a:ext>
            </a:extLst>
          </p:cNvPr>
          <p:cNvSpPr/>
          <p:nvPr/>
        </p:nvSpPr>
        <p:spPr>
          <a:xfrm>
            <a:off x="1017639" y="2653206"/>
            <a:ext cx="1297858" cy="1769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7CD923-46C6-A94C-A65F-6DFC3A4B18F4}"/>
              </a:ext>
            </a:extLst>
          </p:cNvPr>
          <p:cNvSpPr/>
          <p:nvPr/>
        </p:nvSpPr>
        <p:spPr>
          <a:xfrm>
            <a:off x="3613355" y="1578077"/>
            <a:ext cx="176980" cy="16075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C4ADD7-D1BD-8C4A-9FC8-42AD10EE6123}"/>
              </a:ext>
            </a:extLst>
          </p:cNvPr>
          <p:cNvSpPr/>
          <p:nvPr/>
        </p:nvSpPr>
        <p:spPr>
          <a:xfrm>
            <a:off x="3945194" y="1560120"/>
            <a:ext cx="176980" cy="16075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04C2F9-B472-734E-874A-103F98901502}"/>
              </a:ext>
            </a:extLst>
          </p:cNvPr>
          <p:cNvSpPr/>
          <p:nvPr/>
        </p:nvSpPr>
        <p:spPr>
          <a:xfrm>
            <a:off x="4326195" y="1592075"/>
            <a:ext cx="176980" cy="160757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67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412B-AE7F-734F-95B9-331A9A044269}"/>
              </a:ext>
            </a:extLst>
          </p:cNvPr>
          <p:cNvSpPr>
            <a:spLocks noGrp="1"/>
          </p:cNvSpPr>
          <p:nvPr>
            <p:ph type="title"/>
          </p:nvPr>
        </p:nvSpPr>
        <p:spPr/>
        <p:txBody>
          <a:bodyPr/>
          <a:lstStyle/>
          <a:p>
            <a:r>
              <a:rPr lang="en-US" dirty="0"/>
              <a:t>Basic operations</a:t>
            </a:r>
          </a:p>
        </p:txBody>
      </p:sp>
      <p:sp>
        <p:nvSpPr>
          <p:cNvPr id="3" name="Text Placeholder 2">
            <a:extLst>
              <a:ext uri="{FF2B5EF4-FFF2-40B4-BE49-F238E27FC236}">
                <a16:creationId xmlns:a16="http://schemas.microsoft.com/office/drawing/2014/main" id="{0A72BFA9-38DA-994E-B73D-BDC47B919960}"/>
              </a:ext>
            </a:extLst>
          </p:cNvPr>
          <p:cNvSpPr>
            <a:spLocks noGrp="1"/>
          </p:cNvSpPr>
          <p:nvPr>
            <p:ph type="body" idx="1"/>
          </p:nvPr>
        </p:nvSpPr>
        <p:spPr/>
        <p:txBody>
          <a:bodyPr/>
          <a:lstStyle/>
          <a:p>
            <a:pPr marL="571500" indent="-342900">
              <a:buFont typeface="Arial" panose="020B0604020202020204" pitchFamily="34" charset="0"/>
              <a:buChar char="•"/>
            </a:pPr>
            <a:r>
              <a:rPr lang="en-US" dirty="0"/>
              <a:t>SELECT : filter by rows </a:t>
            </a:r>
          </a:p>
          <a:p>
            <a:pPr marL="571500" indent="-342900">
              <a:buFont typeface="Arial" panose="020B0604020202020204" pitchFamily="34" charset="0"/>
              <a:buChar char="•"/>
            </a:pPr>
            <a:r>
              <a:rPr lang="en-US" dirty="0"/>
              <a:t>PROJECT: filter by columns</a:t>
            </a:r>
          </a:p>
          <a:p>
            <a:pPr marL="571500" indent="-342900">
              <a:buFont typeface="Arial" panose="020B0604020202020204" pitchFamily="34" charset="0"/>
              <a:buChar char="•"/>
            </a:pPr>
            <a:r>
              <a:rPr lang="en-US" dirty="0"/>
              <a:t>UNION: combine n compatible relations into one relation</a:t>
            </a:r>
          </a:p>
          <a:p>
            <a:pPr marL="571500" indent="-342900">
              <a:buFont typeface="Arial" panose="020B0604020202020204" pitchFamily="34" charset="0"/>
              <a:buChar char="•"/>
            </a:pPr>
            <a:r>
              <a:rPr lang="en-US" dirty="0"/>
              <a:t>INTERSECT: of relation A and B </a:t>
            </a:r>
          </a:p>
          <a:p>
            <a:pPr marL="228600" indent="0"/>
            <a:r>
              <a:rPr lang="en-US" dirty="0"/>
              <a:t>                       are the tuples in both A and B</a:t>
            </a:r>
          </a:p>
          <a:p>
            <a:pPr marL="571500" indent="-342900">
              <a:buFont typeface="Arial" panose="020B0604020202020204" pitchFamily="34" charset="0"/>
              <a:buChar char="•"/>
            </a:pPr>
            <a:r>
              <a:rPr lang="en-US" dirty="0"/>
              <a:t>SET DIFFERENCE: (A-B) tuples in A but not in B</a:t>
            </a:r>
          </a:p>
          <a:p>
            <a:pPr marL="571500" indent="-342900">
              <a:buFont typeface="Arial" panose="020B0604020202020204" pitchFamily="34" charset="0"/>
              <a:buChar char="•"/>
            </a:pPr>
            <a:r>
              <a:rPr lang="en-US" dirty="0"/>
              <a:t>CARTESIAN PRODUCT: (</a:t>
            </a:r>
            <a:r>
              <a:rPr lang="en-US" dirty="0" err="1"/>
              <a:t>AxB</a:t>
            </a:r>
            <a:r>
              <a:rPr lang="en-US" dirty="0"/>
              <a:t>) each tuple in A is concatenated with each tuple in B</a:t>
            </a:r>
          </a:p>
        </p:txBody>
      </p:sp>
    </p:spTree>
    <p:extLst>
      <p:ext uri="{BB962C8B-B14F-4D97-AF65-F5344CB8AC3E}">
        <p14:creationId xmlns:p14="http://schemas.microsoft.com/office/powerpoint/2010/main" val="33682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Selection</a:t>
            </a:r>
          </a:p>
        </p:txBody>
      </p:sp>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p:txBody>
          <a:bodyPr/>
          <a:lstStyle/>
          <a:p>
            <a:r>
              <a:rPr lang="en-US" dirty="0"/>
              <a:t>Provides a filter to the tuples in the relation R. The operation is represented via the 𝛔 (Greek letter sigma).  AND (∧) , OR (∨) and NOT (∽ ) are supported for creating compound predicates.</a:t>
            </a:r>
          </a:p>
          <a:p>
            <a:endParaRPr lang="en-US" dirty="0"/>
          </a:p>
          <a:p>
            <a:endParaRPr lang="en-US" dirty="0"/>
          </a:p>
          <a:p>
            <a:endParaRPr lang="en-US" dirty="0"/>
          </a:p>
          <a:p>
            <a:r>
              <a:rPr lang="en-US" dirty="0"/>
              <a:t>Example: </a:t>
            </a:r>
          </a:p>
          <a:p>
            <a:r>
              <a:rPr lang="en-US" sz="2800" dirty="0"/>
              <a:t>𝛔</a:t>
            </a:r>
            <a:r>
              <a:rPr lang="en-US" sz="2800" baseline="-25000" dirty="0"/>
              <a:t>(</a:t>
            </a:r>
            <a:r>
              <a:rPr lang="en-US" sz="2800" baseline="-25000" dirty="0" err="1"/>
              <a:t>sid</a:t>
            </a:r>
            <a:r>
              <a:rPr lang="en-US" sz="2800" baseline="-25000" dirty="0"/>
              <a:t> = 3) </a:t>
            </a:r>
            <a:r>
              <a:rPr lang="en-US" sz="2800" dirty="0"/>
              <a:t>(student) </a:t>
            </a:r>
          </a:p>
          <a:p>
            <a:endParaRPr lang="en-US" sz="2800" dirty="0"/>
          </a:p>
          <a:p>
            <a:endParaRPr lang="en-US" sz="2800" dirty="0"/>
          </a:p>
          <a:p>
            <a:endParaRPr lang="en-US" sz="2800" dirty="0"/>
          </a:p>
          <a:p>
            <a:r>
              <a:rPr lang="en-US" sz="2800" dirty="0"/>
              <a:t>SQL representation?</a:t>
            </a:r>
          </a:p>
          <a:p>
            <a:endParaRPr lang="en-US" dirty="0"/>
          </a:p>
          <a:p>
            <a:endParaRPr lang="en-US" dirty="0"/>
          </a:p>
        </p:txBody>
      </p:sp>
      <p:graphicFrame>
        <p:nvGraphicFramePr>
          <p:cNvPr id="4" name="Object 3" descr="sigma sub predicate left parenthesis R right parenthesis">
            <a:extLst>
              <a:ext uri="{FF2B5EF4-FFF2-40B4-BE49-F238E27FC236}">
                <a16:creationId xmlns:a16="http://schemas.microsoft.com/office/drawing/2014/main" id="{1DA137CA-AA1E-E44D-A162-38F43F0B0E16}"/>
              </a:ext>
            </a:extLst>
          </p:cNvPr>
          <p:cNvGraphicFramePr>
            <a:graphicFrameLocks noChangeAspect="1"/>
          </p:cNvGraphicFramePr>
          <p:nvPr>
            <p:extLst>
              <p:ext uri="{D42A27DB-BD31-4B8C-83A1-F6EECF244321}">
                <p14:modId xmlns:p14="http://schemas.microsoft.com/office/powerpoint/2010/main" val="3917712770"/>
              </p:ext>
            </p:extLst>
          </p:nvPr>
        </p:nvGraphicFramePr>
        <p:xfrm>
          <a:off x="807372" y="2588444"/>
          <a:ext cx="2476302" cy="840556"/>
        </p:xfrm>
        <a:graphic>
          <a:graphicData uri="http://schemas.openxmlformats.org/presentationml/2006/ole">
            <mc:AlternateContent xmlns:mc="http://schemas.openxmlformats.org/markup-compatibility/2006">
              <mc:Choice xmlns:v="urn:schemas-microsoft-com:vml" Requires="v">
                <p:oleObj spid="_x0000_s1079" name="Equation" r:id="rId4" imgW="749160" imgH="253800" progId="Equation.DSMT4">
                  <p:embed/>
                </p:oleObj>
              </mc:Choice>
              <mc:Fallback>
                <p:oleObj name="Equation" r:id="rId4" imgW="749160" imgH="253800" progId="Equation.DSMT4">
                  <p:embed/>
                  <p:pic>
                    <p:nvPicPr>
                      <p:cNvPr id="25604" name="Object 3" descr="sigma sub predicate left parenthesis R right parenthesis"/>
                      <p:cNvPicPr>
                        <a:picLocks noChangeAspect="1" noChangeArrowheads="1"/>
                      </p:cNvPicPr>
                      <p:nvPr/>
                    </p:nvPicPr>
                    <p:blipFill>
                      <a:blip r:embed="rId5"/>
                      <a:srcRect/>
                      <a:stretch>
                        <a:fillRect/>
                      </a:stretch>
                    </p:blipFill>
                    <p:spPr bwMode="auto">
                      <a:xfrm>
                        <a:off x="807372" y="2588444"/>
                        <a:ext cx="2476302" cy="840556"/>
                      </a:xfrm>
                      <a:prstGeom prst="rect">
                        <a:avLst/>
                      </a:prstGeom>
                      <a:noFill/>
                      <a:ln>
                        <a:noFill/>
                      </a:ln>
                    </p:spPr>
                  </p:pic>
                </p:oleObj>
              </mc:Fallback>
            </mc:AlternateContent>
          </a:graphicData>
        </a:graphic>
      </p:graphicFrame>
      <p:graphicFrame>
        <p:nvGraphicFramePr>
          <p:cNvPr id="6" name="Table 5">
            <a:extLst>
              <a:ext uri="{FF2B5EF4-FFF2-40B4-BE49-F238E27FC236}">
                <a16:creationId xmlns:a16="http://schemas.microsoft.com/office/drawing/2014/main" id="{1B97820C-9890-674B-9A19-1D9D3FE7BC79}"/>
              </a:ext>
            </a:extLst>
          </p:cNvPr>
          <p:cNvGraphicFramePr>
            <a:graphicFrameLocks noGrp="1"/>
          </p:cNvGraphicFramePr>
          <p:nvPr>
            <p:extLst>
              <p:ext uri="{D42A27DB-BD31-4B8C-83A1-F6EECF244321}">
                <p14:modId xmlns:p14="http://schemas.microsoft.com/office/powerpoint/2010/main" val="4241031667"/>
              </p:ext>
            </p:extLst>
          </p:nvPr>
        </p:nvGraphicFramePr>
        <p:xfrm>
          <a:off x="604678" y="4982070"/>
          <a:ext cx="7049735" cy="714253"/>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gridCol w="1609732">
                  <a:extLst>
                    <a:ext uri="{9D8B030D-6E8A-4147-A177-3AD203B41FA5}">
                      <a16:colId xmlns:a16="http://schemas.microsoft.com/office/drawing/2014/main" val="3352405503"/>
                    </a:ext>
                  </a:extLst>
                </a:gridCol>
                <a:gridCol w="1284499">
                  <a:extLst>
                    <a:ext uri="{9D8B030D-6E8A-4147-A177-3AD203B41FA5}">
                      <a16:colId xmlns:a16="http://schemas.microsoft.com/office/drawing/2014/main" val="2688547953"/>
                    </a:ext>
                  </a:extLst>
                </a:gridCol>
                <a:gridCol w="898264">
                  <a:extLst>
                    <a:ext uri="{9D8B030D-6E8A-4147-A177-3AD203B41FA5}">
                      <a16:colId xmlns:a16="http://schemas.microsoft.com/office/drawing/2014/main" val="177964974"/>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Credits_Earned</a:t>
                      </a:r>
                      <a:endParaRPr lang="en-US" dirty="0"/>
                    </a:p>
                  </a:txBody>
                  <a:tcPr>
                    <a:solidFill>
                      <a:schemeClr val="accent5">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Credits_Req</a:t>
                      </a:r>
                      <a:endParaRPr lang="en-US" dirty="0"/>
                    </a:p>
                  </a:txBody>
                  <a:tcPr>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Yr_grad</a:t>
                      </a:r>
                      <a:endParaRPr lang="en-US" dirty="0"/>
                    </a:p>
                  </a:txBody>
                  <a:tcPr>
                    <a:solidFill>
                      <a:schemeClr val="accent3">
                        <a:lumMod val="75000"/>
                      </a:schemeClr>
                    </a:solidFill>
                  </a:tcPr>
                </a:tc>
                <a:extLst>
                  <a:ext uri="{0D108BD9-81ED-4DB2-BD59-A6C34878D82A}">
                    <a16:rowId xmlns:a16="http://schemas.microsoft.com/office/drawing/2014/main" val="225389546"/>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tc>
                  <a:txBody>
                    <a:bodyPr/>
                    <a:lstStyle/>
                    <a:p>
                      <a:r>
                        <a:rPr lang="en-US" dirty="0"/>
                        <a:t>50</a:t>
                      </a:r>
                    </a:p>
                  </a:txBody>
                  <a:tcPr>
                    <a:solidFill>
                      <a:schemeClr val="accent5">
                        <a:lumMod val="40000"/>
                        <a:lumOff val="60000"/>
                      </a:schemeClr>
                    </a:solidFill>
                  </a:tcPr>
                </a:tc>
                <a:tc>
                  <a:txBody>
                    <a:bodyPr/>
                    <a:lstStyle/>
                    <a:p>
                      <a:r>
                        <a:rPr lang="en-US" dirty="0"/>
                        <a:t>120</a:t>
                      </a:r>
                    </a:p>
                  </a:txBody>
                  <a:tcPr>
                    <a:solidFill>
                      <a:schemeClr val="accent3">
                        <a:lumMod val="40000"/>
                        <a:lumOff val="60000"/>
                      </a:schemeClr>
                    </a:solidFill>
                  </a:tcPr>
                </a:tc>
                <a:tc>
                  <a:txBody>
                    <a:bodyPr/>
                    <a:lstStyle/>
                    <a:p>
                      <a:r>
                        <a:rPr lang="en-US" dirty="0"/>
                        <a:t>2020</a:t>
                      </a:r>
                    </a:p>
                  </a:txBody>
                  <a:tcPr>
                    <a:solidFill>
                      <a:schemeClr val="accent3">
                        <a:lumMod val="40000"/>
                        <a:lumOff val="60000"/>
                      </a:schemeClr>
                    </a:solidFill>
                  </a:tcPr>
                </a:tc>
                <a:extLst>
                  <a:ext uri="{0D108BD9-81ED-4DB2-BD59-A6C34878D82A}">
                    <a16:rowId xmlns:a16="http://schemas.microsoft.com/office/drawing/2014/main" val="4016836425"/>
                  </a:ext>
                </a:extLst>
              </a:tr>
            </a:tbl>
          </a:graphicData>
        </a:graphic>
      </p:graphicFrame>
      <p:sp>
        <p:nvSpPr>
          <p:cNvPr id="7" name="TextBox 6">
            <a:extLst>
              <a:ext uri="{FF2B5EF4-FFF2-40B4-BE49-F238E27FC236}">
                <a16:creationId xmlns:a16="http://schemas.microsoft.com/office/drawing/2014/main" id="{CD0CD423-244F-D142-83F8-882A0A728AD7}"/>
              </a:ext>
            </a:extLst>
          </p:cNvPr>
          <p:cNvSpPr txBox="1"/>
          <p:nvPr/>
        </p:nvSpPr>
        <p:spPr>
          <a:xfrm>
            <a:off x="4257490" y="4454842"/>
            <a:ext cx="893193" cy="307777"/>
          </a:xfrm>
          <a:prstGeom prst="rect">
            <a:avLst/>
          </a:prstGeom>
          <a:noFill/>
        </p:spPr>
        <p:txBody>
          <a:bodyPr wrap="none" rtlCol="0">
            <a:spAutoFit/>
          </a:bodyPr>
          <a:lstStyle/>
          <a:p>
            <a:r>
              <a:rPr lang="en-US" dirty="0"/>
              <a:t>RESULT</a:t>
            </a:r>
          </a:p>
        </p:txBody>
      </p:sp>
      <p:sp>
        <p:nvSpPr>
          <p:cNvPr id="5" name="TextBox 4">
            <a:extLst>
              <a:ext uri="{FF2B5EF4-FFF2-40B4-BE49-F238E27FC236}">
                <a16:creationId xmlns:a16="http://schemas.microsoft.com/office/drawing/2014/main" id="{D4C41370-66A1-A44A-8F42-C8D79568991A}"/>
              </a:ext>
            </a:extLst>
          </p:cNvPr>
          <p:cNvSpPr txBox="1"/>
          <p:nvPr/>
        </p:nvSpPr>
        <p:spPr>
          <a:xfrm>
            <a:off x="4925961" y="2816942"/>
            <a:ext cx="2728452" cy="523220"/>
          </a:xfrm>
          <a:prstGeom prst="rect">
            <a:avLst/>
          </a:prstGeom>
          <a:noFill/>
          <a:ln>
            <a:solidFill>
              <a:schemeClr val="accent1"/>
            </a:solidFill>
          </a:ln>
        </p:spPr>
        <p:txBody>
          <a:bodyPr wrap="square" rtlCol="0">
            <a:spAutoFit/>
          </a:bodyPr>
          <a:lstStyle/>
          <a:p>
            <a:r>
              <a:rPr lang="en-US" dirty="0"/>
              <a:t>SELECT * FROM student where id = 3;</a:t>
            </a:r>
          </a:p>
        </p:txBody>
      </p:sp>
    </p:spTree>
    <p:extLst>
      <p:ext uri="{BB962C8B-B14F-4D97-AF65-F5344CB8AC3E}">
        <p14:creationId xmlns:p14="http://schemas.microsoft.com/office/powerpoint/2010/main" val="8092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1383-509E-9340-9666-8C08A3817156}"/>
              </a:ext>
            </a:extLst>
          </p:cNvPr>
          <p:cNvSpPr>
            <a:spLocks noGrp="1"/>
          </p:cNvSpPr>
          <p:nvPr>
            <p:ph type="title"/>
          </p:nvPr>
        </p:nvSpPr>
        <p:spPr/>
        <p:txBody>
          <a:bodyPr/>
          <a:lstStyle/>
          <a:p>
            <a:r>
              <a:rPr lang="en-US" dirty="0"/>
              <a:t>Projection</a:t>
            </a:r>
          </a:p>
        </p:txBody>
      </p:sp>
      <p:sp>
        <p:nvSpPr>
          <p:cNvPr id="3" name="Text Placeholder 2">
            <a:extLst>
              <a:ext uri="{FF2B5EF4-FFF2-40B4-BE49-F238E27FC236}">
                <a16:creationId xmlns:a16="http://schemas.microsoft.com/office/drawing/2014/main" id="{45554F6D-869B-894A-9472-4EB2000DF65D}"/>
              </a:ext>
            </a:extLst>
          </p:cNvPr>
          <p:cNvSpPr>
            <a:spLocks noGrp="1"/>
          </p:cNvSpPr>
          <p:nvPr>
            <p:ph type="body" idx="1"/>
          </p:nvPr>
        </p:nvSpPr>
        <p:spPr>
          <a:xfrm>
            <a:off x="178250" y="1161677"/>
            <a:ext cx="8799900" cy="5003149"/>
          </a:xfrm>
        </p:spPr>
        <p:txBody>
          <a:bodyPr/>
          <a:lstStyle/>
          <a:p>
            <a:r>
              <a:rPr lang="en-US" dirty="0"/>
              <a:t>Provides a filter to the columns in the relation R. It defines a result which is a subset of the relation R. The operation is represented via the </a:t>
            </a:r>
            <a:r>
              <a:rPr lang="en-US" dirty="0" err="1"/>
              <a:t>Π</a:t>
            </a:r>
            <a:r>
              <a:rPr lang="en-US" dirty="0"/>
              <a:t> (Greek letter pi)</a:t>
            </a:r>
          </a:p>
          <a:p>
            <a:endParaRPr lang="en-US" dirty="0"/>
          </a:p>
          <a:p>
            <a:endParaRPr lang="en-US" dirty="0"/>
          </a:p>
          <a:p>
            <a:endParaRPr lang="en-US" dirty="0"/>
          </a:p>
          <a:p>
            <a:r>
              <a:rPr lang="en-US" dirty="0"/>
              <a:t>Example: </a:t>
            </a:r>
          </a:p>
          <a:p>
            <a:r>
              <a:rPr lang="en-US" sz="2800" dirty="0" err="1"/>
              <a:t>Π</a:t>
            </a:r>
            <a:r>
              <a:rPr lang="en-US" sz="2800" dirty="0"/>
              <a:t> </a:t>
            </a:r>
            <a:r>
              <a:rPr lang="en-US" sz="2800" baseline="-25000" dirty="0" err="1"/>
              <a:t>sid</a:t>
            </a:r>
            <a:r>
              <a:rPr lang="en-US" sz="2800" baseline="-25000" dirty="0"/>
              <a:t>, name, school </a:t>
            </a:r>
            <a:r>
              <a:rPr lang="en-US" sz="2800" dirty="0"/>
              <a:t>(student)</a:t>
            </a:r>
          </a:p>
          <a:p>
            <a:endParaRPr lang="en-US" sz="2800" dirty="0"/>
          </a:p>
          <a:p>
            <a:endParaRPr lang="en-US" sz="2800" dirty="0"/>
          </a:p>
          <a:p>
            <a:endParaRPr lang="en-US" sz="2800" dirty="0"/>
          </a:p>
          <a:p>
            <a:r>
              <a:rPr lang="en-US" sz="2800" dirty="0"/>
              <a:t>SQL representation?</a:t>
            </a:r>
          </a:p>
          <a:p>
            <a:endParaRPr lang="en-US" sz="2800" dirty="0"/>
          </a:p>
          <a:p>
            <a:endParaRPr lang="en-US" sz="2800" dirty="0"/>
          </a:p>
          <a:p>
            <a:endParaRPr lang="en-US" dirty="0"/>
          </a:p>
          <a:p>
            <a:endParaRPr lang="en-US" dirty="0"/>
          </a:p>
        </p:txBody>
      </p:sp>
      <p:graphicFrame>
        <p:nvGraphicFramePr>
          <p:cNvPr id="7" name="Object 3" descr="upper Pi sub, c o l 1, and so on to c o l n, left parenthesis R right parenthesis">
            <a:extLst>
              <a:ext uri="{FF2B5EF4-FFF2-40B4-BE49-F238E27FC236}">
                <a16:creationId xmlns:a16="http://schemas.microsoft.com/office/drawing/2014/main" id="{E569B5BC-B19C-674A-A8C2-44EC48FBD00C}"/>
              </a:ext>
            </a:extLst>
          </p:cNvPr>
          <p:cNvGraphicFramePr>
            <a:graphicFrameLocks noChangeAspect="1"/>
          </p:cNvGraphicFramePr>
          <p:nvPr>
            <p:extLst>
              <p:ext uri="{D42A27DB-BD31-4B8C-83A1-F6EECF244321}">
                <p14:modId xmlns:p14="http://schemas.microsoft.com/office/powerpoint/2010/main" val="4189240513"/>
              </p:ext>
            </p:extLst>
          </p:nvPr>
        </p:nvGraphicFramePr>
        <p:xfrm>
          <a:off x="693737" y="2429784"/>
          <a:ext cx="3146633" cy="859106"/>
        </p:xfrm>
        <a:graphic>
          <a:graphicData uri="http://schemas.openxmlformats.org/presentationml/2006/ole">
            <mc:AlternateContent xmlns:mc="http://schemas.openxmlformats.org/markup-compatibility/2006">
              <mc:Choice xmlns:v="urn:schemas-microsoft-com:vml" Requires="v">
                <p:oleObj spid="_x0000_s2101" name="Equation" r:id="rId4" imgW="927000" imgH="253800" progId="Equation.DSMT4">
                  <p:embed/>
                </p:oleObj>
              </mc:Choice>
              <mc:Fallback>
                <p:oleObj name="Equation" r:id="rId4" imgW="927000" imgH="253800" progId="Equation.DSMT4">
                  <p:embed/>
                  <p:pic>
                    <p:nvPicPr>
                      <p:cNvPr id="27652" name="Object 3" descr="upper Pi sub, c o l 1, and so on to c o l n, left parenthesis R right parenthesis"/>
                      <p:cNvPicPr>
                        <a:picLocks noChangeAspect="1" noChangeArrowheads="1"/>
                      </p:cNvPicPr>
                      <p:nvPr/>
                    </p:nvPicPr>
                    <p:blipFill>
                      <a:blip r:embed="rId5"/>
                      <a:srcRect/>
                      <a:stretch>
                        <a:fillRect/>
                      </a:stretch>
                    </p:blipFill>
                    <p:spPr bwMode="auto">
                      <a:xfrm>
                        <a:off x="693737" y="2429784"/>
                        <a:ext cx="3146633" cy="859106"/>
                      </a:xfrm>
                      <a:prstGeom prst="rect">
                        <a:avLst/>
                      </a:prstGeom>
                      <a:noFill/>
                      <a:ln>
                        <a:noFill/>
                      </a:ln>
                    </p:spPr>
                  </p:pic>
                </p:oleObj>
              </mc:Fallback>
            </mc:AlternateContent>
          </a:graphicData>
        </a:graphic>
      </p:graphicFrame>
      <p:graphicFrame>
        <p:nvGraphicFramePr>
          <p:cNvPr id="8" name="Table 7">
            <a:extLst>
              <a:ext uri="{FF2B5EF4-FFF2-40B4-BE49-F238E27FC236}">
                <a16:creationId xmlns:a16="http://schemas.microsoft.com/office/drawing/2014/main" id="{06E68C9B-3344-A042-9670-BFCA49465107}"/>
              </a:ext>
            </a:extLst>
          </p:cNvPr>
          <p:cNvGraphicFramePr>
            <a:graphicFrameLocks noGrp="1"/>
          </p:cNvGraphicFramePr>
          <p:nvPr>
            <p:extLst>
              <p:ext uri="{D42A27DB-BD31-4B8C-83A1-F6EECF244321}">
                <p14:modId xmlns:p14="http://schemas.microsoft.com/office/powerpoint/2010/main" val="2121987491"/>
              </p:ext>
            </p:extLst>
          </p:nvPr>
        </p:nvGraphicFramePr>
        <p:xfrm>
          <a:off x="4572000" y="3554107"/>
          <a:ext cx="3257240" cy="1533159"/>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39445574"/>
                    </a:ext>
                  </a:extLst>
                </a:gridCol>
                <a:gridCol w="990071">
                  <a:extLst>
                    <a:ext uri="{9D8B030D-6E8A-4147-A177-3AD203B41FA5}">
                      <a16:colId xmlns:a16="http://schemas.microsoft.com/office/drawing/2014/main" val="1059968768"/>
                    </a:ext>
                  </a:extLst>
                </a:gridCol>
                <a:gridCol w="1627098">
                  <a:extLst>
                    <a:ext uri="{9D8B030D-6E8A-4147-A177-3AD203B41FA5}">
                      <a16:colId xmlns:a16="http://schemas.microsoft.com/office/drawing/2014/main" val="2833905286"/>
                    </a:ext>
                  </a:extLst>
                </a:gridCol>
              </a:tblGrid>
              <a:tr h="0">
                <a:tc>
                  <a:txBody>
                    <a:bodyPr/>
                    <a:lstStyle/>
                    <a:p>
                      <a:r>
                        <a:rPr lang="en-US" dirty="0" err="1"/>
                        <a:t>sid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School</a:t>
                      </a:r>
                    </a:p>
                  </a:txBody>
                  <a:tcPr>
                    <a:solidFill>
                      <a:schemeClr val="accent6">
                        <a:lumMod val="75000"/>
                      </a:schemeClr>
                    </a:solidFill>
                  </a:tcPr>
                </a:tc>
                <a:extLst>
                  <a:ext uri="{0D108BD9-81ED-4DB2-BD59-A6C34878D82A}">
                    <a16:rowId xmlns:a16="http://schemas.microsoft.com/office/drawing/2014/main" val="225389546"/>
                  </a:ext>
                </a:extLst>
              </a:tr>
              <a:tr h="409453">
                <a:tc>
                  <a:txBody>
                    <a:bodyPr/>
                    <a:lstStyle/>
                    <a:p>
                      <a:r>
                        <a:rPr lang="en-US" dirty="0"/>
                        <a:t>1</a:t>
                      </a:r>
                    </a:p>
                  </a:txBody>
                  <a:tcPr>
                    <a:solidFill>
                      <a:schemeClr val="accent1">
                        <a:lumMod val="40000"/>
                        <a:lumOff val="60000"/>
                      </a:schemeClr>
                    </a:solidFill>
                  </a:tcPr>
                </a:tc>
                <a:tc>
                  <a:txBody>
                    <a:bodyPr/>
                    <a:lstStyle/>
                    <a:p>
                      <a:r>
                        <a:rPr lang="en-US" dirty="0"/>
                        <a:t>Smith</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extLst>
                  <a:ext uri="{0D108BD9-81ED-4DB2-BD59-A6C34878D82A}">
                    <a16:rowId xmlns:a16="http://schemas.microsoft.com/office/drawing/2014/main" val="2160533001"/>
                  </a:ext>
                </a:extLst>
              </a:tr>
              <a:tr h="409453">
                <a:tc>
                  <a:txBody>
                    <a:bodyPr/>
                    <a:lstStyle/>
                    <a:p>
                      <a:r>
                        <a:rPr lang="en-US" dirty="0"/>
                        <a:t>2</a:t>
                      </a:r>
                    </a:p>
                  </a:txBody>
                  <a:tcPr>
                    <a:solidFill>
                      <a:schemeClr val="accent1">
                        <a:lumMod val="40000"/>
                        <a:lumOff val="60000"/>
                      </a:schemeClr>
                    </a:solidFill>
                  </a:tcPr>
                </a:tc>
                <a:tc>
                  <a:txBody>
                    <a:bodyPr/>
                    <a:lstStyle/>
                    <a:p>
                      <a:r>
                        <a:rPr lang="en-US" dirty="0"/>
                        <a:t>Shah</a:t>
                      </a:r>
                    </a:p>
                  </a:txBody>
                  <a:tcPr>
                    <a:solidFill>
                      <a:schemeClr val="accent2">
                        <a:lumMod val="40000"/>
                        <a:lumOff val="60000"/>
                      </a:schemeClr>
                    </a:solidFill>
                  </a:tcPr>
                </a:tc>
                <a:tc>
                  <a:txBody>
                    <a:bodyPr/>
                    <a:lstStyle/>
                    <a:p>
                      <a:r>
                        <a:rPr lang="en-US" dirty="0" err="1"/>
                        <a:t>D’Amore</a:t>
                      </a:r>
                      <a:r>
                        <a:rPr lang="en-US" dirty="0"/>
                        <a:t> McKim</a:t>
                      </a:r>
                    </a:p>
                  </a:txBody>
                  <a:tcPr>
                    <a:solidFill>
                      <a:schemeClr val="accent6">
                        <a:lumMod val="40000"/>
                        <a:lumOff val="60000"/>
                      </a:schemeClr>
                    </a:solidFill>
                  </a:tcPr>
                </a:tc>
                <a:extLst>
                  <a:ext uri="{0D108BD9-81ED-4DB2-BD59-A6C34878D82A}">
                    <a16:rowId xmlns:a16="http://schemas.microsoft.com/office/drawing/2014/main" val="1929121427"/>
                  </a:ext>
                </a:extLst>
              </a:tr>
              <a:tr h="409453">
                <a:tc>
                  <a:txBody>
                    <a:bodyPr/>
                    <a:lstStyle/>
                    <a:p>
                      <a:r>
                        <a:rPr lang="en-US" dirty="0"/>
                        <a:t>3</a:t>
                      </a:r>
                    </a:p>
                  </a:txBody>
                  <a:tcPr>
                    <a:solidFill>
                      <a:schemeClr val="accent1">
                        <a:lumMod val="40000"/>
                        <a:lumOff val="60000"/>
                      </a:schemeClr>
                    </a:solidFill>
                  </a:tcPr>
                </a:tc>
                <a:tc>
                  <a:txBody>
                    <a:bodyPr/>
                    <a:lstStyle/>
                    <a:p>
                      <a:r>
                        <a:rPr lang="en-US" dirty="0"/>
                        <a:t>Li</a:t>
                      </a:r>
                    </a:p>
                  </a:txBody>
                  <a:tcPr>
                    <a:solidFill>
                      <a:schemeClr val="accent2">
                        <a:lumMod val="40000"/>
                        <a:lumOff val="60000"/>
                      </a:schemeClr>
                    </a:solidFill>
                  </a:tcPr>
                </a:tc>
                <a:tc>
                  <a:txBody>
                    <a:bodyPr/>
                    <a:lstStyle/>
                    <a:p>
                      <a:r>
                        <a:rPr lang="en-US" dirty="0"/>
                        <a:t>Khoury</a:t>
                      </a:r>
                    </a:p>
                  </a:txBody>
                  <a:tcPr>
                    <a:solidFill>
                      <a:schemeClr val="accent6">
                        <a:lumMod val="40000"/>
                        <a:lumOff val="60000"/>
                      </a:schemeClr>
                    </a:solidFill>
                  </a:tcPr>
                </a:tc>
                <a:extLst>
                  <a:ext uri="{0D108BD9-81ED-4DB2-BD59-A6C34878D82A}">
                    <a16:rowId xmlns:a16="http://schemas.microsoft.com/office/drawing/2014/main" val="4016836425"/>
                  </a:ext>
                </a:extLst>
              </a:tr>
            </a:tbl>
          </a:graphicData>
        </a:graphic>
      </p:graphicFrame>
      <p:sp>
        <p:nvSpPr>
          <p:cNvPr id="6" name="TextBox 5">
            <a:extLst>
              <a:ext uri="{FF2B5EF4-FFF2-40B4-BE49-F238E27FC236}">
                <a16:creationId xmlns:a16="http://schemas.microsoft.com/office/drawing/2014/main" id="{8B492F2E-3505-F34F-B918-FA5F85A3B9AA}"/>
              </a:ext>
            </a:extLst>
          </p:cNvPr>
          <p:cNvSpPr txBox="1"/>
          <p:nvPr/>
        </p:nvSpPr>
        <p:spPr>
          <a:xfrm>
            <a:off x="4799472" y="3150004"/>
            <a:ext cx="893193" cy="307777"/>
          </a:xfrm>
          <a:prstGeom prst="rect">
            <a:avLst/>
          </a:prstGeom>
          <a:noFill/>
        </p:spPr>
        <p:txBody>
          <a:bodyPr wrap="none" rtlCol="0">
            <a:spAutoFit/>
          </a:bodyPr>
          <a:lstStyle/>
          <a:p>
            <a:r>
              <a:rPr lang="en-US" dirty="0"/>
              <a:t>RESULT</a:t>
            </a:r>
          </a:p>
        </p:txBody>
      </p:sp>
      <p:sp>
        <p:nvSpPr>
          <p:cNvPr id="4" name="TextBox 3">
            <a:extLst>
              <a:ext uri="{FF2B5EF4-FFF2-40B4-BE49-F238E27FC236}">
                <a16:creationId xmlns:a16="http://schemas.microsoft.com/office/drawing/2014/main" id="{CB63F2FE-391E-B243-A1A4-396F13655A47}"/>
              </a:ext>
            </a:extLst>
          </p:cNvPr>
          <p:cNvSpPr txBox="1"/>
          <p:nvPr/>
        </p:nvSpPr>
        <p:spPr>
          <a:xfrm>
            <a:off x="4450782" y="5694714"/>
            <a:ext cx="3449983" cy="523220"/>
          </a:xfrm>
          <a:prstGeom prst="rect">
            <a:avLst/>
          </a:prstGeom>
          <a:noFill/>
          <a:ln>
            <a:solidFill>
              <a:schemeClr val="accent1"/>
            </a:solidFill>
          </a:ln>
        </p:spPr>
        <p:txBody>
          <a:bodyPr wrap="none" rtlCol="0">
            <a:spAutoFit/>
          </a:bodyPr>
          <a:lstStyle/>
          <a:p>
            <a:r>
              <a:rPr lang="en-US" dirty="0"/>
              <a:t>SELECT id, name, school FROM student</a:t>
            </a:r>
          </a:p>
          <a:p>
            <a:r>
              <a:rPr lang="en-US" dirty="0"/>
              <a:t>;</a:t>
            </a:r>
          </a:p>
        </p:txBody>
      </p:sp>
    </p:spTree>
    <p:extLst>
      <p:ext uri="{BB962C8B-B14F-4D97-AF65-F5344CB8AC3E}">
        <p14:creationId xmlns:p14="http://schemas.microsoft.com/office/powerpoint/2010/main" val="291277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CS1100">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40026</TotalTime>
  <Words>1888</Words>
  <Application>Microsoft Macintosh PowerPoint</Application>
  <PresentationFormat>On-screen Show (4:3)</PresentationFormat>
  <Paragraphs>526</Paragraphs>
  <Slides>26</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Arial (Body)</vt:lpstr>
      <vt:lpstr>Calibri</vt:lpstr>
      <vt:lpstr>Cambria Math</vt:lpstr>
      <vt:lpstr>Courier</vt:lpstr>
      <vt:lpstr>1_CS1100</vt:lpstr>
      <vt:lpstr>Equation</vt:lpstr>
      <vt:lpstr>Relational Algebra</vt:lpstr>
      <vt:lpstr>Chapter 5 section 1  Connolly and Begg</vt:lpstr>
      <vt:lpstr>What is Relational Algebra?</vt:lpstr>
      <vt:lpstr>Properties of relational algebra</vt:lpstr>
      <vt:lpstr>Use of Relational Algebra in a DBMS</vt:lpstr>
      <vt:lpstr>Basic Operations of Relational Algebra</vt:lpstr>
      <vt:lpstr>Basic operations</vt:lpstr>
      <vt:lpstr>Selection</vt:lpstr>
      <vt:lpstr>Projection</vt:lpstr>
      <vt:lpstr>Union</vt:lpstr>
      <vt:lpstr>UNION Result </vt:lpstr>
      <vt:lpstr>Set Difference</vt:lpstr>
      <vt:lpstr>Set Difference Example</vt:lpstr>
      <vt:lpstr>Intersection </vt:lpstr>
      <vt:lpstr>Example: Intersection</vt:lpstr>
      <vt:lpstr>Cartesian Product </vt:lpstr>
      <vt:lpstr>Result Cartesian Product</vt:lpstr>
      <vt:lpstr>Example: Cartesian Product </vt:lpstr>
      <vt:lpstr>Result Cartesian Product</vt:lpstr>
      <vt:lpstr>RA and SQL practice work (1)</vt:lpstr>
      <vt:lpstr>RA and SQL practice work (2)</vt:lpstr>
      <vt:lpstr>RA for examples</vt:lpstr>
      <vt:lpstr>SQL representation (1) </vt:lpstr>
      <vt:lpstr>SQL representation (2) </vt:lpstr>
      <vt:lpstr>SQL representation (2)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Basics</dc:title>
  <cp:lastModifiedBy>Durant, Kathleen</cp:lastModifiedBy>
  <cp:revision>188</cp:revision>
  <cp:lastPrinted>2019-10-01T20:54:30Z</cp:lastPrinted>
  <dcterms:modified xsi:type="dcterms:W3CDTF">2021-10-20T13:25:38Z</dcterms:modified>
</cp:coreProperties>
</file>