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21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92" r:id="rId5"/>
    <p:sldId id="1457" r:id="rId6"/>
    <p:sldId id="1458" r:id="rId7"/>
    <p:sldId id="1460" r:id="rId8"/>
    <p:sldId id="1459" r:id="rId9"/>
    <p:sldId id="1462" r:id="rId10"/>
    <p:sldId id="1463" r:id="rId11"/>
    <p:sldId id="1464" r:id="rId12"/>
    <p:sldId id="1465" r:id="rId13"/>
    <p:sldId id="1481" r:id="rId14"/>
    <p:sldId id="1482" r:id="rId15"/>
    <p:sldId id="1479" r:id="rId16"/>
    <p:sldId id="1468" r:id="rId17"/>
    <p:sldId id="1470" r:id="rId18"/>
    <p:sldId id="14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B"/>
    <a:srgbClr val="E30300"/>
    <a:srgbClr val="808080"/>
    <a:srgbClr val="ECE7D4"/>
    <a:srgbClr val="B71E42"/>
    <a:srgbClr val="F9FAF9"/>
    <a:srgbClr val="FDFCFE"/>
    <a:srgbClr val="FEFFFE"/>
    <a:srgbClr val="4256A5"/>
    <a:srgbClr val="6D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E444A-B044-480C-9669-F4A1FADA353B}" v="14" dt="2020-12-11T04:13:29.712"/>
    <p1510:client id="{FD0903FE-8468-41A8-A7C8-1390D606A619}" v="51" dt="2020-12-11T04:10:3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2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chao Song" userId="S::song.xin@northeastern.edu::bd853e83-44cf-40ec-837d-ef76f74a24e5" providerId="AD" clId="Web-{DD0E444A-B044-480C-9669-F4A1FADA353B}"/>
    <pc:docChg chg="modSld">
      <pc:chgData name="Xinchao Song" userId="S::song.xin@northeastern.edu::bd853e83-44cf-40ec-837d-ef76f74a24e5" providerId="AD" clId="Web-{DD0E444A-B044-480C-9669-F4A1FADA353B}" dt="2020-12-11T04:13:29.712" v="13" actId="20577"/>
      <pc:docMkLst>
        <pc:docMk/>
      </pc:docMkLst>
      <pc:sldChg chg="modSp">
        <pc:chgData name="Xinchao Song" userId="S::song.xin@northeastern.edu::bd853e83-44cf-40ec-837d-ef76f74a24e5" providerId="AD" clId="Web-{DD0E444A-B044-480C-9669-F4A1FADA353B}" dt="2020-12-11T04:13:29.243" v="11" actId="20577"/>
        <pc:sldMkLst>
          <pc:docMk/>
          <pc:sldMk cId="3960583815" sldId="1481"/>
        </pc:sldMkLst>
        <pc:spChg chg="mod">
          <ac:chgData name="Xinchao Song" userId="S::song.xin@northeastern.edu::bd853e83-44cf-40ec-837d-ef76f74a24e5" providerId="AD" clId="Web-{DD0E444A-B044-480C-9669-F4A1FADA353B}" dt="2020-12-11T04:13:25.133" v="8" actId="20577"/>
          <ac:spMkLst>
            <pc:docMk/>
            <pc:sldMk cId="3960583815" sldId="1481"/>
            <ac:spMk id="6" creationId="{C950B383-64A1-4D5B-ABD8-2E6C16368B99}"/>
          </ac:spMkLst>
        </pc:spChg>
        <pc:spChg chg="mod">
          <ac:chgData name="Xinchao Song" userId="S::song.xin@northeastern.edu::bd853e83-44cf-40ec-837d-ef76f74a24e5" providerId="AD" clId="Web-{DD0E444A-B044-480C-9669-F4A1FADA353B}" dt="2020-12-11T04:13:29.243" v="11" actId="20577"/>
          <ac:spMkLst>
            <pc:docMk/>
            <pc:sldMk cId="3960583815" sldId="1481"/>
            <ac:spMk id="7" creationId="{5238384E-5E2A-422D-AE12-33A3A0242F9A}"/>
          </ac:spMkLst>
        </pc:spChg>
      </pc:sldChg>
    </pc:docChg>
  </pc:docChgLst>
  <pc:docChgLst>
    <pc:chgData name="Xinchao Song" userId="S::song.xin@northeastern.edu::bd853e83-44cf-40ec-837d-ef76f74a24e5" providerId="AD" clId="Web-{FD0903FE-8468-41A8-A7C8-1390D606A619}"/>
    <pc:docChg chg="modSld">
      <pc:chgData name="Xinchao Song" userId="S::song.xin@northeastern.edu::bd853e83-44cf-40ec-837d-ef76f74a24e5" providerId="AD" clId="Web-{FD0903FE-8468-41A8-A7C8-1390D606A619}" dt="2020-12-11T04:10:35.043" v="43" actId="14100"/>
      <pc:docMkLst>
        <pc:docMk/>
      </pc:docMkLst>
      <pc:sldChg chg="modSp">
        <pc:chgData name="Xinchao Song" userId="S::song.xin@northeastern.edu::bd853e83-44cf-40ec-837d-ef76f74a24e5" providerId="AD" clId="Web-{FD0903FE-8468-41A8-A7C8-1390D606A619}" dt="2020-12-11T04:10:35.043" v="43" actId="14100"/>
        <pc:sldMkLst>
          <pc:docMk/>
          <pc:sldMk cId="392735341" sldId="392"/>
        </pc:sldMkLst>
        <pc:spChg chg="mod">
          <ac:chgData name="Xinchao Song" userId="S::song.xin@northeastern.edu::bd853e83-44cf-40ec-837d-ef76f74a24e5" providerId="AD" clId="Web-{FD0903FE-8468-41A8-A7C8-1390D606A619}" dt="2020-12-11T04:09:40.854" v="17" actId="1076"/>
          <ac:spMkLst>
            <pc:docMk/>
            <pc:sldMk cId="392735341" sldId="392"/>
            <ac:spMk id="4" creationId="{CD5FFF29-4F84-4140-9560-BC1BF9F2012C}"/>
          </ac:spMkLst>
        </pc:spChg>
        <pc:spChg chg="mod">
          <ac:chgData name="Xinchao Song" userId="S::song.xin@northeastern.edu::bd853e83-44cf-40ec-837d-ef76f74a24e5" providerId="AD" clId="Web-{FD0903FE-8468-41A8-A7C8-1390D606A619}" dt="2020-12-11T04:10:35.043" v="43" actId="14100"/>
          <ac:spMkLst>
            <pc:docMk/>
            <pc:sldMk cId="392735341" sldId="392"/>
            <ac:spMk id="7" creationId="{9DC32F41-92DF-CD4F-8956-DE4AB2770F8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IoT Devices Connected [1]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IoT Devices (B)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26.66</c:v>
                </c:pt>
                <c:pt idx="2">
                  <c:v>31</c:v>
                </c:pt>
                <c:pt idx="3">
                  <c:v>35</c:v>
                </c:pt>
                <c:pt idx="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52-734C-8173-FA2F27792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3961488"/>
        <c:axId val="-1413962032"/>
      </c:lineChart>
      <c:catAx>
        <c:axId val="-14139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3962032"/>
        <c:crosses val="autoZero"/>
        <c:auto val="1"/>
        <c:lblAlgn val="ctr"/>
        <c:lblOffset val="100"/>
        <c:noMultiLvlLbl val="0"/>
      </c:catAx>
      <c:valAx>
        <c:axId val="-141396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396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6A0B-DB76-1A4F-B236-79FFD738988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438E-941D-9F4A-968C-0E354A1C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2BCC-1C1A-6146-B390-58398734DF6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972C-9A4B-694E-94D2-0AF82502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9093-D28F-D547-8C0B-7E6BA12626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we can mention the challenges in the use of the IoRT comprising: Data processing, Security and Safety. We could make a pointed list with a few words and some figure at the right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972C-9A4B-694E-94D2-0AF825021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 up what we have presented with a pointed list and highlighting the motivation of this paper which is the awareness and research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972C-9A4B-694E-94D2-0AF825021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16FFE0-2E40-0549-892C-C05C49CA0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774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DEDFE1-921C-E042-B564-DB31D5413AF6}"/>
              </a:ext>
            </a:extLst>
          </p:cNvPr>
          <p:cNvCxnSpPr>
            <a:cxnSpLocks/>
          </p:cNvCxnSpPr>
          <p:nvPr userDrawn="1"/>
        </p:nvCxnSpPr>
        <p:spPr>
          <a:xfrm>
            <a:off x="1634674" y="2702419"/>
            <a:ext cx="0" cy="1003949"/>
          </a:xfrm>
          <a:prstGeom prst="line">
            <a:avLst/>
          </a:prstGeom>
          <a:ln w="381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EDF47EE-8C65-A946-8A61-73444A23F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97" b="28837"/>
          <a:stretch/>
        </p:blipFill>
        <p:spPr>
          <a:xfrm>
            <a:off x="0" y="-82594"/>
            <a:ext cx="6175261" cy="18129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0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6" y="312888"/>
            <a:ext cx="8415463" cy="524617"/>
          </a:xfr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16" y="1258809"/>
            <a:ext cx="11543210" cy="488071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C580F-EFE8-E04A-93F8-3282543E5DA7}"/>
              </a:ext>
            </a:extLst>
          </p:cNvPr>
          <p:cNvCxnSpPr>
            <a:cxnSpLocks/>
          </p:cNvCxnSpPr>
          <p:nvPr userDrawn="1"/>
        </p:nvCxnSpPr>
        <p:spPr>
          <a:xfrm>
            <a:off x="333121" y="893208"/>
            <a:ext cx="8644624" cy="0"/>
          </a:xfrm>
          <a:prstGeom prst="line">
            <a:avLst/>
          </a:prstGeom>
          <a:ln w="254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D4B2C9E-13A4-C94E-9C54-611D3F4E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6253339"/>
            <a:ext cx="5938836" cy="503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r>
              <a:rPr lang="en-US"/>
              <a:t>EECE5155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214AB-FCA8-EF44-B9FC-55610E2AA6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effectLst>
            <a:reflection blurRad="6350" stA="50000" endA="295" endPos="92000" dist="101600" dir="5400000" sy="-100000" algn="bl" rotWithShape="0"/>
          </a:effectLst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454239" y="3698110"/>
            <a:ext cx="6347849" cy="1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DC51DF-51CE-FC43-AE95-6556120AC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616" y="1426500"/>
            <a:ext cx="10995519" cy="403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mtClean="0">
                <a:solidFill>
                  <a:srgbClr val="D41B2B"/>
                </a:solidFill>
                <a:latin typeface="Helvetica" pitchFamily="2" charset="0"/>
              </a:defRPr>
            </a:lvl1pPr>
          </a:lstStyle>
          <a:p>
            <a:fld id="{118AE8F9-495A-0644-8CBB-DDB0F4290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EED620-FA8A-7F4A-ACA9-86DAD5A4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164" y="6238546"/>
            <a:ext cx="5938836" cy="5035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EECE5155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CDCD59-4350-A54C-87FF-70E2D398DCF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C32F41-92DF-CD4F-8956-DE4AB2770F8F}"/>
              </a:ext>
            </a:extLst>
          </p:cNvPr>
          <p:cNvSpPr/>
          <p:nvPr/>
        </p:nvSpPr>
        <p:spPr>
          <a:xfrm>
            <a:off x="1717514" y="2560385"/>
            <a:ext cx="10113157" cy="1107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FF real head pro"/>
              </a:rPr>
              <a:t>Internet of Robotic Things: Current Technologies, Applications, Challenges and Future Directions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FFF29-4F84-4140-9560-BC1BF9F2012C}"/>
              </a:ext>
            </a:extLst>
          </p:cNvPr>
          <p:cNvSpPr/>
          <p:nvPr/>
        </p:nvSpPr>
        <p:spPr>
          <a:xfrm>
            <a:off x="1772458" y="4064601"/>
            <a:ext cx="916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F real head pro"/>
              </a:rPr>
              <a:t>Davide Villa</a:t>
            </a:r>
          </a:p>
          <a:p>
            <a:r>
              <a:rPr lang="en-US" sz="2000">
                <a:solidFill>
                  <a:schemeClr val="bg1"/>
                </a:solidFill>
                <a:latin typeface="FF real head pro"/>
              </a:rPr>
              <a:t>Matthew Heim</a:t>
            </a:r>
          </a:p>
          <a:p>
            <a:r>
              <a:rPr lang="en-US" sz="2000" err="1">
                <a:solidFill>
                  <a:schemeClr val="bg1"/>
                </a:solidFill>
                <a:latin typeface="FF real head pro"/>
              </a:rPr>
              <a:t>Liangshe</a:t>
            </a:r>
            <a:r>
              <a:rPr lang="en-US" sz="2000">
                <a:solidFill>
                  <a:schemeClr val="bg1"/>
                </a:solidFill>
                <a:latin typeface="FF real head pro"/>
              </a:rPr>
              <a:t> Li</a:t>
            </a:r>
          </a:p>
          <a:p>
            <a:r>
              <a:rPr lang="en-US" sz="2000" err="1">
                <a:solidFill>
                  <a:schemeClr val="bg1"/>
                </a:solidFill>
                <a:latin typeface="FF real head pro"/>
              </a:rPr>
              <a:t>Xinchao</a:t>
            </a:r>
            <a:r>
              <a:rPr lang="en-US" sz="2000">
                <a:solidFill>
                  <a:schemeClr val="bg1"/>
                </a:solidFill>
                <a:latin typeface="FF real head pro"/>
              </a:rPr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39273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616" y="1258809"/>
            <a:ext cx="11543210" cy="217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Helvetica"/>
              </a:rPr>
              <a:t>Data Processing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  <a:sym typeface="Wingdings"/>
              </a:rPr>
              <a:t>High demand for processing massive data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Latency on real-time applications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Unreliable communication</a:t>
            </a:r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Technology 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0B383-64A1-4D5B-ABD8-2E6C16368B99}"/>
              </a:ext>
            </a:extLst>
          </p:cNvPr>
          <p:cNvSpPr txBox="1"/>
          <p:nvPr/>
        </p:nvSpPr>
        <p:spPr>
          <a:xfrm>
            <a:off x="6736862" y="1383324"/>
            <a:ext cx="4120659" cy="1923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ea typeface="+mn-lt"/>
                <a:cs typeface="+mn-lt"/>
              </a:rPr>
              <a:t>Solutions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Efficient computing frameworks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New communication technologies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8384E-5E2A-422D-AE12-33A3A0242F9A}"/>
              </a:ext>
            </a:extLst>
          </p:cNvPr>
          <p:cNvSpPr txBox="1"/>
          <p:nvPr/>
        </p:nvSpPr>
        <p:spPr>
          <a:xfrm>
            <a:off x="6736862" y="3972168"/>
            <a:ext cx="4120659" cy="1923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ea typeface="+mn-lt"/>
                <a:cs typeface="+mn-lt"/>
              </a:rPr>
              <a:t>Solutions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Secured communication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/>
              <a:t>Strengthening authentication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Font typeface="Wingdings"/>
              <a:buChar char="ü"/>
            </a:pPr>
            <a:r>
              <a:rPr lang="en-US" sz="2000" dirty="0"/>
              <a:t>Safety measures on robots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D597C3-E5B2-4AF6-B685-1533B3E35A25}"/>
              </a:ext>
            </a:extLst>
          </p:cNvPr>
          <p:cNvSpPr/>
          <p:nvPr/>
        </p:nvSpPr>
        <p:spPr>
          <a:xfrm>
            <a:off x="5362563" y="2102298"/>
            <a:ext cx="976923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6C7663-7800-411D-95A1-24D425565C38}"/>
              </a:ext>
            </a:extLst>
          </p:cNvPr>
          <p:cNvSpPr/>
          <p:nvPr/>
        </p:nvSpPr>
        <p:spPr>
          <a:xfrm>
            <a:off x="5362564" y="4681374"/>
            <a:ext cx="976923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C325BD7-BF23-42B4-9669-B1B05C8801B8}"/>
              </a:ext>
            </a:extLst>
          </p:cNvPr>
          <p:cNvSpPr txBox="1">
            <a:spLocks/>
          </p:cNvSpPr>
          <p:nvPr/>
        </p:nvSpPr>
        <p:spPr>
          <a:xfrm>
            <a:off x="375708" y="3843748"/>
            <a:ext cx="11543210" cy="2164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a typeface="+mn-lt"/>
                <a:cs typeface="Helvetica"/>
              </a:rPr>
              <a:t>Security &amp; Safety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Insecure communication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Authentication failure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Robot failures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58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B42-A089-4DD4-9327-F171066D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Ethical Issues</a:t>
            </a:r>
            <a:endParaRPr lang="en-US" b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77C7-495B-4FCD-A073-4A9D6707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Robot ethic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Robots should benefit but not harm users.</a:t>
            </a:r>
          </a:p>
          <a:p>
            <a:r>
              <a:rPr lang="en-US" sz="2400" dirty="0">
                <a:ea typeface="+mn-lt"/>
                <a:cs typeface="+mn-lt"/>
              </a:rPr>
              <a:t>Property rights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The origin and owner of information should be clarified.</a:t>
            </a:r>
          </a:p>
          <a:p>
            <a:r>
              <a:rPr lang="en-US" sz="2400" dirty="0">
                <a:ea typeface="+mn-lt"/>
                <a:cs typeface="+mn-lt"/>
              </a:rPr>
              <a:t>Privacy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Data should be accessed only with proper permission and authorization.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4DCE-4D43-4391-B924-D5352A2D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E245-F10F-4BB2-B25C-FACB07BE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96FC657-9310-495D-932D-E2DA11D1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69" y="4428738"/>
            <a:ext cx="2733431" cy="1820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32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A8EE-C52E-434B-850F-B9EC5F14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Regulations</a:t>
            </a:r>
            <a:endParaRPr lang="en-US">
              <a:latin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5871-3F08-4809-84F9-2EA7B1B8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16" y="1258809"/>
            <a:ext cx="5815999" cy="4880719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 clear systematic regulatory framework specifically on IoRT.</a:t>
            </a:r>
          </a:p>
          <a:p>
            <a:r>
              <a:rPr lang="en-US" dirty="0">
                <a:ea typeface="+mn-lt"/>
                <a:cs typeface="+mn-lt"/>
              </a:rPr>
              <a:t>Ethical and legal impacts: hard to determine the liability for incidents.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Technologies impacts: hard to integrate highly divisive devices.</a:t>
            </a:r>
          </a:p>
          <a:p>
            <a:r>
              <a:rPr lang="en-US" dirty="0">
                <a:ea typeface="+mn-lt"/>
                <a:cs typeface="+mn-lt"/>
              </a:rPr>
              <a:t>Improving measures: issuing regulations and standards.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C3481-99DF-4671-BBA9-D31E383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810A-CAC8-4730-921F-D2CAD434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3930B32-2B35-4C73-A5E7-D624D94C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76" y="1967906"/>
            <a:ext cx="5264879" cy="29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Wingdings"/>
              </a:rPr>
              <a:t>The IoRT combines the benefits of both IoT and robotics systems and stands as one of the key technologies to support the future smart society:</a:t>
            </a:r>
            <a:endParaRPr lang="en-US" dirty="0"/>
          </a:p>
          <a:p>
            <a:r>
              <a:rPr lang="en-US" dirty="0">
                <a:ea typeface="+mn-lt"/>
                <a:cs typeface="+mn-lt"/>
                <a:sym typeface="Wingdings"/>
              </a:rPr>
              <a:t>Smart manufacturing for Industry 4.0.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Smart city.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69E0A6-0C69-BE45-834B-5C9FA754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55" y="2416984"/>
            <a:ext cx="3971069" cy="37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toy&#10;&#10;Description automatically generated">
            <a:extLst>
              <a:ext uri="{FF2B5EF4-FFF2-40B4-BE49-F238E27FC236}">
                <a16:creationId xmlns:a16="http://schemas.microsoft.com/office/drawing/2014/main" id="{8304EC8D-1E57-124F-957D-206A2F74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33" y="3282719"/>
            <a:ext cx="4829506" cy="29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53163"/>
            <a:ext cx="5938838" cy="503237"/>
          </a:xfr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0788" y="6240463"/>
            <a:ext cx="811212" cy="504825"/>
          </a:xfrm>
        </p:spPr>
        <p:txBody>
          <a:bodyPr/>
          <a:lstStyle/>
          <a:p>
            <a:fld id="{118AE8F9-495A-0644-8CBB-DDB0F4290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ym typeface="Wingdings"/>
              </a:rPr>
              <a:t>[1] https://</a:t>
            </a:r>
            <a:r>
              <a:rPr lang="en-US" sz="1800" dirty="0" err="1">
                <a:sym typeface="Wingdings"/>
              </a:rPr>
              <a:t>www.gartner.com</a:t>
            </a:r>
            <a:r>
              <a:rPr lang="en-US" sz="1800" dirty="0">
                <a:sym typeface="Wingdings"/>
              </a:rPr>
              <a:t>/, November 2020.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[2] J. L. Fuller, </a:t>
            </a:r>
            <a:r>
              <a:rPr lang="en-US" sz="1800" i="1" dirty="0">
                <a:sym typeface="Wingdings"/>
              </a:rPr>
              <a:t>Robotics</a:t>
            </a:r>
            <a:r>
              <a:rPr lang="en-US" sz="1800" dirty="0">
                <a:sym typeface="Wingdings"/>
              </a:rPr>
              <a:t>. USA: Prentice Hall PTR, 2nd ed., 1998.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[3] “The internet of robotic things”, </a:t>
            </a:r>
            <a:r>
              <a:rPr lang="en-US" sz="1800" i="1" dirty="0">
                <a:sym typeface="Wingdings"/>
              </a:rPr>
              <a:t>ABI Research</a:t>
            </a:r>
            <a:r>
              <a:rPr lang="en-US" sz="1800" dirty="0">
                <a:sym typeface="Wingdings"/>
              </a:rPr>
              <a:t>, p. 20, 2014. 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[4] O. </a:t>
            </a:r>
            <a:r>
              <a:rPr lang="en-US" sz="1800" dirty="0" err="1">
                <a:sym typeface="Wingdings"/>
              </a:rPr>
              <a:t>Saha</a:t>
            </a:r>
            <a:r>
              <a:rPr lang="en-US" sz="1800" dirty="0">
                <a:sym typeface="Wingdings"/>
              </a:rPr>
              <a:t> and R. Dasgupta, “A comprehensive survey of recent trends in cloud robotics architectures and applications”, </a:t>
            </a:r>
            <a:r>
              <a:rPr lang="en-US" sz="1800" i="1" dirty="0">
                <a:sym typeface="Wingdings"/>
              </a:rPr>
              <a:t>Robotics</a:t>
            </a:r>
            <a:r>
              <a:rPr lang="en-US" sz="1800" dirty="0">
                <a:sym typeface="Wingdings"/>
              </a:rPr>
              <a:t>, vol. 7, August 2018. </a:t>
            </a:r>
          </a:p>
          <a:p>
            <a:pPr marL="0" indent="0"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[5] M. F. R. Lee and T. W. </a:t>
            </a:r>
            <a:r>
              <a:rPr lang="en-US" altLang="zh-CN" sz="1800" dirty="0" err="1">
                <a:cs typeface="Arial" panose="020B0604020202020204" pitchFamily="34" charset="0"/>
              </a:rPr>
              <a:t>Chien</a:t>
            </a:r>
            <a:r>
              <a:rPr lang="en-US" altLang="zh-CN" sz="1800" dirty="0">
                <a:cs typeface="Arial" panose="020B0604020202020204" pitchFamily="34" charset="0"/>
              </a:rPr>
              <a:t>, “Artificial intelligence and internet of things for robotic disaster response,” in 2020 International Conference on Advanced Robotics and Intelligent Systems (ARIS), August 2020.</a:t>
            </a:r>
          </a:p>
          <a:p>
            <a:pPr marL="0" indent="0"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[6] H. </a:t>
            </a:r>
            <a:r>
              <a:rPr lang="en-US" altLang="zh-CN" sz="1800" dirty="0" err="1">
                <a:cs typeface="Arial" panose="020B0604020202020204" pitchFamily="34" charset="0"/>
              </a:rPr>
              <a:t>Durmus</a:t>
            </a:r>
            <a:r>
              <a:rPr lang="en-US" altLang="zh-CN" sz="1800" dirty="0">
                <a:cs typeface="Arial" panose="020B0604020202020204" pitchFamily="34" charset="0"/>
              </a:rPr>
              <a:t>¸ and E. </a:t>
            </a:r>
            <a:r>
              <a:rPr lang="en-US" altLang="zh-CN" sz="1800" dirty="0" err="1">
                <a:cs typeface="Arial" panose="020B0604020202020204" pitchFamily="34" charset="0"/>
              </a:rPr>
              <a:t>Gunes</a:t>
            </a:r>
            <a:r>
              <a:rPr lang="en-US" altLang="zh-CN" sz="1800" dirty="0">
                <a:cs typeface="Arial" panose="020B0604020202020204" pitchFamily="34" charset="0"/>
              </a:rPr>
              <a:t>, “Integration of the mobile robot and internet of things to collect data from the agricultural fields,” in 8th International Conference on </a:t>
            </a:r>
            <a:r>
              <a:rPr lang="en-US" altLang="zh-CN" sz="1800" dirty="0" err="1">
                <a:cs typeface="Arial" panose="020B0604020202020204" pitchFamily="34" charset="0"/>
              </a:rPr>
              <a:t>Agro</a:t>
            </a:r>
            <a:r>
              <a:rPr lang="en-US" altLang="zh-CN" sz="1800" dirty="0">
                <a:cs typeface="Arial" panose="020B0604020202020204" pitchFamily="34" charset="0"/>
              </a:rPr>
              <a:t>-Geoinformatics, pp. 1–5, July 2019.</a:t>
            </a:r>
            <a:endParaRPr lang="zh-CN" alt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/>
              <a:t>[7] </a:t>
            </a:r>
            <a:r>
              <a:rPr lang="en-GB" sz="1800" dirty="0" err="1"/>
              <a:t>M.Rußmann</a:t>
            </a:r>
            <a:r>
              <a:rPr lang="en-GB" sz="1800" dirty="0"/>
              <a:t> </a:t>
            </a:r>
            <a:r>
              <a:rPr lang="en-GB" sz="1800" i="1" dirty="0"/>
              <a:t>et </a:t>
            </a:r>
            <a:r>
              <a:rPr lang="en-GB" sz="1800" i="1" dirty="0" err="1"/>
              <a:t>al.</a:t>
            </a:r>
            <a:r>
              <a:rPr lang="en-GB" sz="1800" dirty="0" err="1"/>
              <a:t>,“Industry</a:t>
            </a:r>
            <a:r>
              <a:rPr lang="en-GB" sz="1800" dirty="0"/>
              <a:t> 4.0: The future of productivity and growth in manufacturing industries,” April 2015.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sz="1800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Internet of Robotic Things</a:t>
            </a:r>
          </a:p>
          <a:p>
            <a:r>
              <a:rPr lang="en-US" sz="2400" dirty="0"/>
              <a:t>IoRT Architecture</a:t>
            </a:r>
          </a:p>
          <a:p>
            <a:r>
              <a:rPr lang="en-US" sz="2400" dirty="0"/>
              <a:t>Application Domains</a:t>
            </a:r>
          </a:p>
          <a:p>
            <a:r>
              <a:rPr lang="en-US" sz="2400" dirty="0"/>
              <a:t>Technology Challenges</a:t>
            </a:r>
          </a:p>
          <a:p>
            <a:r>
              <a:rPr lang="en-US" sz="2400" dirty="0"/>
              <a:t>Ethical Issues</a:t>
            </a:r>
          </a:p>
          <a:p>
            <a:r>
              <a:rPr lang="en-US" sz="2400" dirty="0"/>
              <a:t>Regulations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79CC-39E9-DE48-9103-1EB39927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5625-DAAB-C049-85FF-5DDB205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616" y="1258810"/>
            <a:ext cx="5435968" cy="1658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ym typeface="Wingdings"/>
              </a:rPr>
              <a:t>Internet of  Things</a:t>
            </a:r>
          </a:p>
          <a:p>
            <a:pPr marL="0" indent="0">
              <a:buNone/>
            </a:pPr>
            <a:r>
              <a:rPr lang="en-US" sz="1800" i="1" dirty="0">
                <a:sym typeface="Wingdings"/>
              </a:rPr>
              <a:t>“Network of physical object, ‘Things’, with the purpose of connecting and exchange data”.</a:t>
            </a:r>
          </a:p>
          <a:p>
            <a:pPr marL="0" indent="0" algn="ctr">
              <a:buNone/>
            </a:pPr>
            <a:endParaRPr lang="en-US" sz="2400" b="1" dirty="0">
              <a:sym typeface="Wingdings"/>
            </a:endParaRPr>
          </a:p>
          <a:p>
            <a:pPr marL="0" indent="0" algn="ctr">
              <a:buNone/>
            </a:pPr>
            <a:endParaRPr lang="en-US" sz="2400" b="1" dirty="0">
              <a:sym typeface="Wingdings"/>
            </a:endParaRPr>
          </a:p>
          <a:p>
            <a:pPr marL="0" indent="0" algn="ctr">
              <a:buNone/>
            </a:pPr>
            <a:endParaRPr lang="en-US" sz="2400" b="1" dirty="0">
              <a:sym typeface="Wingdings"/>
            </a:endParaRPr>
          </a:p>
          <a:p>
            <a:pPr marL="0" indent="0" algn="ctr">
              <a:buNone/>
            </a:pPr>
            <a:endParaRPr lang="en-US" sz="2400" b="1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IoT and Robotics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2681-4EE3-6840-B0B6-5218A2E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F188-5EA2-E14B-B1E1-B931B081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9AB4D1F-53CC-DD46-BD98-5554FD0E6507}"/>
              </a:ext>
            </a:extLst>
          </p:cNvPr>
          <p:cNvSpPr txBox="1">
            <a:spLocks/>
          </p:cNvSpPr>
          <p:nvPr/>
        </p:nvSpPr>
        <p:spPr>
          <a:xfrm>
            <a:off x="6376416" y="1258810"/>
            <a:ext cx="5435968" cy="1658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ym typeface="Wingdings"/>
              </a:rPr>
              <a:t>Robotics</a:t>
            </a:r>
          </a:p>
          <a:p>
            <a:pPr marL="0" indent="0">
              <a:buNone/>
            </a:pPr>
            <a:r>
              <a:rPr lang="en-US" sz="1800" i="1" dirty="0">
                <a:sym typeface="Wingdings"/>
              </a:rPr>
              <a:t>“The branch of engineering that involves the conception, design, manufacture and operation of robots” </a:t>
            </a:r>
            <a:r>
              <a:rPr lang="en-US" sz="1800" dirty="0">
                <a:sym typeface="Wingdings"/>
              </a:rPr>
              <a:t>[2]</a:t>
            </a:r>
            <a:r>
              <a:rPr lang="en-US" sz="1800" i="1" dirty="0">
                <a:sym typeface="Wingdings"/>
              </a:rPr>
              <a:t>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50B7CA4-7972-A846-BA6F-AD67ECA70BB8}"/>
              </a:ext>
            </a:extLst>
          </p:cNvPr>
          <p:cNvGraphicFramePr/>
          <p:nvPr/>
        </p:nvGraphicFramePr>
        <p:xfrm>
          <a:off x="1253078" y="2916937"/>
          <a:ext cx="3782218" cy="256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D2D46A-29BD-1849-8E0D-0ECAAF0E2B5B}"/>
              </a:ext>
            </a:extLst>
          </p:cNvPr>
          <p:cNvCxnSpPr>
            <a:cxnSpLocks/>
          </p:cNvCxnSpPr>
          <p:nvPr/>
        </p:nvCxnSpPr>
        <p:spPr>
          <a:xfrm>
            <a:off x="6108192" y="1258809"/>
            <a:ext cx="0" cy="48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CDA6C-5B44-944F-89CF-3E66AE503318}"/>
              </a:ext>
            </a:extLst>
          </p:cNvPr>
          <p:cNvSpPr txBox="1"/>
          <p:nvPr/>
        </p:nvSpPr>
        <p:spPr>
          <a:xfrm>
            <a:off x="7748519" y="3028890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2000" dirty="0"/>
              <a:t>Single Robotic Machines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97A72-804B-0741-A0F5-ED4EE1F81712}"/>
              </a:ext>
            </a:extLst>
          </p:cNvPr>
          <p:cNvSpPr txBox="1"/>
          <p:nvPr/>
        </p:nvSpPr>
        <p:spPr>
          <a:xfrm>
            <a:off x="7504830" y="4057590"/>
            <a:ext cx="317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2000" dirty="0"/>
              <a:t>Networked Robotic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BBCE8-9B28-0D4D-841C-BEBBC75D4C43}"/>
              </a:ext>
            </a:extLst>
          </p:cNvPr>
          <p:cNvSpPr txBox="1"/>
          <p:nvPr/>
        </p:nvSpPr>
        <p:spPr>
          <a:xfrm>
            <a:off x="8188543" y="5086290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2000" dirty="0"/>
              <a:t>Cloud Robotics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DDE1D1-CC01-B142-9D2A-E6D741E9B2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094400" y="3429000"/>
            <a:ext cx="1" cy="628590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A638F-4760-DB4E-B0A8-09690C7DB2E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94400" y="4457700"/>
            <a:ext cx="0" cy="628590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31298A8-F247-E740-AC84-AD3139231CEA}"/>
              </a:ext>
            </a:extLst>
          </p:cNvPr>
          <p:cNvSpPr txBox="1">
            <a:spLocks/>
          </p:cNvSpPr>
          <p:nvPr/>
        </p:nvSpPr>
        <p:spPr>
          <a:xfrm>
            <a:off x="379616" y="6043010"/>
            <a:ext cx="5435966" cy="352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ym typeface="Wingdings"/>
              </a:rPr>
              <a:t>[1] https://</a:t>
            </a:r>
            <a:r>
              <a:rPr lang="en-US" sz="1000" dirty="0" err="1">
                <a:sym typeface="Wingdings"/>
              </a:rPr>
              <a:t>www.gartner.com</a:t>
            </a:r>
            <a:r>
              <a:rPr lang="en-US" sz="1000" dirty="0">
                <a:sym typeface="Wingdings"/>
              </a:rPr>
              <a:t>/, November 2020.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DA1354EC-8EB7-D34B-A271-E0D0A41DEA46}"/>
              </a:ext>
            </a:extLst>
          </p:cNvPr>
          <p:cNvSpPr txBox="1">
            <a:spLocks/>
          </p:cNvSpPr>
          <p:nvPr/>
        </p:nvSpPr>
        <p:spPr>
          <a:xfrm>
            <a:off x="6376418" y="6043010"/>
            <a:ext cx="5435966" cy="352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ym typeface="Wingdings"/>
              </a:rPr>
              <a:t>[2] J. L. Fuller, </a:t>
            </a:r>
            <a:r>
              <a:rPr lang="en-US" sz="1000" i="1" dirty="0">
                <a:sym typeface="Wingdings"/>
              </a:rPr>
              <a:t>Robotics</a:t>
            </a:r>
            <a:r>
              <a:rPr lang="en-US" sz="1000" dirty="0">
                <a:sym typeface="Wingdings"/>
              </a:rPr>
              <a:t>. USA: Prentice Hall PTR, 2nd ed., 1998.</a:t>
            </a:r>
          </a:p>
        </p:txBody>
      </p:sp>
    </p:spTree>
    <p:extLst>
      <p:ext uri="{BB962C8B-B14F-4D97-AF65-F5344CB8AC3E}">
        <p14:creationId xmlns:p14="http://schemas.microsoft.com/office/powerpoint/2010/main" val="47523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ym typeface="Wingdings"/>
              </a:rPr>
              <a:t>Internet of  Things + Robotics</a:t>
            </a:r>
          </a:p>
          <a:p>
            <a:pPr marL="0" indent="0">
              <a:buNone/>
            </a:pPr>
            <a:r>
              <a:rPr lang="en-US" sz="1800" i="1" dirty="0">
                <a:sym typeface="Wingdings"/>
              </a:rPr>
              <a:t>“Smart devices to monitor events, gather data and exploit a local and distributed intelligence to control objects in the best way” </a:t>
            </a:r>
            <a:r>
              <a:rPr lang="en-US" sz="1800" dirty="0">
                <a:sym typeface="Wingdings"/>
              </a:rPr>
              <a:t>[3]</a:t>
            </a:r>
            <a:r>
              <a:rPr lang="en-US" sz="1800" i="1" dirty="0">
                <a:sym typeface="Wingdings"/>
              </a:rPr>
              <a:t>.</a:t>
            </a:r>
            <a:r>
              <a:rPr lang="en-US" sz="100" b="1" dirty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Goals: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Overcome robotics issues (interoperability, computation, security).</a:t>
            </a:r>
          </a:p>
          <a:p>
            <a:r>
              <a:rPr lang="en-US" dirty="0">
                <a:sym typeface="Wingdings"/>
              </a:rPr>
              <a:t>Combine IoT technologies with robotic systems.</a:t>
            </a:r>
          </a:p>
          <a:p>
            <a:r>
              <a:rPr lang="en-US" dirty="0">
                <a:sym typeface="Wingdings"/>
              </a:rPr>
              <a:t>Provide intelligent and self-adaptive solutions.</a:t>
            </a:r>
            <a:r>
              <a:rPr lang="en-US" sz="100" dirty="0">
                <a:sym typeface="Wingdings"/>
              </a:rPr>
              <a:t> </a:t>
            </a:r>
            <a:endParaRPr lang="en-US" sz="500" dirty="0">
              <a:sym typeface="Wingdings"/>
            </a:endParaRP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Applications: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Disaster response, healthcare, agriculture, manufactories.</a:t>
            </a:r>
            <a:endParaRPr lang="en-US" b="1" dirty="0">
              <a:sym typeface="Wingdings"/>
            </a:endParaRPr>
          </a:p>
          <a:p>
            <a:r>
              <a:rPr lang="en-US" dirty="0">
                <a:sym typeface="Wingdings"/>
              </a:rPr>
              <a:t>Smart cities, Industry 4.0.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Robotic Things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2681-4EE3-6840-B0B6-5218A2E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F188-5EA2-E14B-B1E1-B931B081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3057D2F-49D0-F54D-9257-C3FD6D82A6B7}"/>
              </a:ext>
            </a:extLst>
          </p:cNvPr>
          <p:cNvSpPr txBox="1">
            <a:spLocks/>
          </p:cNvSpPr>
          <p:nvPr/>
        </p:nvSpPr>
        <p:spPr>
          <a:xfrm>
            <a:off x="379616" y="6043010"/>
            <a:ext cx="10584558" cy="352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ym typeface="Wingdings"/>
              </a:rPr>
              <a:t>[3] “The internet of robotic things”, </a:t>
            </a:r>
            <a:r>
              <a:rPr lang="en-US" sz="1000" i="1" dirty="0">
                <a:sym typeface="Wingdings"/>
              </a:rPr>
              <a:t>ABI Research</a:t>
            </a:r>
            <a:r>
              <a:rPr lang="en-US" sz="1000" dirty="0">
                <a:sym typeface="Wingdings"/>
              </a:rPr>
              <a:t>, p. 20, 2014. </a:t>
            </a:r>
          </a:p>
          <a:p>
            <a:pPr marL="0" indent="0">
              <a:buNone/>
            </a:pPr>
            <a:endParaRPr lang="en-US" sz="1000" dirty="0">
              <a:sym typeface="Wingdings"/>
            </a:endParaRPr>
          </a:p>
          <a:p>
            <a:pPr marL="0" indent="0">
              <a:buNone/>
            </a:pPr>
            <a:endParaRPr lang="en-US" sz="1000" dirty="0">
              <a:sym typeface="Wingdings"/>
            </a:endParaRPr>
          </a:p>
          <a:p>
            <a:pPr marL="0" indent="0">
              <a:buNone/>
            </a:pPr>
            <a:endParaRPr lang="en-US" sz="1000" dirty="0">
              <a:sym typeface="Wingdings"/>
            </a:endParaRPr>
          </a:p>
        </p:txBody>
      </p:sp>
      <p:pic>
        <p:nvPicPr>
          <p:cNvPr id="13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6174BDD-4A35-EB4C-BF49-CF7CE345A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27"/>
          <a:stretch/>
        </p:blipFill>
        <p:spPr>
          <a:xfrm>
            <a:off x="7260771" y="4105853"/>
            <a:ext cx="4358955" cy="14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IoRT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FA8601-4B1F-6D4F-B79D-EEE37B2DADDE}"/>
              </a:ext>
            </a:extLst>
          </p:cNvPr>
          <p:cNvSpPr/>
          <p:nvPr/>
        </p:nvSpPr>
        <p:spPr>
          <a:xfrm>
            <a:off x="2559066" y="1901356"/>
            <a:ext cx="7073868" cy="11380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x-none" sz="2000" b="1">
                <a:solidFill>
                  <a:schemeClr val="tx1"/>
                </a:solidFill>
              </a:rPr>
              <a:t>Service and 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B005BE-5448-BE42-A0A1-1CC390CDDCCB}"/>
              </a:ext>
            </a:extLst>
          </p:cNvPr>
          <p:cNvSpPr/>
          <p:nvPr/>
        </p:nvSpPr>
        <p:spPr>
          <a:xfrm>
            <a:off x="2559066" y="3395668"/>
            <a:ext cx="7073868" cy="11380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x-none" sz="2000" b="1">
                <a:solidFill>
                  <a:schemeClr val="tx1"/>
                </a:solidFill>
              </a:rPr>
              <a:t>Network and Control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D29763-481F-1842-A2A2-93A0C0D8D67D}"/>
              </a:ext>
            </a:extLst>
          </p:cNvPr>
          <p:cNvSpPr/>
          <p:nvPr/>
        </p:nvSpPr>
        <p:spPr>
          <a:xfrm>
            <a:off x="2559066" y="4889979"/>
            <a:ext cx="7073868" cy="11380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sz="2000" b="1" dirty="0">
                <a:solidFill>
                  <a:sysClr val="windowText" lastClr="000000"/>
                </a:solidFill>
              </a:rPr>
              <a:t>Physical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FA035-79EC-4B43-8F7D-6AD3C17ADD69}"/>
              </a:ext>
            </a:extLst>
          </p:cNvPr>
          <p:cNvCxnSpPr>
            <a:cxnSpLocks/>
          </p:cNvCxnSpPr>
          <p:nvPr/>
        </p:nvCxnSpPr>
        <p:spPr>
          <a:xfrm flipV="1">
            <a:off x="6096000" y="4548126"/>
            <a:ext cx="0" cy="327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6E4C83-5A39-D645-ABA0-5EA775A24B44}"/>
              </a:ext>
            </a:extLst>
          </p:cNvPr>
          <p:cNvCxnSpPr>
            <a:cxnSpLocks/>
          </p:cNvCxnSpPr>
          <p:nvPr/>
        </p:nvCxnSpPr>
        <p:spPr>
          <a:xfrm flipV="1">
            <a:off x="6096000" y="3053814"/>
            <a:ext cx="0" cy="327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8D51A-B873-FA4A-B328-DB4096024AED}"/>
              </a:ext>
            </a:extLst>
          </p:cNvPr>
          <p:cNvSpPr txBox="1"/>
          <p:nvPr/>
        </p:nvSpPr>
        <p:spPr>
          <a:xfrm>
            <a:off x="6495616" y="2008717"/>
            <a:ext cx="2492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Application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Machine learning</a:t>
            </a:r>
            <a:endParaRPr lang="x-none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D7BCE-D0AF-2B4A-AB05-402C80152FEA}"/>
              </a:ext>
            </a:extLst>
          </p:cNvPr>
          <p:cNvSpPr txBox="1"/>
          <p:nvPr/>
        </p:nvSpPr>
        <p:spPr>
          <a:xfrm>
            <a:off x="6495616" y="3503029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Communication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Cloud data storage</a:t>
            </a:r>
            <a:endParaRPr lang="x-none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ABCCD-DA88-3A48-975E-ADDC95248978}"/>
              </a:ext>
            </a:extLst>
          </p:cNvPr>
          <p:cNvSpPr txBox="1"/>
          <p:nvPr/>
        </p:nvSpPr>
        <p:spPr>
          <a:xfrm>
            <a:off x="6498396" y="4997340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ysClr val="windowText" lastClr="000000"/>
                </a:solidFill>
              </a:rPr>
              <a:t>Actuators</a:t>
            </a:r>
            <a:endParaRPr lang="x-none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43F3507F-65E0-2C43-8551-3D77AE58001F}"/>
              </a:ext>
            </a:extLst>
          </p:cNvPr>
          <p:cNvSpPr txBox="1"/>
          <p:nvPr/>
        </p:nvSpPr>
        <p:spPr>
          <a:xfrm>
            <a:off x="345981" y="1206761"/>
            <a:ext cx="1125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Arial" panose="020B0604020202020204" pitchFamily="34" charset="0"/>
              </a:rPr>
              <a:t>The IoRT Architecture can be divided into 3 layers like the ones in the OSI Model.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IoRT Protocol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0F64DC-9F0B-7542-AB72-4500647C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95955"/>
              </p:ext>
            </p:extLst>
          </p:nvPr>
        </p:nvGraphicFramePr>
        <p:xfrm>
          <a:off x="1293587" y="1441731"/>
          <a:ext cx="9604827" cy="4235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18">
                  <a:extLst>
                    <a:ext uri="{9D8B030D-6E8A-4147-A177-3AD203B41FA5}">
                      <a16:colId xmlns:a16="http://schemas.microsoft.com/office/drawing/2014/main" val="2087243067"/>
                    </a:ext>
                  </a:extLst>
                </a:gridCol>
                <a:gridCol w="4700363">
                  <a:extLst>
                    <a:ext uri="{9D8B030D-6E8A-4147-A177-3AD203B41FA5}">
                      <a16:colId xmlns:a16="http://schemas.microsoft.com/office/drawing/2014/main" val="2353877714"/>
                    </a:ext>
                  </a:extLst>
                </a:gridCol>
                <a:gridCol w="3078046">
                  <a:extLst>
                    <a:ext uri="{9D8B030D-6E8A-4147-A177-3AD203B41FA5}">
                      <a16:colId xmlns:a16="http://schemas.microsoft.com/office/drawing/2014/main" val="2218891953"/>
                    </a:ext>
                  </a:extLst>
                </a:gridCol>
              </a:tblGrid>
              <a:tr h="509865">
                <a:tc>
                  <a:txBody>
                    <a:bodyPr/>
                    <a:lstStyle/>
                    <a:p>
                      <a:r>
                        <a:rPr lang="x-none" sz="2000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b="1" dirty="0"/>
                        <a:t>Protocols Applicable to IoRT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b="1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6580"/>
                  </a:ext>
                </a:extLst>
              </a:tr>
              <a:tr h="509865">
                <a:tc>
                  <a:txBody>
                    <a:bodyPr/>
                    <a:lstStyle/>
                    <a:p>
                      <a:r>
                        <a:rPr lang="x-none" sz="20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/>
                        <a:t>CoAP,</a:t>
                      </a:r>
                      <a:r>
                        <a:rPr lang="it-IT" sz="2000" dirty="0"/>
                        <a:t> </a:t>
                      </a:r>
                      <a:r>
                        <a:rPr lang="x-none" sz="2000"/>
                        <a:t>MQTT</a:t>
                      </a:r>
                      <a:r>
                        <a:rPr lang="x-none" sz="2000" dirty="0"/>
                        <a:t>, REST API, XMPP</a:t>
                      </a:r>
                      <a:r>
                        <a:rPr lang="x-none" sz="2000"/>
                        <a:t>, </a:t>
                      </a:r>
                      <a:r>
                        <a:rPr lang="it-IT" sz="2000" dirty="0"/>
                        <a:t> </a:t>
                      </a:r>
                      <a:r>
                        <a:rPr lang="x-none" sz="2000"/>
                        <a:t>TLS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Data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60056"/>
                  </a:ext>
                </a:extLst>
              </a:tr>
              <a:tr h="902069">
                <a:tc>
                  <a:txBody>
                    <a:bodyPr/>
                    <a:lstStyle/>
                    <a:p>
                      <a:r>
                        <a:rPr lang="x-none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UDP</a:t>
                      </a:r>
                      <a:r>
                        <a:rPr lang="x-none" sz="2000"/>
                        <a:t>, </a:t>
                      </a:r>
                      <a:r>
                        <a:rPr lang="it-IT" sz="2000" dirty="0"/>
                        <a:t> </a:t>
                      </a:r>
                      <a:r>
                        <a:rPr lang="x-none" sz="2000"/>
                        <a:t>TCP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End-to-end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97513"/>
                  </a:ext>
                </a:extLst>
              </a:tr>
              <a:tr h="509865">
                <a:tc>
                  <a:txBody>
                    <a:bodyPr/>
                    <a:lstStyle/>
                    <a:p>
                      <a:r>
                        <a:rPr lang="x-none" sz="20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Internet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73286"/>
                  </a:ext>
                </a:extLst>
              </a:tr>
              <a:tr h="1294273">
                <a:tc>
                  <a:txBody>
                    <a:bodyPr/>
                    <a:lstStyle/>
                    <a:p>
                      <a:r>
                        <a:rPr lang="x-none" sz="2000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Wi-Fi, 802.15.4, Bluetooth, LoRaWAN</a:t>
                      </a:r>
                      <a:r>
                        <a:rPr lang="x-none" sz="2000"/>
                        <a:t>, </a:t>
                      </a:r>
                      <a:r>
                        <a:rPr lang="it-IT" sz="2000" dirty="0"/>
                        <a:t>  </a:t>
                      </a:r>
                      <a:r>
                        <a:rPr lang="x-none" sz="2000"/>
                        <a:t>NB-IoT</a:t>
                      </a:r>
                      <a:r>
                        <a:rPr lang="x-none" sz="2000" dirty="0"/>
                        <a:t>, Sigfox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Robot-to-Robot</a:t>
                      </a:r>
                      <a:r>
                        <a:rPr lang="x-none" sz="2000"/>
                        <a:t>, </a:t>
                      </a:r>
                      <a:endParaRPr lang="it-IT" sz="2000" dirty="0"/>
                    </a:p>
                    <a:p>
                      <a:r>
                        <a:rPr lang="x-none" sz="2000"/>
                        <a:t>Access </a:t>
                      </a:r>
                      <a:r>
                        <a:rPr lang="x-none" sz="2000" dirty="0"/>
                        <a:t>Point</a:t>
                      </a:r>
                      <a:r>
                        <a:rPr lang="x-none" sz="2000"/>
                        <a:t>, </a:t>
                      </a:r>
                      <a:endParaRPr lang="it-IT" sz="2000" dirty="0"/>
                    </a:p>
                    <a:p>
                      <a:r>
                        <a:rPr lang="it-IT" sz="2000" dirty="0"/>
                        <a:t>G</a:t>
                      </a:r>
                      <a:r>
                        <a:rPr lang="x-none" sz="2000"/>
                        <a:t>ateway </a:t>
                      </a:r>
                      <a:r>
                        <a:rPr lang="it-IT" sz="2000" dirty="0"/>
                        <a:t>C</a:t>
                      </a:r>
                      <a:r>
                        <a:rPr lang="x-none" sz="2000"/>
                        <a:t>ommunication</a:t>
                      </a:r>
                      <a:endParaRPr lang="x-non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82394"/>
                  </a:ext>
                </a:extLst>
              </a:tr>
              <a:tr h="509865">
                <a:tc>
                  <a:txBody>
                    <a:bodyPr/>
                    <a:lstStyle/>
                    <a:p>
                      <a:r>
                        <a:rPr lang="x-none" sz="2000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Robots, Sensors</a:t>
                      </a:r>
                      <a:r>
                        <a:rPr lang="x-none" sz="2000"/>
                        <a:t>, </a:t>
                      </a:r>
                      <a:r>
                        <a:rPr lang="it-IT" sz="2000" dirty="0"/>
                        <a:t> </a:t>
                      </a:r>
                      <a:r>
                        <a:rPr lang="x-none" sz="2000"/>
                        <a:t>Actuators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dirty="0"/>
                        <a:t>Data acquisition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8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616" y="1258809"/>
            <a:ext cx="3692052" cy="4492576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Cloud Robotics.</a:t>
            </a:r>
          </a:p>
          <a:p>
            <a:r>
              <a:rPr lang="en-US" dirty="0">
                <a:sym typeface="Wingdings"/>
              </a:rPr>
              <a:t>Machine Learning.</a:t>
            </a:r>
          </a:p>
          <a:p>
            <a:r>
              <a:rPr lang="en-US" dirty="0">
                <a:sym typeface="Wingdings"/>
              </a:rPr>
              <a:t>Reinforcement Learning.</a:t>
            </a:r>
          </a:p>
          <a:p>
            <a:r>
              <a:rPr lang="en-US" dirty="0">
                <a:sym typeface="Wingdings"/>
              </a:rPr>
              <a:t>Robot-Human Interaction.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/>
          <a:stretch/>
        </p:blipFill>
        <p:spPr>
          <a:xfrm>
            <a:off x="4269464" y="1669773"/>
            <a:ext cx="7216895" cy="3961489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9616" y="6043010"/>
            <a:ext cx="10584558" cy="352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D41B2B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ym typeface="Wingdings"/>
              </a:rPr>
              <a:t>[4] O. </a:t>
            </a:r>
            <a:r>
              <a:rPr lang="en-US" sz="1000" dirty="0" err="1">
                <a:sym typeface="Wingdings"/>
              </a:rPr>
              <a:t>Saha</a:t>
            </a:r>
            <a:r>
              <a:rPr lang="en-US" sz="1000" dirty="0">
                <a:sym typeface="Wingdings"/>
              </a:rPr>
              <a:t> and R. Dasgupta, “A comprehensive survey of recent trends in cloud robotics architectures and applications”, </a:t>
            </a:r>
            <a:r>
              <a:rPr lang="en-US" sz="1000" i="1" dirty="0">
                <a:sym typeface="Wingdings"/>
              </a:rPr>
              <a:t>Robotics</a:t>
            </a:r>
            <a:r>
              <a:rPr lang="en-US" sz="1000" dirty="0">
                <a:sym typeface="Wingdings"/>
              </a:rPr>
              <a:t>, vol. 7, August 2018. </a:t>
            </a:r>
          </a:p>
          <a:p>
            <a:pPr marL="0" indent="0">
              <a:buNone/>
            </a:pPr>
            <a:endParaRPr lang="en-US" sz="1000" dirty="0">
              <a:sym typeface="Wingdings"/>
            </a:endParaRPr>
          </a:p>
          <a:p>
            <a:pPr marL="0" indent="0">
              <a:buNone/>
            </a:pPr>
            <a:endParaRPr lang="en-US" sz="1000" dirty="0">
              <a:sym typeface="Wingding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D7643-2F64-7B4A-B9B9-E15E44085EF6}"/>
              </a:ext>
            </a:extLst>
          </p:cNvPr>
          <p:cNvSpPr txBox="1"/>
          <p:nvPr/>
        </p:nvSpPr>
        <p:spPr>
          <a:xfrm>
            <a:off x="6772673" y="1258809"/>
            <a:ext cx="221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/>
              <a:t>Cloud Infrastructure [4]</a:t>
            </a:r>
          </a:p>
        </p:txBody>
      </p:sp>
    </p:spTree>
    <p:extLst>
      <p:ext uri="{BB962C8B-B14F-4D97-AF65-F5344CB8AC3E}">
        <p14:creationId xmlns:p14="http://schemas.microsoft.com/office/powerpoint/2010/main" val="407249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9">
            <a:extLst>
              <a:ext uri="{FF2B5EF4-FFF2-40B4-BE49-F238E27FC236}">
                <a16:creationId xmlns:a16="http://schemas.microsoft.com/office/drawing/2014/main" id="{7E503C69-8418-B641-98F0-08DCFE6CF148}"/>
              </a:ext>
            </a:extLst>
          </p:cNvPr>
          <p:cNvSpPr txBox="1"/>
          <p:nvPr/>
        </p:nvSpPr>
        <p:spPr>
          <a:xfrm>
            <a:off x="379615" y="6059667"/>
            <a:ext cx="1138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ea typeface="等线"/>
                <a:cs typeface="Arial"/>
              </a:rPr>
              <a:t>[5] M. F. R. Lee and T. W. </a:t>
            </a:r>
            <a:r>
              <a:rPr lang="en-US" altLang="zh-CN" sz="1000" dirty="0" err="1">
                <a:ea typeface="等线"/>
                <a:cs typeface="Arial"/>
              </a:rPr>
              <a:t>Chien</a:t>
            </a:r>
            <a:r>
              <a:rPr lang="en-US" altLang="zh-CN" sz="1000" dirty="0">
                <a:ea typeface="等线"/>
                <a:cs typeface="Arial"/>
              </a:rPr>
              <a:t>, “Artificial intelligence and internet of things for robotic disaster response,” in 2020 International Conference on Advanced Robotics and Intelligent Systems (ARIS), August 2020.</a:t>
            </a:r>
            <a:endParaRPr lang="zh-CN" altLang="en-US" sz="1000" dirty="0">
              <a:ea typeface="等线"/>
              <a:cs typeface="Arial"/>
            </a:endParaRPr>
          </a:p>
        </p:txBody>
      </p:sp>
      <p:sp>
        <p:nvSpPr>
          <p:cNvPr id="55" name="Content Placeholder 39">
            <a:extLst>
              <a:ext uri="{FF2B5EF4-FFF2-40B4-BE49-F238E27FC236}">
                <a16:creationId xmlns:a16="http://schemas.microsoft.com/office/drawing/2014/main" id="{5B95320E-75CB-E743-80B1-334D3275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16" y="1258809"/>
            <a:ext cx="11543210" cy="1034049"/>
          </a:xfrm>
        </p:spPr>
        <p:txBody>
          <a:bodyPr/>
          <a:lstStyle/>
          <a:p>
            <a:r>
              <a:rPr lang="en-US" altLang="zh-CN" b="1" dirty="0">
                <a:ea typeface="等线"/>
                <a:cs typeface="Arial"/>
              </a:rPr>
              <a:t>Objectives:</a:t>
            </a:r>
            <a:r>
              <a:rPr lang="en-US" altLang="zh-CN" dirty="0">
                <a:ea typeface="等线"/>
                <a:cs typeface="Arial"/>
              </a:rPr>
              <a:t> Help and assist rescue operations during a disaster response scenario.</a:t>
            </a:r>
          </a:p>
          <a:p>
            <a:r>
              <a:rPr lang="en-US" altLang="zh-CN" b="1" dirty="0">
                <a:cs typeface="Arial" panose="020B0604020202020204" pitchFamily="34" charset="0"/>
              </a:rPr>
              <a:t>Outputs: </a:t>
            </a:r>
            <a:r>
              <a:rPr lang="en-US" altLang="zh-CN" dirty="0">
                <a:cs typeface="Arial" panose="020B0604020202020204" pitchFamily="34" charset="0"/>
              </a:rPr>
              <a:t>Enhance overall success rate of operations and survival rate of victims.</a:t>
            </a:r>
            <a:endParaRPr lang="en-US" altLang="zh-CN" b="1" dirty="0"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Domain: Disaster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dirty="0" smtClean="0"/>
              <a:t>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CCCED8-98ED-FC48-9DEC-E7DF142FCBC4}"/>
              </a:ext>
            </a:extLst>
          </p:cNvPr>
          <p:cNvGrpSpPr/>
          <p:nvPr/>
        </p:nvGrpSpPr>
        <p:grpSpPr>
          <a:xfrm>
            <a:off x="1747401" y="2530514"/>
            <a:ext cx="8697199" cy="3033882"/>
            <a:chOff x="1018002" y="2058479"/>
            <a:chExt cx="10228872" cy="38494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3A1645-A5A9-914E-8E5C-7B26368ACAD9}"/>
                </a:ext>
              </a:extLst>
            </p:cNvPr>
            <p:cNvSpPr/>
            <p:nvPr/>
          </p:nvSpPr>
          <p:spPr>
            <a:xfrm>
              <a:off x="1018002" y="2985781"/>
              <a:ext cx="2663687" cy="292210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532DD6-845B-4743-9A6D-9A72D1925337}"/>
                </a:ext>
              </a:extLst>
            </p:cNvPr>
            <p:cNvSpPr/>
            <p:nvPr/>
          </p:nvSpPr>
          <p:spPr>
            <a:xfrm>
              <a:off x="1018002" y="2985781"/>
              <a:ext cx="2663687" cy="59634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</a:t>
              </a:r>
              <a:r>
                <a:rPr kumimoji="0" lang="x-none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 Cloud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A9D941-BEF3-8A4F-A004-16C2F46AD404}"/>
                </a:ext>
              </a:extLst>
            </p:cNvPr>
            <p:cNvSpPr txBox="1"/>
            <p:nvPr/>
          </p:nvSpPr>
          <p:spPr>
            <a:xfrm>
              <a:off x="1042019" y="3725166"/>
              <a:ext cx="2663686" cy="79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sz="2000" dirty="0">
                  <a:solidFill>
                    <a:prstClr val="black"/>
                  </a:solidFill>
                  <a:latin typeface="Calibri" panose="020F0502020204030204"/>
                </a:rPr>
                <a:t>2. Model Training</a:t>
              </a:r>
            </a:p>
            <a:p>
              <a:r>
                <a:rPr lang="x-none" sz="2000" dirty="0">
                  <a:solidFill>
                    <a:prstClr val="black"/>
                  </a:solidFill>
                  <a:latin typeface="Calibri" panose="020F0502020204030204"/>
                </a:rPr>
                <a:t>3. Model Validation</a:t>
              </a:r>
            </a:p>
          </p:txBody>
        </p:sp>
        <p:pic>
          <p:nvPicPr>
            <p:cNvPr id="37" name="Graphic 36" descr="Upload">
              <a:extLst>
                <a:ext uri="{FF2B5EF4-FFF2-40B4-BE49-F238E27FC236}">
                  <a16:creationId xmlns:a16="http://schemas.microsoft.com/office/drawing/2014/main" id="{C4F30C1B-3201-CC40-9DB1-8493B4A0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357" y="5070464"/>
              <a:ext cx="830997" cy="83099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3AB860-77E1-7D46-B007-9A9A9DB90AA7}"/>
                </a:ext>
              </a:extLst>
            </p:cNvPr>
            <p:cNvSpPr/>
            <p:nvPr/>
          </p:nvSpPr>
          <p:spPr>
            <a:xfrm>
              <a:off x="4800594" y="2985781"/>
              <a:ext cx="2663687" cy="292210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BD33B1-0243-FE48-942F-85177C0DE6D9}"/>
                </a:ext>
              </a:extLst>
            </p:cNvPr>
            <p:cNvSpPr/>
            <p:nvPr/>
          </p:nvSpPr>
          <p:spPr>
            <a:xfrm>
              <a:off x="4800594" y="2985781"/>
              <a:ext cx="2663687" cy="59634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  <a:r>
                <a:rPr kumimoji="0" lang="x-none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 Workstation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8E41A1-7258-7446-A036-DFDA77736CDF}"/>
                </a:ext>
              </a:extLst>
            </p:cNvPr>
            <p:cNvSpPr txBox="1"/>
            <p:nvPr/>
          </p:nvSpPr>
          <p:spPr>
            <a:xfrm>
              <a:off x="4824611" y="3725166"/>
              <a:ext cx="2663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sz="2000">
                  <a:solidFill>
                    <a:prstClr val="black"/>
                  </a:solidFill>
                  <a:latin typeface="Calibri" panose="020F0502020204030204"/>
                </a:rPr>
                <a:t>4. Testing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2E04BE-5FEB-7B49-960B-05C8B95CFB8E}"/>
                </a:ext>
              </a:extLst>
            </p:cNvPr>
            <p:cNvSpPr/>
            <p:nvPr/>
          </p:nvSpPr>
          <p:spPr>
            <a:xfrm>
              <a:off x="4806485" y="4479482"/>
              <a:ext cx="1483585" cy="69313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IoT Data Recorder</a:t>
              </a:r>
            </a:p>
          </p:txBody>
        </p:sp>
        <p:pic>
          <p:nvPicPr>
            <p:cNvPr id="42" name="Graphic 41" descr="Computer">
              <a:extLst>
                <a:ext uri="{FF2B5EF4-FFF2-40B4-BE49-F238E27FC236}">
                  <a16:creationId xmlns:a16="http://schemas.microsoft.com/office/drawing/2014/main" id="{67B6424C-133C-C54D-81D6-F0BAC736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6653" y="4981905"/>
              <a:ext cx="914400" cy="91440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7DD93D-CD62-804C-A4F6-EF0C1A4B48BE}"/>
                </a:ext>
              </a:extLst>
            </p:cNvPr>
            <p:cNvSpPr/>
            <p:nvPr/>
          </p:nvSpPr>
          <p:spPr>
            <a:xfrm>
              <a:off x="8583187" y="2985781"/>
              <a:ext cx="2663687" cy="292210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375B70-FA13-D04E-952D-482DAB7AB8A9}"/>
                </a:ext>
              </a:extLst>
            </p:cNvPr>
            <p:cNvSpPr/>
            <p:nvPr/>
          </p:nvSpPr>
          <p:spPr>
            <a:xfrm>
              <a:off x="8583187" y="2985781"/>
              <a:ext cx="2663687" cy="59634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Field</a:t>
              </a:r>
              <a:r>
                <a:rPr kumimoji="0" lang="x-none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 Robot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1F2E52-D577-0D42-A9E1-D7B49F906AB5}"/>
                </a:ext>
              </a:extLst>
            </p:cNvPr>
            <p:cNvSpPr/>
            <p:nvPr/>
          </p:nvSpPr>
          <p:spPr>
            <a:xfrm>
              <a:off x="8589078" y="4490223"/>
              <a:ext cx="1543332" cy="682393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IoT Data Recorder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732954-A985-8141-A0D2-83BDABC9C877}"/>
                </a:ext>
              </a:extLst>
            </p:cNvPr>
            <p:cNvSpPr/>
            <p:nvPr/>
          </p:nvSpPr>
          <p:spPr>
            <a:xfrm>
              <a:off x="8583188" y="3759682"/>
              <a:ext cx="1583162" cy="53150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Embedded</a:t>
              </a:r>
            </a:p>
          </p:txBody>
        </p:sp>
        <p:pic>
          <p:nvPicPr>
            <p:cNvPr id="47" name="Graphic 46" descr="Robot Hand">
              <a:extLst>
                <a:ext uri="{FF2B5EF4-FFF2-40B4-BE49-F238E27FC236}">
                  <a16:creationId xmlns:a16="http://schemas.microsoft.com/office/drawing/2014/main" id="{1822D3D2-3AC6-5642-9B63-F29B465B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68461" y="5196097"/>
              <a:ext cx="702000" cy="702000"/>
            </a:xfrm>
            <a:prstGeom prst="rect">
              <a:avLst/>
            </a:prstGeom>
          </p:spPr>
        </p:pic>
        <p:pic>
          <p:nvPicPr>
            <p:cNvPr id="48" name="Graphic 47" descr="Robot">
              <a:extLst>
                <a:ext uri="{FF2B5EF4-FFF2-40B4-BE49-F238E27FC236}">
                  <a16:creationId xmlns:a16="http://schemas.microsoft.com/office/drawing/2014/main" id="{D3E6A6B7-783A-E842-BA75-2B371B764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96160" y="5196097"/>
              <a:ext cx="702000" cy="702000"/>
            </a:xfrm>
            <a:prstGeom prst="rect">
              <a:avLst/>
            </a:prstGeom>
          </p:spPr>
        </p:pic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8E66EDB-DD1C-C540-86BB-1020E19D7D03}"/>
                </a:ext>
              </a:extLst>
            </p:cNvPr>
            <p:cNvCxnSpPr>
              <a:cxnSpLocks/>
              <a:stCxn id="39" idx="0"/>
              <a:endCxn id="35" idx="0"/>
            </p:cNvCxnSpPr>
            <p:nvPr/>
          </p:nvCxnSpPr>
          <p:spPr>
            <a:xfrm rot="16200000" flipV="1">
              <a:off x="4241142" y="1094485"/>
              <a:ext cx="12700" cy="3782592"/>
            </a:xfrm>
            <a:prstGeom prst="bentConnector3">
              <a:avLst>
                <a:gd name="adj1" fmla="val 3600000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59D3BA-271B-2E42-9A74-AC0EB2134D5F}"/>
                </a:ext>
              </a:extLst>
            </p:cNvPr>
            <p:cNvCxnSpPr>
              <a:cxnSpLocks/>
            </p:cNvCxnSpPr>
            <p:nvPr/>
          </p:nvCxnSpPr>
          <p:spPr>
            <a:xfrm>
              <a:off x="3681689" y="4818978"/>
              <a:ext cx="1124796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269E99-7877-1A46-B9E2-D14190BD5A4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281" y="4818978"/>
              <a:ext cx="1118906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B3C3AD-2B54-C542-BD48-B300CC3D347C}"/>
                </a:ext>
              </a:extLst>
            </p:cNvPr>
            <p:cNvSpPr txBox="1"/>
            <p:nvPr/>
          </p:nvSpPr>
          <p:spPr>
            <a:xfrm>
              <a:off x="2455639" y="2058479"/>
              <a:ext cx="3571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2000">
                  <a:solidFill>
                    <a:prstClr val="black"/>
                  </a:solidFill>
                  <a:latin typeface="Calibri" panose="020F0502020204030204"/>
                </a:rPr>
                <a:t>1. Sensory Data Collection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F8D848-46EC-3140-9077-1C85B807CDB4}"/>
                </a:ext>
              </a:extLst>
            </p:cNvPr>
            <p:cNvSpPr txBox="1"/>
            <p:nvPr/>
          </p:nvSpPr>
          <p:spPr>
            <a:xfrm>
              <a:off x="3700242" y="4374081"/>
              <a:ext cx="1070872" cy="412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>
                  <a:solidFill>
                    <a:prstClr val="black"/>
                  </a:solidFill>
                  <a:latin typeface="Calibri" panose="020F0502020204030204"/>
                </a:rPr>
                <a:t>Deploy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05EDEB-24BA-344B-B629-05BC29B6D47F}"/>
                </a:ext>
              </a:extLst>
            </p:cNvPr>
            <p:cNvSpPr txBox="1"/>
            <p:nvPr/>
          </p:nvSpPr>
          <p:spPr>
            <a:xfrm>
              <a:off x="3700242" y="4880656"/>
              <a:ext cx="1070872" cy="721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>
                  <a:solidFill>
                    <a:prstClr val="black"/>
                  </a:solidFill>
                  <a:latin typeface="Calibri" panose="020F0502020204030204"/>
                </a:rPr>
                <a:t>Trained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3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Domain: Precision Agriculture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9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A21D7-5AF3-47CA-9924-AC74714F4057}"/>
              </a:ext>
            </a:extLst>
          </p:cNvPr>
          <p:cNvSpPr txBox="1"/>
          <p:nvPr/>
        </p:nvSpPr>
        <p:spPr>
          <a:xfrm>
            <a:off x="379615" y="6059667"/>
            <a:ext cx="1138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Arial" panose="020B0604020202020204" pitchFamily="34" charset="0"/>
              </a:rPr>
              <a:t>[6] H. </a:t>
            </a:r>
            <a:r>
              <a:rPr lang="en-US" altLang="zh-CN" sz="1000" dirty="0" err="1">
                <a:cs typeface="Arial" panose="020B0604020202020204" pitchFamily="34" charset="0"/>
              </a:rPr>
              <a:t>Durmus</a:t>
            </a:r>
            <a:r>
              <a:rPr lang="en-US" altLang="zh-CN" sz="1000" dirty="0">
                <a:cs typeface="Arial" panose="020B0604020202020204" pitchFamily="34" charset="0"/>
              </a:rPr>
              <a:t>¸ and E. </a:t>
            </a:r>
            <a:r>
              <a:rPr lang="en-US" altLang="zh-CN" sz="1000" dirty="0" err="1">
                <a:cs typeface="Arial" panose="020B0604020202020204" pitchFamily="34" charset="0"/>
              </a:rPr>
              <a:t>Gunes</a:t>
            </a:r>
            <a:r>
              <a:rPr lang="en-US" altLang="zh-CN" sz="1000" dirty="0">
                <a:cs typeface="Arial" panose="020B0604020202020204" pitchFamily="34" charset="0"/>
              </a:rPr>
              <a:t>, “Integration of the mobile robot and internet of things to collect data from the agricultural fields,” in 8th International Conference on </a:t>
            </a:r>
            <a:r>
              <a:rPr lang="en-US" altLang="zh-CN" sz="1000" dirty="0" err="1">
                <a:cs typeface="Arial" panose="020B0604020202020204" pitchFamily="34" charset="0"/>
              </a:rPr>
              <a:t>Agro</a:t>
            </a:r>
            <a:r>
              <a:rPr lang="en-US" altLang="zh-CN" sz="1000" dirty="0">
                <a:cs typeface="Arial" panose="020B0604020202020204" pitchFamily="34" charset="0"/>
              </a:rPr>
              <a:t>-Geoinformatics, pp. 1–5, July 2019.</a:t>
            </a:r>
            <a:endParaRPr lang="zh-CN" altLang="en-US" sz="1000" dirty="0">
              <a:cs typeface="Arial" panose="020B0604020202020204" pitchFamily="34" charset="0"/>
            </a:endParaRPr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7DB1492E-A0C0-4985-AB4C-66194BD610A9}"/>
              </a:ext>
            </a:extLst>
          </p:cNvPr>
          <p:cNvSpPr/>
          <p:nvPr/>
        </p:nvSpPr>
        <p:spPr>
          <a:xfrm>
            <a:off x="4825761" y="3552033"/>
            <a:ext cx="516817" cy="354251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467A70F-CFE6-4FC3-8E1B-4FA6A2A7D058}"/>
              </a:ext>
            </a:extLst>
          </p:cNvPr>
          <p:cNvSpPr/>
          <p:nvPr/>
        </p:nvSpPr>
        <p:spPr>
          <a:xfrm>
            <a:off x="9653755" y="3576525"/>
            <a:ext cx="457972" cy="354251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4DF0C1-22E3-4F0A-AB42-468A85E6038A}"/>
              </a:ext>
            </a:extLst>
          </p:cNvPr>
          <p:cNvSpPr txBox="1"/>
          <p:nvPr/>
        </p:nvSpPr>
        <p:spPr>
          <a:xfrm>
            <a:off x="10174034" y="2567151"/>
            <a:ext cx="159130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User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748F11-F9C9-4C84-877E-D15FE015AB19}"/>
              </a:ext>
            </a:extLst>
          </p:cNvPr>
          <p:cNvSpPr txBox="1"/>
          <p:nvPr/>
        </p:nvSpPr>
        <p:spPr>
          <a:xfrm>
            <a:off x="10276519" y="3215042"/>
            <a:ext cx="1386332" cy="10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marR="0" algn="ctr" rtl="0"/>
            <a:r>
              <a:rPr lang="en-US" altLang="zh-CN" sz="3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Browser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or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Application</a:t>
            </a:r>
            <a:r>
              <a:rPr lang="en-US" altLang="zh-CN" sz="11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en-US" sz="200" dirty="0">
              <a:cs typeface="Calibri" panose="020F050202020403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1251043-B3C6-4970-8AF8-F0DBE080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40" y="4375964"/>
            <a:ext cx="978891" cy="9449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B52FF5-B3E1-4734-B234-1EE633601B88}"/>
              </a:ext>
            </a:extLst>
          </p:cNvPr>
          <p:cNvSpPr txBox="1"/>
          <p:nvPr/>
        </p:nvSpPr>
        <p:spPr>
          <a:xfrm>
            <a:off x="5404886" y="2564245"/>
            <a:ext cx="4186561" cy="287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528A67-30D9-431D-A86A-6C102ED95660}"/>
              </a:ext>
            </a:extLst>
          </p:cNvPr>
          <p:cNvSpPr txBox="1"/>
          <p:nvPr/>
        </p:nvSpPr>
        <p:spPr>
          <a:xfrm>
            <a:off x="5509623" y="3190550"/>
            <a:ext cx="1705395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marR="0" algn="ctr" rtl="0"/>
            <a:endParaRPr lang="en-US" altLang="zh-CN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Back-End of the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Web Application</a:t>
            </a:r>
          </a:p>
          <a:p>
            <a:pPr marR="0" algn="ctr" rtl="0"/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FF7E30-1850-46F0-84A7-DDDC76B9A951}"/>
              </a:ext>
            </a:extLst>
          </p:cNvPr>
          <p:cNvSpPr txBox="1"/>
          <p:nvPr/>
        </p:nvSpPr>
        <p:spPr>
          <a:xfrm>
            <a:off x="7781315" y="3215042"/>
            <a:ext cx="1705395" cy="1077218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pPr marR="0" algn="ctr" rtl="0"/>
            <a:endParaRPr lang="en-US" altLang="zh-CN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Front-End of the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Web Application</a:t>
            </a:r>
          </a:p>
          <a:p>
            <a:pPr marR="0" algn="ctr" rtl="0"/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9BF4C554-8F68-48B9-91B8-EDFB9B9AD921}"/>
              </a:ext>
            </a:extLst>
          </p:cNvPr>
          <p:cNvSpPr/>
          <p:nvPr/>
        </p:nvSpPr>
        <p:spPr>
          <a:xfrm>
            <a:off x="7277821" y="3552033"/>
            <a:ext cx="440690" cy="354251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A4D6E58-004D-4BA4-AE8A-52EF4FA9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09623" y="4425737"/>
            <a:ext cx="324109" cy="8792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CB591D5-FB49-476C-BEEE-84ECBA4E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62601" y="4425737"/>
            <a:ext cx="324109" cy="87926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89983E5-0718-46A1-A29C-9D0D36EE0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252" y="4383417"/>
            <a:ext cx="644179" cy="9639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7203C19-6B53-43D6-B304-D4D0E37C8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902" y="4418339"/>
            <a:ext cx="644180" cy="8940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C9865F-DD79-4FC3-A35C-904C2818C795}"/>
              </a:ext>
            </a:extLst>
          </p:cNvPr>
          <p:cNvSpPr txBox="1"/>
          <p:nvPr/>
        </p:nvSpPr>
        <p:spPr>
          <a:xfrm>
            <a:off x="426664" y="2564245"/>
            <a:ext cx="4336789" cy="286522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Environment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DC2C4D-6E11-4E7A-BC02-C7BE95EC0399}"/>
              </a:ext>
            </a:extLst>
          </p:cNvPr>
          <p:cNvSpPr txBox="1"/>
          <p:nvPr/>
        </p:nvSpPr>
        <p:spPr>
          <a:xfrm>
            <a:off x="536316" y="3190550"/>
            <a:ext cx="1705395" cy="10772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marR="0" algn="ctr" rtl="0"/>
            <a:endParaRPr lang="en-US" altLang="zh-CN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Data Acquisition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using Robots</a:t>
            </a:r>
          </a:p>
          <a:p>
            <a:pPr marR="0" algn="ctr" rtl="0"/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CE9A2F-5E92-4E3F-A8A4-48223E1BEE80}"/>
              </a:ext>
            </a:extLst>
          </p:cNvPr>
          <p:cNvSpPr txBox="1"/>
          <p:nvPr/>
        </p:nvSpPr>
        <p:spPr>
          <a:xfrm>
            <a:off x="2948405" y="3190550"/>
            <a:ext cx="1705395" cy="1077218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HTTP: </a:t>
            </a:r>
            <a:r>
              <a:rPr lang="en-US" altLang="zh-CN" sz="1600" b="0" i="0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Websocket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Communication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Over</a:t>
            </a:r>
            <a:endParaRPr lang="zh-CN" altLang="en-US" sz="1600" b="0" i="0" u="none" strike="noStrike" baseline="0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algn="ctr" rtl="0"/>
            <a:r>
              <a:rPr lang="en-US" altLang="zh-CN" sz="16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Wi-Fi Cellular</a:t>
            </a:r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E2C55E7-8576-475A-9FC2-303B3E0ADC6C}"/>
              </a:ext>
            </a:extLst>
          </p:cNvPr>
          <p:cNvSpPr/>
          <p:nvPr/>
        </p:nvSpPr>
        <p:spPr>
          <a:xfrm>
            <a:off x="2325927" y="3535765"/>
            <a:ext cx="538263" cy="35425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FC77D5-4381-41EC-837A-1CAED83EAD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54" r="22764"/>
          <a:stretch/>
        </p:blipFill>
        <p:spPr>
          <a:xfrm>
            <a:off x="2097678" y="4291998"/>
            <a:ext cx="593802" cy="114674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2309526-D54D-46A6-99C1-E103BBE9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1" y="4425737"/>
            <a:ext cx="324109" cy="87926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658844B-0EC4-4B21-B802-ABCC2A41E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136" y="4422521"/>
            <a:ext cx="885698" cy="885698"/>
          </a:xfrm>
          <a:prstGeom prst="rect">
            <a:avLst/>
          </a:prstGeom>
        </p:spPr>
      </p:pic>
      <p:pic>
        <p:nvPicPr>
          <p:cNvPr id="35" name="Picture 34" descr="Aerial view of farming land with country roads">
            <a:extLst>
              <a:ext uri="{FF2B5EF4-FFF2-40B4-BE49-F238E27FC236}">
                <a16:creationId xmlns:a16="http://schemas.microsoft.com/office/drawing/2014/main" id="{3F689708-2C35-0C40-8DF9-41B6539596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668" y="4404213"/>
            <a:ext cx="1369455" cy="91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Drone flying over tulip fields">
            <a:extLst>
              <a:ext uri="{FF2B5EF4-FFF2-40B4-BE49-F238E27FC236}">
                <a16:creationId xmlns:a16="http://schemas.microsoft.com/office/drawing/2014/main" id="{747B11AA-CFAE-0B41-8E39-C93463BEE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0035" y="4414432"/>
            <a:ext cx="1381100" cy="91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3988B07E-6E47-3E42-8A22-F9D01237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16" y="1258810"/>
            <a:ext cx="11543210" cy="1210228"/>
          </a:xfrm>
        </p:spPr>
        <p:txBody>
          <a:bodyPr>
            <a:normAutofit/>
          </a:bodyPr>
          <a:lstStyle/>
          <a:p>
            <a:r>
              <a:rPr lang="en-IT" b="1" dirty="0"/>
              <a:t>Objectives:</a:t>
            </a:r>
            <a:r>
              <a:rPr lang="en-IT" dirty="0"/>
              <a:t> Develop appropriate agricultural plans during climate changes or hazard situations.</a:t>
            </a:r>
          </a:p>
          <a:p>
            <a:r>
              <a:rPr lang="en-IT" b="1" dirty="0"/>
              <a:t>Outputs:</a:t>
            </a:r>
            <a:r>
              <a:rPr lang="en-IT" dirty="0"/>
              <a:t> Saving time and resources as well as increasing of the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35884894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D31B2B"/>
      </a:accent1>
      <a:accent2>
        <a:srgbClr val="7F807F"/>
      </a:accent2>
      <a:accent3>
        <a:srgbClr val="E5D32B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A29187-DAE9-DE44-8918-283D40A30568}" vid="{31A05F64-9F08-A64A-B58D-1811783AF3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1D3D406F2214F8E7D9D9C012CBBBB" ma:contentTypeVersion="4" ma:contentTypeDescription="Create a new document." ma:contentTypeScope="" ma:versionID="ad85b12203ed5dd54659793329429450">
  <xsd:schema xmlns:xsd="http://www.w3.org/2001/XMLSchema" xmlns:xs="http://www.w3.org/2001/XMLSchema" xmlns:p="http://schemas.microsoft.com/office/2006/metadata/properties" xmlns:ns2="8f906169-4f83-4214-8a40-1b1662f2efa9" targetNamespace="http://schemas.microsoft.com/office/2006/metadata/properties" ma:root="true" ma:fieldsID="1e60ec9feba92d3d4305db77b382126c" ns2:_="">
    <xsd:import namespace="8f906169-4f83-4214-8a40-1b1662f2ef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06169-4f83-4214-8a40-1b1662f2e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B2B5E-27EC-486E-8642-3DD340C55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06169-4f83-4214-8a40-1b1662f2ef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34EFDB-217A-468C-8CC3-E86FDF5213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35A33-51D1-4B46-A489-9C81C3F857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1009</TotalTime>
  <Words>1064</Words>
  <Application>Microsoft Office PowerPoint</Application>
  <PresentationFormat>Widescreen</PresentationFormat>
  <Paragraphs>217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PowerPoint Presentation</vt:lpstr>
      <vt:lpstr>Outline</vt:lpstr>
      <vt:lpstr>Introduction: IoT and Robotics</vt:lpstr>
      <vt:lpstr>Internet of Robotic Things</vt:lpstr>
      <vt:lpstr>IoRT Architecture</vt:lpstr>
      <vt:lpstr>IoRT Protocol Stack</vt:lpstr>
      <vt:lpstr>Other Key Elements</vt:lpstr>
      <vt:lpstr>Application Domain: Disaster Response</vt:lpstr>
      <vt:lpstr>Application Domain: Precision Agriculture</vt:lpstr>
      <vt:lpstr>Technology Challenges</vt:lpstr>
      <vt:lpstr>Ethical Issues</vt:lpstr>
      <vt:lpstr>Regulations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Davide Villa</cp:lastModifiedBy>
  <cp:revision>57</cp:revision>
  <cp:lastPrinted>2018-11-02T13:58:40Z</cp:lastPrinted>
  <dcterms:created xsi:type="dcterms:W3CDTF">2019-10-15T23:50:08Z</dcterms:created>
  <dcterms:modified xsi:type="dcterms:W3CDTF">2020-12-11T04:13:37Z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0x0101009A01D3D406F2214F8E7D9D9C012CBBBB</vt:lpwstr>
  </property>
</Properties>
</file>