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22" r:id="rId2"/>
    <p:sldId id="334" r:id="rId3"/>
    <p:sldId id="350" r:id="rId4"/>
    <p:sldId id="345" r:id="rId5"/>
    <p:sldId id="330" r:id="rId6"/>
    <p:sldId id="336" r:id="rId7"/>
    <p:sldId id="337" r:id="rId8"/>
    <p:sldId id="341" r:id="rId9"/>
    <p:sldId id="343" r:id="rId10"/>
    <p:sldId id="344" r:id="rId11"/>
    <p:sldId id="340" r:id="rId12"/>
    <p:sldId id="327" r:id="rId13"/>
    <p:sldId id="328" r:id="rId14"/>
    <p:sldId id="339" r:id="rId15"/>
    <p:sldId id="304" r:id="rId16"/>
    <p:sldId id="346" r:id="rId17"/>
    <p:sldId id="347" r:id="rId18"/>
    <p:sldId id="348" r:id="rId19"/>
    <p:sldId id="349" r:id="rId20"/>
    <p:sldId id="32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A8DC"/>
    <a:srgbClr val="052850"/>
    <a:srgbClr val="0A4EA3"/>
    <a:srgbClr val="D51E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31" autoAdjust="0"/>
    <p:restoredTop sz="92449" autoAdjust="0"/>
  </p:normalViewPr>
  <p:slideViewPr>
    <p:cSldViewPr snapToGrid="0" snapToObjects="1">
      <p:cViewPr>
        <p:scale>
          <a:sx n="60" d="100"/>
          <a:sy n="60" d="100"/>
        </p:scale>
        <p:origin x="-630" y="-2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77CD6-873D-49B6-980C-9E8914D54019}" type="datetimeFigureOut">
              <a:rPr lang="zh-CN" altLang="en-US" smtClean="0"/>
              <a:t>2017/1/7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7C41B-C6B7-461D-B25B-97D4B1A3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52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7C41B-C6B7-461D-B25B-97D4B1A317C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521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7C41B-C6B7-461D-B25B-97D4B1A317C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870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7C41B-C6B7-461D-B25B-97D4B1A317C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70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7C41B-C6B7-461D-B25B-97D4B1A317C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764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FAD63-8E15-472B-8CA8-3F1F2715F2F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363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7C41B-C6B7-461D-B25B-97D4B1A317C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248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7C41B-C6B7-461D-B25B-97D4B1A317C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997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EC-84F6-CD4C-8A1F-0805E8D096FB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90BA0-B8A0-3748-A965-F06B91D3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6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581373" cy="737165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2707"/>
            <a:ext cx="10515600" cy="4874256"/>
          </a:xfrm>
        </p:spPr>
        <p:txBody>
          <a:bodyPr/>
          <a:lstStyle>
            <a:lvl1pPr>
              <a:defRPr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EC-84F6-CD4C-8A1F-0805E8D096FB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90BA0-B8A0-3748-A965-F06B91D3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92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44003" cy="724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77655"/>
            <a:ext cx="10515600" cy="4899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F19EC-84F6-CD4C-8A1F-0805E8D096FB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90BA0-B8A0-3748-A965-F06B91D3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5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5878"/>
            <a:ext cx="12194685" cy="36730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61889" y="5300421"/>
            <a:ext cx="60708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latin typeface="Microsoft YaHei" charset="0"/>
                <a:ea typeface="Microsoft YaHei" charset="0"/>
                <a:cs typeface="Microsoft YaHei" charset="0"/>
              </a:rPr>
              <a:t>正益</a:t>
            </a:r>
            <a:r>
              <a:rPr lang="zh-CN" altLang="en-US" sz="4400" dirty="0" smtClean="0">
                <a:latin typeface="Microsoft YaHei" charset="0"/>
                <a:ea typeface="Microsoft YaHei" charset="0"/>
                <a:cs typeface="Microsoft YaHei" charset="0"/>
              </a:rPr>
              <a:t>工场</a:t>
            </a:r>
            <a:r>
              <a:rPr lang="en-US" altLang="zh-CN" sz="4400" dirty="0" smtClean="0"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zh-CN" altLang="en-US" sz="4400" dirty="0" smtClean="0">
                <a:latin typeface="Microsoft YaHei" charset="0"/>
                <a:ea typeface="Microsoft YaHei" charset="0"/>
                <a:cs typeface="Microsoft YaHei" charset="0"/>
              </a:rPr>
              <a:t>项目开发方案</a:t>
            </a:r>
            <a:endParaRPr lang="en-US" sz="4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4" name="图片 18"/>
          <p:cNvPicPr>
            <a:picLocks noChangeAspect="1"/>
          </p:cNvPicPr>
          <p:nvPr/>
        </p:nvPicPr>
        <p:blipFill rotWithShape="1">
          <a:blip r:embed="rId4"/>
          <a:srcRect l="21587" t="10335" r="34953" b="8328"/>
          <a:stretch/>
        </p:blipFill>
        <p:spPr>
          <a:xfrm>
            <a:off x="1758341" y="2056427"/>
            <a:ext cx="1863929" cy="1336403"/>
          </a:xfrm>
          <a:prstGeom prst="rect">
            <a:avLst/>
          </a:prstGeom>
          <a:noFill/>
        </p:spPr>
      </p:pic>
      <p:sp>
        <p:nvSpPr>
          <p:cNvPr id="5" name="矩形 19"/>
          <p:cNvSpPr/>
          <p:nvPr/>
        </p:nvSpPr>
        <p:spPr>
          <a:xfrm>
            <a:off x="1182546" y="2648554"/>
            <a:ext cx="37305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                  </a:t>
            </a:r>
            <a:r>
              <a:rPr lang="zh-CN" altLang="en-US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</a:t>
            </a:r>
          </a:p>
        </p:txBody>
      </p:sp>
      <p:sp>
        <p:nvSpPr>
          <p:cNvPr id="6" name="矩形 20"/>
          <p:cNvSpPr/>
          <p:nvPr/>
        </p:nvSpPr>
        <p:spPr>
          <a:xfrm>
            <a:off x="1137661" y="3392830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正益移动互联科技股份有限公司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首页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61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组件开发</a:t>
            </a:r>
            <a:r>
              <a:rPr lang="en-US" altLang="zh-CN" dirty="0" smtClean="0"/>
              <a:t>/</a:t>
            </a:r>
            <a:r>
              <a:rPr lang="zh-CN" altLang="en-US" dirty="0" smtClean="0"/>
              <a:t>组件改造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3037"/>
            <a:ext cx="1000125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89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阶段性目标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838200" y="3501009"/>
            <a:ext cx="10922429" cy="2820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308538" y="1412776"/>
            <a:ext cx="0" cy="490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柱形 5"/>
          <p:cNvSpPr/>
          <p:nvPr/>
        </p:nvSpPr>
        <p:spPr>
          <a:xfrm>
            <a:off x="1719547" y="4689140"/>
            <a:ext cx="1344149" cy="10441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流程制定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规范制定</a:t>
            </a:r>
            <a:endParaRPr lang="zh-CN" altLang="en-US" dirty="0"/>
          </a:p>
        </p:txBody>
      </p:sp>
      <p:sp>
        <p:nvSpPr>
          <p:cNvPr id="7" name="圆柱形 6"/>
          <p:cNvSpPr/>
          <p:nvPr/>
        </p:nvSpPr>
        <p:spPr>
          <a:xfrm>
            <a:off x="3255717" y="4044911"/>
            <a:ext cx="1440160" cy="1368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组件立项</a:t>
            </a:r>
            <a:endParaRPr lang="en-US" altLang="zh-CN" dirty="0" smtClean="0"/>
          </a:p>
          <a:p>
            <a:pPr algn="ctr"/>
            <a:r>
              <a:rPr lang="zh-CN" altLang="en-US" dirty="0"/>
              <a:t>组件完善</a:t>
            </a:r>
            <a:r>
              <a:rPr lang="en-US" altLang="zh-CN" dirty="0" smtClean="0"/>
              <a:t>wiki</a:t>
            </a:r>
            <a:endParaRPr lang="zh-CN" altLang="en-US" dirty="0"/>
          </a:p>
        </p:txBody>
      </p:sp>
      <p:sp>
        <p:nvSpPr>
          <p:cNvPr id="8" name="圆柱形 7"/>
          <p:cNvSpPr/>
          <p:nvPr/>
        </p:nvSpPr>
        <p:spPr>
          <a:xfrm>
            <a:off x="4887899" y="3350301"/>
            <a:ext cx="1632181" cy="151216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开发基础</a:t>
            </a:r>
            <a:r>
              <a:rPr lang="zh-CN" altLang="en-US" dirty="0" smtClean="0"/>
              <a:t>架构</a:t>
            </a:r>
            <a:endParaRPr lang="en-US" altLang="zh-CN" dirty="0"/>
          </a:p>
          <a:p>
            <a:pPr algn="ctr"/>
            <a:r>
              <a:rPr lang="zh-CN" altLang="en-US" dirty="0" smtClean="0"/>
              <a:t>可行性验证</a:t>
            </a:r>
            <a:endParaRPr lang="zh-CN" altLang="en-US" dirty="0"/>
          </a:p>
        </p:txBody>
      </p:sp>
      <p:sp>
        <p:nvSpPr>
          <p:cNvPr id="9" name="圆柱形 8"/>
          <p:cNvSpPr/>
          <p:nvPr/>
        </p:nvSpPr>
        <p:spPr>
          <a:xfrm>
            <a:off x="6712100" y="2636913"/>
            <a:ext cx="1920213" cy="1728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完善规范流程</a:t>
            </a:r>
            <a:endParaRPr lang="zh-CN" altLang="en-US" dirty="0"/>
          </a:p>
        </p:txBody>
      </p:sp>
      <p:sp>
        <p:nvSpPr>
          <p:cNvPr id="10" name="圆柱形 9"/>
          <p:cNvSpPr/>
          <p:nvPr/>
        </p:nvSpPr>
        <p:spPr>
          <a:xfrm>
            <a:off x="8824335" y="1648818"/>
            <a:ext cx="2112235" cy="22185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自动部署</a:t>
            </a:r>
            <a:endParaRPr lang="en-US" altLang="zh-CN" dirty="0"/>
          </a:p>
          <a:p>
            <a:pPr algn="ctr"/>
            <a:r>
              <a:rPr lang="zh-CN" altLang="en-US" dirty="0" smtClean="0"/>
              <a:t>组件租用</a:t>
            </a:r>
            <a:endParaRPr lang="en-US" altLang="zh-CN" dirty="0"/>
          </a:p>
          <a:p>
            <a:pPr algn="ctr"/>
            <a:r>
              <a:rPr lang="zh-CN" altLang="en-US" dirty="0" smtClean="0"/>
              <a:t>平台租用</a:t>
            </a:r>
            <a:endParaRPr lang="en-US" altLang="zh-CN" dirty="0"/>
          </a:p>
          <a:p>
            <a:pPr algn="ctr"/>
            <a:r>
              <a:rPr lang="zh-CN" altLang="en-US" dirty="0" smtClean="0"/>
              <a:t>拖拽式开发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8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67541" y="1844824"/>
            <a:ext cx="20162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248128" y="1844824"/>
            <a:ext cx="20162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191668" y="1844824"/>
            <a:ext cx="20162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微信</a:t>
            </a:r>
          </a:p>
        </p:txBody>
      </p:sp>
      <p:sp>
        <p:nvSpPr>
          <p:cNvPr id="9" name="矩形 8"/>
          <p:cNvSpPr/>
          <p:nvPr/>
        </p:nvSpPr>
        <p:spPr>
          <a:xfrm>
            <a:off x="9456373" y="1844824"/>
            <a:ext cx="20162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711615" y="3188951"/>
            <a:ext cx="249627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016214" y="3212976"/>
            <a:ext cx="249627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679509" y="3188952"/>
            <a:ext cx="1824203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静态信息</a:t>
            </a:r>
            <a:endParaRPr lang="zh-CN" altLang="en-US" dirty="0"/>
          </a:p>
        </p:txBody>
      </p:sp>
      <p:sp>
        <p:nvSpPr>
          <p:cNvPr id="13" name="左大括号 12"/>
          <p:cNvSpPr/>
          <p:nvPr/>
        </p:nvSpPr>
        <p:spPr>
          <a:xfrm rot="5400000">
            <a:off x="3687612" y="1724811"/>
            <a:ext cx="432048" cy="21122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711892" y="4221088"/>
            <a:ext cx="1520289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708912" y="4221088"/>
            <a:ext cx="2688299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JAVA/NODE.JS/PHP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35360" y="4221088"/>
            <a:ext cx="1219200" cy="576064"/>
          </a:xfrm>
          <a:prstGeom prst="rect">
            <a:avLst/>
          </a:prstGeom>
          <a:solidFill>
            <a:schemeClr val="bg1">
              <a:lumMod val="75000"/>
              <a:alpha val="42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文件服务器</a:t>
            </a:r>
          </a:p>
        </p:txBody>
      </p:sp>
      <p:cxnSp>
        <p:nvCxnSpPr>
          <p:cNvPr id="18" name="曲线连接符 17"/>
          <p:cNvCxnSpPr>
            <a:stCxn id="13" idx="1"/>
            <a:endCxn id="16" idx="0"/>
          </p:cNvCxnSpPr>
          <p:nvPr/>
        </p:nvCxnSpPr>
        <p:spPr>
          <a:xfrm rot="16200000" flipH="1" flipV="1">
            <a:off x="1596207" y="1913658"/>
            <a:ext cx="1656184" cy="2958676"/>
          </a:xfrm>
          <a:prstGeom prst="curvedConnector3">
            <a:avLst>
              <a:gd name="adj1" fmla="val 13637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6" idx="1"/>
          </p:cNvCxnSpPr>
          <p:nvPr/>
        </p:nvCxnSpPr>
        <p:spPr>
          <a:xfrm rot="10800000" flipH="1">
            <a:off x="335360" y="2564904"/>
            <a:ext cx="3648405" cy="1944216"/>
          </a:xfrm>
          <a:prstGeom prst="curvedConnector3">
            <a:avLst>
              <a:gd name="adj1" fmla="val -8354"/>
            </a:avLst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直接访问存储器 25"/>
          <p:cNvSpPr/>
          <p:nvPr/>
        </p:nvSpPr>
        <p:spPr>
          <a:xfrm>
            <a:off x="1708912" y="5661248"/>
            <a:ext cx="2688299" cy="72008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直接访问存储器 26"/>
          <p:cNvSpPr/>
          <p:nvPr/>
        </p:nvSpPr>
        <p:spPr>
          <a:xfrm>
            <a:off x="7940127" y="5661248"/>
            <a:ext cx="2688299" cy="72008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072331" y="2647798"/>
            <a:ext cx="2592287" cy="4080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bootstrap/EJS</a:t>
            </a:r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581373" cy="737165"/>
          </a:xfrm>
        </p:spPr>
        <p:txBody>
          <a:bodyPr/>
          <a:lstStyle/>
          <a:p>
            <a:r>
              <a:rPr lang="zh-CN" altLang="en-US" dirty="0" smtClean="0"/>
              <a:t>规则架构样例，案例部件说明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5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组件案例</a:t>
            </a:r>
            <a:endParaRPr lang="zh-CN" altLang="en-US" dirty="0"/>
          </a:p>
        </p:txBody>
      </p:sp>
      <p:sp>
        <p:nvSpPr>
          <p:cNvPr id="4" name="圆柱形 3"/>
          <p:cNvSpPr/>
          <p:nvPr/>
        </p:nvSpPr>
        <p:spPr>
          <a:xfrm>
            <a:off x="617042" y="5157192"/>
            <a:ext cx="2208245" cy="12961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文件存储</a:t>
            </a:r>
            <a:endParaRPr lang="zh-CN" altLang="en-US" dirty="0"/>
          </a:p>
        </p:txBody>
      </p:sp>
      <p:sp>
        <p:nvSpPr>
          <p:cNvPr id="5" name="图文框 4"/>
          <p:cNvSpPr/>
          <p:nvPr/>
        </p:nvSpPr>
        <p:spPr>
          <a:xfrm>
            <a:off x="1001083" y="2906373"/>
            <a:ext cx="1440160" cy="62636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Nginx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立方体 5"/>
          <p:cNvSpPr/>
          <p:nvPr/>
        </p:nvSpPr>
        <p:spPr>
          <a:xfrm>
            <a:off x="802714" y="4077072"/>
            <a:ext cx="183690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8" name="棱台 7"/>
          <p:cNvSpPr/>
          <p:nvPr/>
        </p:nvSpPr>
        <p:spPr>
          <a:xfrm>
            <a:off x="1051355" y="1102290"/>
            <a:ext cx="1389888" cy="63282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zh-CN" altLang="en-US" dirty="0"/>
          </a:p>
        </p:txBody>
      </p:sp>
      <p:cxnSp>
        <p:nvCxnSpPr>
          <p:cNvPr id="10" name="曲线连接符 9"/>
          <p:cNvCxnSpPr>
            <a:stCxn id="8" idx="0"/>
          </p:cNvCxnSpPr>
          <p:nvPr/>
        </p:nvCxnSpPr>
        <p:spPr>
          <a:xfrm>
            <a:off x="2441243" y="1418701"/>
            <a:ext cx="2118587" cy="136222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图文框 12"/>
          <p:cNvSpPr/>
          <p:nvPr/>
        </p:nvSpPr>
        <p:spPr>
          <a:xfrm>
            <a:off x="3532520" y="2906373"/>
            <a:ext cx="2371459" cy="62636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Tomcat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14075" y="1735112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1-</a:t>
            </a:r>
            <a:r>
              <a:rPr lang="zh-CN" altLang="en-US" dirty="0" smtClean="0"/>
              <a:t>文件上传</a:t>
            </a:r>
            <a:endParaRPr lang="zh-CN" altLang="en-US" dirty="0"/>
          </a:p>
        </p:txBody>
      </p:sp>
      <p:sp>
        <p:nvSpPr>
          <p:cNvPr id="17" name="图文框 16"/>
          <p:cNvSpPr/>
          <p:nvPr/>
        </p:nvSpPr>
        <p:spPr>
          <a:xfrm>
            <a:off x="6384032" y="2906373"/>
            <a:ext cx="1440160" cy="62636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Tomcat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曲线连接符 18"/>
          <p:cNvCxnSpPr>
            <a:endCxn id="8" idx="0"/>
          </p:cNvCxnSpPr>
          <p:nvPr/>
        </p:nvCxnSpPr>
        <p:spPr>
          <a:xfrm rot="10800000">
            <a:off x="2441243" y="1418702"/>
            <a:ext cx="2694652" cy="148767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59830" y="2348880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2-</a:t>
            </a:r>
            <a:r>
              <a:rPr lang="zh-CN" altLang="en-US" dirty="0" smtClean="0"/>
              <a:t>返回路径</a:t>
            </a:r>
            <a:endParaRPr lang="zh-CN" altLang="en-US" dirty="0"/>
          </a:p>
        </p:txBody>
      </p:sp>
      <p:cxnSp>
        <p:nvCxnSpPr>
          <p:cNvPr id="23" name="曲线连接符 22"/>
          <p:cNvCxnSpPr>
            <a:stCxn id="8" idx="1"/>
            <a:endCxn id="17" idx="0"/>
          </p:cNvCxnSpPr>
          <p:nvPr/>
        </p:nvCxnSpPr>
        <p:spPr>
          <a:xfrm>
            <a:off x="2362140" y="1418701"/>
            <a:ext cx="4741972" cy="148767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11958" y="191977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3-</a:t>
            </a:r>
            <a:r>
              <a:rPr lang="zh-CN" altLang="en-US" dirty="0" smtClean="0"/>
              <a:t>保存信息</a:t>
            </a:r>
            <a:endParaRPr lang="zh-CN" altLang="en-US" dirty="0"/>
          </a:p>
        </p:txBody>
      </p:sp>
      <p:cxnSp>
        <p:nvCxnSpPr>
          <p:cNvPr id="27" name="曲线连接符 26"/>
          <p:cNvCxnSpPr>
            <a:endCxn id="17" idx="0"/>
          </p:cNvCxnSpPr>
          <p:nvPr/>
        </p:nvCxnSpPr>
        <p:spPr>
          <a:xfrm>
            <a:off x="2441242" y="1259468"/>
            <a:ext cx="4662870" cy="164690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32701" y="125946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4-</a:t>
            </a:r>
            <a:r>
              <a:rPr lang="zh-CN" altLang="en-US" dirty="0" smtClean="0"/>
              <a:t>信息读取</a:t>
            </a:r>
            <a:endParaRPr lang="zh-CN" altLang="en-US" dirty="0"/>
          </a:p>
        </p:txBody>
      </p:sp>
      <p:cxnSp>
        <p:nvCxnSpPr>
          <p:cNvPr id="32" name="曲线连接符 31"/>
          <p:cNvCxnSpPr>
            <a:stCxn id="5" idx="0"/>
            <a:endCxn id="8" idx="4"/>
          </p:cNvCxnSpPr>
          <p:nvPr/>
        </p:nvCxnSpPr>
        <p:spPr>
          <a:xfrm rot="16200000" flipV="1">
            <a:off x="642423" y="1827633"/>
            <a:ext cx="1487672" cy="669808"/>
          </a:xfrm>
          <a:prstGeom prst="curvedConnector4">
            <a:avLst>
              <a:gd name="adj1" fmla="val 39366"/>
              <a:gd name="adj2" fmla="val 1416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02714" y="2104444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图片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信息读取</a:t>
            </a:r>
            <a:endParaRPr lang="zh-CN" altLang="en-US" dirty="0"/>
          </a:p>
        </p:txBody>
      </p:sp>
      <p:sp>
        <p:nvSpPr>
          <p:cNvPr id="34" name="立方体 33"/>
          <p:cNvSpPr/>
          <p:nvPr/>
        </p:nvSpPr>
        <p:spPr>
          <a:xfrm>
            <a:off x="3215680" y="4057735"/>
            <a:ext cx="2880717" cy="13764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文件上传系统</a:t>
            </a:r>
            <a:endParaRPr lang="en-US" altLang="zh-CN" dirty="0" smtClean="0"/>
          </a:p>
          <a:p>
            <a:pPr algn="ctr"/>
            <a:r>
              <a:rPr lang="zh-CN" altLang="en-US" dirty="0"/>
              <a:t>可以是</a:t>
            </a:r>
            <a:r>
              <a:rPr lang="zh-CN" altLang="en-US" dirty="0" smtClean="0"/>
              <a:t>租用</a:t>
            </a:r>
            <a:endParaRPr lang="en-US" altLang="zh-CN" dirty="0" smtClean="0"/>
          </a:p>
          <a:p>
            <a:pPr algn="ctr"/>
            <a:r>
              <a:rPr lang="zh-CN" altLang="en-US" dirty="0"/>
              <a:t>也可以私有</a:t>
            </a:r>
            <a:r>
              <a:rPr lang="zh-CN" altLang="en-US" dirty="0" smtClean="0"/>
              <a:t>部署</a:t>
            </a:r>
            <a:endParaRPr lang="en-US" altLang="zh-CN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8304245" y="3726031"/>
            <a:ext cx="263245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需要开发的有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app</a:t>
            </a:r>
            <a:r>
              <a:rPr lang="zh-CN" altLang="en-US" dirty="0" smtClean="0"/>
              <a:t>端代码</a:t>
            </a:r>
            <a:endParaRPr lang="en-US" altLang="zh-CN" dirty="0" smtClean="0"/>
          </a:p>
          <a:p>
            <a:r>
              <a:rPr lang="en-US" altLang="zh-CN" dirty="0" smtClean="0"/>
              <a:t>       pc</a:t>
            </a:r>
            <a:r>
              <a:rPr lang="zh-CN" altLang="en-US" dirty="0" smtClean="0"/>
              <a:t>端代码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文件上传服务器代码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需要提供的</a:t>
            </a:r>
            <a:r>
              <a:rPr lang="zh-CN" altLang="en-US" dirty="0" smtClean="0"/>
              <a:t>有</a:t>
            </a:r>
            <a:endParaRPr lang="en-US" altLang="zh-CN" dirty="0" smtClean="0"/>
          </a:p>
          <a:p>
            <a:r>
              <a:rPr lang="en-US" altLang="zh-CN" dirty="0" smtClean="0"/>
              <a:t>       app</a:t>
            </a:r>
            <a:r>
              <a:rPr lang="zh-CN" altLang="en-US" dirty="0" smtClean="0"/>
              <a:t>端使用方式</a:t>
            </a:r>
            <a:endParaRPr lang="en-US" altLang="zh-CN" dirty="0" smtClean="0"/>
          </a:p>
          <a:p>
            <a:r>
              <a:rPr lang="en-US" altLang="zh-CN" dirty="0" smtClean="0"/>
              <a:t>       pc</a:t>
            </a:r>
            <a:r>
              <a:rPr lang="zh-CN" altLang="en-US" dirty="0" smtClean="0"/>
              <a:t>端使用方式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跨域等问题处理方式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部署方案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smtClean="0"/>
              <a:t>测试、适用范围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6" name="立方体 35"/>
          <p:cNvSpPr/>
          <p:nvPr/>
        </p:nvSpPr>
        <p:spPr>
          <a:xfrm>
            <a:off x="6185662" y="4077072"/>
            <a:ext cx="1836900" cy="23762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业务系统</a:t>
            </a:r>
            <a:endParaRPr lang="zh-CN" altLang="en-US" dirty="0"/>
          </a:p>
        </p:txBody>
      </p:sp>
      <p:cxnSp>
        <p:nvCxnSpPr>
          <p:cNvPr id="7" name="曲线连接符 6"/>
          <p:cNvCxnSpPr>
            <a:stCxn id="34" idx="3"/>
            <a:endCxn id="4" idx="4"/>
          </p:cNvCxnSpPr>
          <p:nvPr/>
        </p:nvCxnSpPr>
        <p:spPr>
          <a:xfrm rot="5400000">
            <a:off x="3440424" y="4819057"/>
            <a:ext cx="371073" cy="160134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4" idx="1"/>
            <a:endCxn id="6" idx="3"/>
          </p:cNvCxnSpPr>
          <p:nvPr/>
        </p:nvCxnSpPr>
        <p:spPr>
          <a:xfrm rot="16200000" flipV="1">
            <a:off x="1451135" y="4887162"/>
            <a:ext cx="432048" cy="10801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6" idx="0"/>
            <a:endCxn id="5" idx="2"/>
          </p:cNvCxnSpPr>
          <p:nvPr/>
        </p:nvCxnSpPr>
        <p:spPr>
          <a:xfrm rot="16200000" flipV="1">
            <a:off x="1503005" y="3750901"/>
            <a:ext cx="544331" cy="10801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13" idx="2"/>
            <a:endCxn id="34" idx="0"/>
          </p:cNvCxnSpPr>
          <p:nvPr/>
        </p:nvCxnSpPr>
        <p:spPr>
          <a:xfrm rot="16200000" flipH="1">
            <a:off x="4539351" y="3711638"/>
            <a:ext cx="524994" cy="16719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7" idx="2"/>
            <a:endCxn id="36" idx="0"/>
          </p:cNvCxnSpPr>
          <p:nvPr/>
        </p:nvCxnSpPr>
        <p:spPr>
          <a:xfrm rot="16200000" flipH="1">
            <a:off x="6946753" y="3690100"/>
            <a:ext cx="544331" cy="229612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85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虚拟超级</a:t>
            </a:r>
            <a:r>
              <a:rPr lang="zh-CN" altLang="en-US" dirty="0" smtClean="0"/>
              <a:t>团队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新项目开始，统一规定采用的组件，并给予开发环境初始布局方案和实施。</a:t>
            </a:r>
          </a:p>
          <a:p>
            <a:r>
              <a:rPr lang="zh-CN" altLang="en-US" dirty="0" smtClean="0"/>
              <a:t>减轻</a:t>
            </a:r>
            <a:r>
              <a:rPr lang="zh-CN" altLang="en-US" dirty="0"/>
              <a:t>项目建设门槛，</a:t>
            </a:r>
          </a:p>
          <a:p>
            <a:r>
              <a:rPr lang="zh-CN" altLang="en-US" dirty="0" smtClean="0"/>
              <a:t>像</a:t>
            </a:r>
            <a:r>
              <a:rPr lang="zh-CN" altLang="en-US" dirty="0"/>
              <a:t>组装汽车生产车间一样</a:t>
            </a:r>
          </a:p>
          <a:p>
            <a:r>
              <a:rPr lang="zh-CN" altLang="en-US" dirty="0" smtClean="0"/>
              <a:t>不</a:t>
            </a:r>
            <a:r>
              <a:rPr lang="zh-CN" altLang="en-US" dirty="0"/>
              <a:t>提供直接组装汽车，提供组装定制车间。</a:t>
            </a:r>
          </a:p>
          <a:p>
            <a:r>
              <a:rPr lang="zh-CN" altLang="en-US" dirty="0" smtClean="0"/>
              <a:t>例如</a:t>
            </a:r>
            <a:r>
              <a:rPr lang="zh-CN" altLang="en-US" dirty="0"/>
              <a:t>：</a:t>
            </a:r>
          </a:p>
          <a:p>
            <a:r>
              <a:rPr lang="zh-CN" altLang="en-US" dirty="0"/>
              <a:t>      </a:t>
            </a:r>
            <a:r>
              <a:rPr lang="zh-CN" altLang="en-US" dirty="0" smtClean="0"/>
              <a:t>开发</a:t>
            </a:r>
            <a:r>
              <a:rPr lang="zh-CN" altLang="en-US" dirty="0"/>
              <a:t>必须的、登陆： </a:t>
            </a:r>
            <a:r>
              <a:rPr lang="en-US" altLang="zh-CN" dirty="0"/>
              <a:t>app</a:t>
            </a:r>
            <a:r>
              <a:rPr lang="zh-CN" altLang="en-US" dirty="0"/>
              <a:t>端、</a:t>
            </a:r>
            <a:r>
              <a:rPr lang="en-US" altLang="zh-CN" dirty="0"/>
              <a:t>pc</a:t>
            </a:r>
            <a:r>
              <a:rPr lang="zh-CN" altLang="en-US" dirty="0"/>
              <a:t>端、后台实现、表设计、都会提供。</a:t>
            </a:r>
          </a:p>
          <a:p>
            <a:r>
              <a:rPr lang="zh-CN" altLang="en-US" dirty="0"/>
              <a:t>      </a:t>
            </a:r>
            <a:r>
              <a:rPr lang="zh-CN" altLang="en-US" dirty="0" smtClean="0"/>
              <a:t>项目</a:t>
            </a:r>
            <a:r>
              <a:rPr lang="zh-CN" altLang="en-US" dirty="0"/>
              <a:t>团队负责业务开发，正义工场</a:t>
            </a:r>
            <a:r>
              <a:rPr lang="en-US" altLang="zh-CN" dirty="0"/>
              <a:t>N</a:t>
            </a:r>
            <a:r>
              <a:rPr lang="zh-CN" altLang="en-US" dirty="0"/>
              <a:t>多人</a:t>
            </a:r>
            <a:r>
              <a:rPr lang="en-US" altLang="zh-CN" dirty="0"/>
              <a:t>N</a:t>
            </a:r>
            <a:r>
              <a:rPr lang="zh-CN" altLang="en-US" dirty="0"/>
              <a:t>多团队，负责技术保障。</a:t>
            </a:r>
          </a:p>
          <a:p>
            <a:r>
              <a:rPr lang="zh-CN" altLang="en-US" dirty="0" smtClean="0"/>
              <a:t>      </a:t>
            </a:r>
            <a:r>
              <a:rPr lang="zh-CN" altLang="en-US" dirty="0"/>
              <a:t>组件越多，技术保障人越多。 这样项目开发门开低质量有保障，开源作者，不用竞标只管优化组件。 钱会有人给。 为开源提出新盈利模式。</a:t>
            </a:r>
          </a:p>
          <a:p>
            <a:r>
              <a:rPr lang="zh-CN" altLang="en-US" dirty="0"/>
              <a:t>     模式的不容易复制，时间越久，越不可复制， 组件越多，团队越多，类似微软一样，太多硬件软件游戏公司依托之上，  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zh-CN" altLang="en-US" dirty="0"/>
              <a:t>再厉害也难复制</a:t>
            </a:r>
            <a:r>
              <a:rPr lang="en-US" altLang="zh-CN" dirty="0"/>
              <a:t>window</a:t>
            </a:r>
            <a:r>
              <a:rPr lang="zh-CN" altLang="en-US" dirty="0"/>
              <a:t>模式。</a:t>
            </a:r>
          </a:p>
        </p:txBody>
      </p:sp>
    </p:spTree>
    <p:extLst>
      <p:ext uri="{BB962C8B-B14F-4D97-AF65-F5344CB8AC3E}">
        <p14:creationId xmlns:p14="http://schemas.microsoft.com/office/powerpoint/2010/main" val="325504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知识库内容说明</a:t>
            </a:r>
            <a:endParaRPr lang="zh-CN" altLang="en-US" dirty="0"/>
          </a:p>
        </p:txBody>
      </p:sp>
      <p:sp>
        <p:nvSpPr>
          <p:cNvPr id="4" name="圆柱形 3"/>
          <p:cNvSpPr/>
          <p:nvPr/>
        </p:nvSpPr>
        <p:spPr>
          <a:xfrm>
            <a:off x="4751851" y="3251949"/>
            <a:ext cx="12192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知识库</a:t>
            </a:r>
          </a:p>
        </p:txBody>
      </p:sp>
      <p:sp>
        <p:nvSpPr>
          <p:cNvPr id="5" name="矩形 4"/>
          <p:cNvSpPr/>
          <p:nvPr/>
        </p:nvSpPr>
        <p:spPr>
          <a:xfrm>
            <a:off x="7870907" y="1521928"/>
            <a:ext cx="1824203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介绍</a:t>
            </a:r>
          </a:p>
        </p:txBody>
      </p:sp>
      <p:sp>
        <p:nvSpPr>
          <p:cNvPr id="6" name="矩形 5"/>
          <p:cNvSpPr/>
          <p:nvPr/>
        </p:nvSpPr>
        <p:spPr>
          <a:xfrm>
            <a:off x="7898163" y="2242008"/>
            <a:ext cx="1824203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使用说明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898163" y="3020861"/>
            <a:ext cx="1824203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维护历史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870907" y="3754176"/>
            <a:ext cx="1824203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涉及项目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842360" y="4474256"/>
            <a:ext cx="1824203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870907" y="5194336"/>
            <a:ext cx="1824203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修改公告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99456" y="2270182"/>
            <a:ext cx="1824203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99456" y="3005137"/>
            <a:ext cx="1824203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13" name="左大括号 12"/>
          <p:cNvSpPr/>
          <p:nvPr/>
        </p:nvSpPr>
        <p:spPr>
          <a:xfrm rot="10800000">
            <a:off x="3230063" y="2420980"/>
            <a:ext cx="975349" cy="30571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201889" y="3725217"/>
            <a:ext cx="1824203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220491" y="4468101"/>
            <a:ext cx="1824203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脚本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201889" y="5262127"/>
            <a:ext cx="1824203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17" name="左大括号 16"/>
          <p:cNvSpPr/>
          <p:nvPr/>
        </p:nvSpPr>
        <p:spPr>
          <a:xfrm>
            <a:off x="6438368" y="1737951"/>
            <a:ext cx="975349" cy="43457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831663" y="5867673"/>
            <a:ext cx="1824203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相关人员</a:t>
            </a:r>
          </a:p>
        </p:txBody>
      </p:sp>
    </p:spTree>
    <p:extLst>
      <p:ext uri="{BB962C8B-B14F-4D97-AF65-F5344CB8AC3E}">
        <p14:creationId xmlns:p14="http://schemas.microsoft.com/office/powerpoint/2010/main" val="150297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细分职能团队和部门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项目承包</a:t>
            </a:r>
            <a:r>
              <a:rPr lang="en-US" altLang="zh-CN" dirty="0"/>
              <a:t>/</a:t>
            </a:r>
            <a:r>
              <a:rPr lang="zh-CN" altLang="en-US" dirty="0"/>
              <a:t>团队</a:t>
            </a:r>
            <a:r>
              <a:rPr lang="zh-CN" altLang="en-US" dirty="0" smtClean="0"/>
              <a:t>职能</a:t>
            </a:r>
            <a:endParaRPr lang="zh-CN" altLang="en-US" dirty="0"/>
          </a:p>
          <a:p>
            <a:r>
              <a:rPr lang="zh-CN" altLang="en-US" dirty="0"/>
              <a:t>	测试</a:t>
            </a:r>
          </a:p>
          <a:p>
            <a:r>
              <a:rPr lang="zh-CN" altLang="en-US" dirty="0"/>
              <a:t>	需求</a:t>
            </a:r>
          </a:p>
          <a:p>
            <a:r>
              <a:rPr lang="zh-CN" altLang="en-US" dirty="0"/>
              <a:t>	架构</a:t>
            </a:r>
          </a:p>
          <a:p>
            <a:r>
              <a:rPr lang="zh-CN" altLang="en-US" dirty="0"/>
              <a:t>	数据库设计</a:t>
            </a:r>
          </a:p>
          <a:p>
            <a:r>
              <a:rPr lang="zh-CN" altLang="en-US" dirty="0"/>
              <a:t>	前端</a:t>
            </a:r>
            <a:r>
              <a:rPr lang="en-US" altLang="zh-CN" dirty="0"/>
              <a:t>UI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前端</a:t>
            </a:r>
            <a:r>
              <a:rPr lang="en-US" altLang="zh-CN" dirty="0"/>
              <a:t>H5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前端</a:t>
            </a:r>
            <a:r>
              <a:rPr lang="en-US" altLang="zh-CN" dirty="0"/>
              <a:t>JS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插件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MAS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JAVA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Redis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DB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NODE.JS</a:t>
            </a:r>
          </a:p>
          <a:p>
            <a:r>
              <a:rPr lang="zh-CN" altLang="en-US" dirty="0" smtClean="0"/>
              <a:t>部门间沟通互联网化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15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项目经理职责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项目经理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对客户有承担、例如客户需要全部是高级人员甚至点名，需要去根据情况分析懂得回绝。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项目催费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项目进度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项目分工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0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初期组件积累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ZY00001 </a:t>
            </a:r>
            <a:r>
              <a:rPr lang="zh-CN" altLang="en-US" dirty="0" smtClean="0"/>
              <a:t>文件</a:t>
            </a:r>
            <a:r>
              <a:rPr lang="zh-CN" altLang="en-US" dirty="0"/>
              <a:t>、</a:t>
            </a:r>
            <a:r>
              <a:rPr lang="zh-CN" altLang="en-US" dirty="0" smtClean="0"/>
              <a:t>图片</a:t>
            </a:r>
            <a:r>
              <a:rPr lang="en-US" altLang="zh-CN" dirty="0" smtClean="0"/>
              <a:t>/</a:t>
            </a:r>
            <a:r>
              <a:rPr lang="zh-CN" altLang="en-US" dirty="0" smtClean="0"/>
              <a:t>上传</a:t>
            </a:r>
            <a:r>
              <a:rPr lang="en-US" altLang="zh-CN" dirty="0" smtClean="0"/>
              <a:t>/</a:t>
            </a:r>
            <a:r>
              <a:rPr lang="zh-CN" altLang="en-US" dirty="0" smtClean="0"/>
              <a:t>展示</a:t>
            </a:r>
            <a:endParaRPr lang="en-US" altLang="zh-CN" dirty="0" smtClean="0"/>
          </a:p>
          <a:p>
            <a:r>
              <a:rPr lang="zh-CN" altLang="en-US" dirty="0" smtClean="0"/>
              <a:t>登录</a:t>
            </a:r>
            <a:r>
              <a:rPr lang="en-US" altLang="zh-CN" dirty="0" smtClean="0"/>
              <a:t>EMM</a:t>
            </a:r>
            <a:r>
              <a:rPr lang="zh-CN" altLang="en-US" dirty="0" smtClean="0"/>
              <a:t>版</a:t>
            </a:r>
            <a:endParaRPr lang="en-US" altLang="zh-CN" dirty="0" smtClean="0"/>
          </a:p>
          <a:p>
            <a:r>
              <a:rPr lang="zh-CN" altLang="en-US" dirty="0" smtClean="0"/>
              <a:t>登录</a:t>
            </a:r>
            <a:r>
              <a:rPr lang="en-US" altLang="zh-CN" dirty="0" smtClean="0"/>
              <a:t>MAS</a:t>
            </a:r>
            <a:r>
              <a:rPr lang="zh-CN" altLang="en-US" dirty="0" smtClean="0"/>
              <a:t>版</a:t>
            </a:r>
            <a:endParaRPr lang="en-US" altLang="zh-CN" dirty="0" smtClean="0"/>
          </a:p>
          <a:p>
            <a:r>
              <a:rPr lang="zh-CN" altLang="en-US" dirty="0"/>
              <a:t>推</a:t>
            </a:r>
            <a:r>
              <a:rPr lang="zh-CN" altLang="en-US" dirty="0" smtClean="0"/>
              <a:t>送</a:t>
            </a:r>
            <a:r>
              <a:rPr lang="en-US" altLang="zh-CN" dirty="0" smtClean="0"/>
              <a:t>EMM</a:t>
            </a:r>
            <a:r>
              <a:rPr lang="zh-CN" altLang="en-US" dirty="0" smtClean="0"/>
              <a:t>版</a:t>
            </a:r>
            <a:endParaRPr lang="en-US" altLang="zh-CN" dirty="0" smtClean="0"/>
          </a:p>
          <a:p>
            <a:r>
              <a:rPr lang="zh-CN" altLang="en-US" dirty="0"/>
              <a:t>推</a:t>
            </a:r>
            <a:r>
              <a:rPr lang="zh-CN" altLang="en-US" dirty="0" smtClean="0"/>
              <a:t>送极光版</a:t>
            </a:r>
            <a:endParaRPr lang="en-US" altLang="zh-CN" dirty="0" smtClean="0"/>
          </a:p>
          <a:p>
            <a:r>
              <a:rPr lang="zh-CN" altLang="en-US" dirty="0"/>
              <a:t>图</a:t>
            </a:r>
            <a:r>
              <a:rPr lang="zh-CN" altLang="en-US" dirty="0" smtClean="0"/>
              <a:t>文列表（</a:t>
            </a:r>
            <a:r>
              <a:rPr lang="en-US" altLang="zh-CN" dirty="0"/>
              <a:t> </a:t>
            </a:r>
            <a:r>
              <a:rPr lang="zh-CN" altLang="en-US" dirty="0" smtClean="0"/>
              <a:t>约定规则和接口</a:t>
            </a:r>
            <a:r>
              <a:rPr lang="en-US" altLang="zh-CN" dirty="0" smtClean="0"/>
              <a:t>ZY00001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MQ</a:t>
            </a:r>
            <a:r>
              <a:rPr lang="zh-CN" altLang="en-US" dirty="0" smtClean="0"/>
              <a:t>通讯</a:t>
            </a:r>
            <a:endParaRPr lang="en-US" altLang="zh-CN" dirty="0" smtClean="0"/>
          </a:p>
          <a:p>
            <a:r>
              <a:rPr lang="en-US" altLang="zh-CN" dirty="0" err="1" smtClean="0"/>
              <a:t>Redis</a:t>
            </a:r>
            <a:r>
              <a:rPr lang="en-US" altLang="zh-CN" dirty="0"/>
              <a:t> </a:t>
            </a:r>
            <a:r>
              <a:rPr lang="zh-CN" altLang="en-US" dirty="0" smtClean="0"/>
              <a:t>缓存</a:t>
            </a:r>
            <a:endParaRPr lang="en-US" altLang="zh-CN" dirty="0" smtClean="0"/>
          </a:p>
          <a:p>
            <a:r>
              <a:rPr lang="zh-CN" altLang="en-US" dirty="0" smtClean="0"/>
              <a:t>信息静态化（优先级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信息搜索（优先级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用户管理（登录能力）</a:t>
            </a:r>
            <a:endParaRPr lang="en-US" altLang="zh-CN" dirty="0" smtClean="0"/>
          </a:p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会话</a:t>
            </a:r>
            <a:r>
              <a:rPr lang="en-US" altLang="zh-CN" dirty="0" smtClean="0"/>
              <a:t>MAS</a:t>
            </a:r>
            <a:r>
              <a:rPr lang="zh-CN" altLang="en-US" dirty="0" smtClean="0"/>
              <a:t>版（优先级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sz="2400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0376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卡片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r>
              <a:rPr lang="zh-CN" altLang="en-US" dirty="0" smtClean="0"/>
              <a:t>升级更新</a:t>
            </a:r>
            <a:endParaRPr lang="en-US" altLang="zh-CN" dirty="0" smtClean="0"/>
          </a:p>
          <a:p>
            <a:r>
              <a:rPr lang="en-US" altLang="zh-CN" dirty="0" smtClean="0"/>
              <a:t>EJS+H5+MAS PC</a:t>
            </a:r>
            <a:r>
              <a:rPr lang="zh-CN" altLang="en-US" dirty="0" smtClean="0"/>
              <a:t>前端架构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权限管理</a:t>
            </a:r>
            <a:endParaRPr lang="en-US" altLang="zh-CN" dirty="0" smtClean="0"/>
          </a:p>
          <a:p>
            <a:r>
              <a:rPr lang="zh-CN" altLang="en-US" dirty="0"/>
              <a:t>短</a:t>
            </a:r>
            <a:r>
              <a:rPr lang="zh-CN" altLang="en-US" dirty="0" smtClean="0"/>
              <a:t>信</a:t>
            </a:r>
            <a:endParaRPr lang="en-US" altLang="zh-CN" dirty="0" smtClean="0"/>
          </a:p>
          <a:p>
            <a:r>
              <a:rPr lang="zh-CN" altLang="en-US" dirty="0" smtClean="0"/>
              <a:t>异常</a:t>
            </a:r>
            <a:endParaRPr lang="en-US" altLang="zh-CN" dirty="0" smtClean="0"/>
          </a:p>
          <a:p>
            <a:r>
              <a:rPr lang="zh-CN" altLang="en-US" dirty="0" smtClean="0"/>
              <a:t>日志</a:t>
            </a:r>
            <a:endParaRPr lang="en-US" altLang="zh-CN" dirty="0" smtClean="0"/>
          </a:p>
          <a:p>
            <a:r>
              <a:rPr lang="zh-CN" altLang="en-US" dirty="0" smtClean="0"/>
              <a:t>监控</a:t>
            </a:r>
            <a:endParaRPr lang="en-US" altLang="zh-CN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0002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当前项目开发存在</a:t>
            </a:r>
            <a:r>
              <a:rPr lang="zh-CN" altLang="en-US" dirty="0"/>
              <a:t>问题</a:t>
            </a:r>
          </a:p>
          <a:p>
            <a:r>
              <a:rPr lang="zh-CN" altLang="en-US" dirty="0" smtClean="0"/>
              <a:t>生态圈</a:t>
            </a:r>
            <a:endParaRPr lang="en-US" altLang="zh-CN" dirty="0" smtClean="0"/>
          </a:p>
          <a:p>
            <a:r>
              <a:rPr lang="zh-CN" altLang="en-US" dirty="0" smtClean="0"/>
              <a:t>统一</a:t>
            </a:r>
            <a:r>
              <a:rPr lang="zh-CN" altLang="en-US" dirty="0"/>
              <a:t>“规则架构”，”轻量级侵入“</a:t>
            </a:r>
          </a:p>
          <a:p>
            <a:r>
              <a:rPr lang="zh-CN" altLang="en-US" dirty="0" smtClean="0"/>
              <a:t>统一规范</a:t>
            </a:r>
            <a:endParaRPr lang="en-US" altLang="zh-CN" dirty="0" smtClean="0"/>
          </a:p>
          <a:p>
            <a:r>
              <a:rPr lang="zh-CN" altLang="en-US" dirty="0"/>
              <a:t>统一把</a:t>
            </a:r>
            <a:r>
              <a:rPr lang="zh-CN" altLang="en-US" dirty="0" smtClean="0"/>
              <a:t>控</a:t>
            </a:r>
            <a:endParaRPr lang="en-US" altLang="zh-CN" dirty="0" smtClean="0"/>
          </a:p>
          <a:p>
            <a:r>
              <a:rPr lang="zh-CN" altLang="en-US" dirty="0"/>
              <a:t>阶段性目标</a:t>
            </a:r>
            <a:endParaRPr lang="en-US" altLang="zh-CN" dirty="0" smtClean="0"/>
          </a:p>
          <a:p>
            <a:r>
              <a:rPr lang="zh-CN" altLang="en-US" dirty="0" smtClean="0"/>
              <a:t>分享机制</a:t>
            </a:r>
            <a:endParaRPr lang="en-US" altLang="zh-CN" dirty="0" smtClean="0"/>
          </a:p>
          <a:p>
            <a:r>
              <a:rPr lang="zh-CN" altLang="en-US" dirty="0"/>
              <a:t>虚拟超级</a:t>
            </a:r>
            <a:r>
              <a:rPr lang="zh-CN" altLang="en-US" dirty="0" smtClean="0"/>
              <a:t>团队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13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2"/>
          <p:cNvSpPr txBox="1">
            <a:spLocks noChangeArrowheads="1"/>
          </p:cNvSpPr>
          <p:nvPr/>
        </p:nvSpPr>
        <p:spPr bwMode="gray">
          <a:xfrm>
            <a:off x="3750383" y="2580762"/>
            <a:ext cx="4137659" cy="733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1097280">
              <a:lnSpc>
                <a:spcPct val="95000"/>
              </a:lnSpc>
              <a:defRPr/>
            </a:pPr>
            <a:r>
              <a:rPr lang="en-US" altLang="zh-CN" sz="5280" b="1" kern="0" dirty="0">
                <a:solidFill>
                  <a:srgbClr val="0093E4"/>
                </a:solidFill>
                <a:latin typeface="Arial"/>
                <a:cs typeface="Arial"/>
                <a:sym typeface="Arial" charset="0"/>
              </a:rPr>
              <a:t>Thank You !</a:t>
            </a:r>
          </a:p>
        </p:txBody>
      </p:sp>
      <p:pic>
        <p:nvPicPr>
          <p:cNvPr id="2" name="Picture 18" descr="O:\工作\2012.9.7 HHDDppt封面\未标题-2231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7639"/>
          <a:stretch/>
        </p:blipFill>
        <p:spPr bwMode="auto">
          <a:xfrm>
            <a:off x="0" y="-1"/>
            <a:ext cx="12191999" cy="4551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1725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尾页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9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2015 12 14</a:t>
            </a:r>
          </a:p>
          <a:p>
            <a:pPr algn="r"/>
            <a:r>
              <a:rPr lang="zh-CN" altLang="en-US" dirty="0"/>
              <a:t>刘树友</a:t>
            </a:r>
          </a:p>
        </p:txBody>
      </p:sp>
    </p:spTree>
    <p:extLst>
      <p:ext uri="{BB962C8B-B14F-4D97-AF65-F5344CB8AC3E}">
        <p14:creationId xmlns:p14="http://schemas.microsoft.com/office/powerpoint/2010/main" val="225037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当前项目开发存在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资料寻找难、还不一定是新的</a:t>
            </a:r>
            <a:endParaRPr lang="en-US" altLang="zh-CN" dirty="0" smtClean="0"/>
          </a:p>
          <a:p>
            <a:r>
              <a:rPr lang="zh-CN" altLang="en-US" dirty="0" smtClean="0"/>
              <a:t>资料只是学习实验产品、只有部分内容或只是前端或只是</a:t>
            </a:r>
            <a:r>
              <a:rPr lang="en-US" altLang="zh-CN" dirty="0" smtClean="0"/>
              <a:t>MAS</a:t>
            </a:r>
          </a:p>
          <a:p>
            <a:r>
              <a:rPr lang="zh-CN" altLang="en-US" dirty="0" smtClean="0"/>
              <a:t>问题支持难、而且除了赵总很难会支持到位</a:t>
            </a:r>
            <a:endParaRPr lang="en-US" altLang="zh-CN" dirty="0" smtClean="0"/>
          </a:p>
          <a:p>
            <a:r>
              <a:rPr lang="zh-CN" altLang="en-US" dirty="0" smtClean="0"/>
              <a:t>同样问题反复在不同项目组被咨询，如</a:t>
            </a:r>
            <a:r>
              <a:rPr lang="en-US" altLang="zh-CN" dirty="0" err="1" smtClean="0"/>
              <a:t>emm</a:t>
            </a:r>
            <a:r>
              <a:rPr lang="zh-CN" altLang="en-US" dirty="0" smtClean="0"/>
              <a:t>登录，如打包问题</a:t>
            </a:r>
            <a:endParaRPr lang="en-US" altLang="zh-CN" dirty="0" smtClean="0"/>
          </a:p>
          <a:p>
            <a:r>
              <a:rPr lang="zh-CN" altLang="en-US" dirty="0" smtClean="0"/>
              <a:t>人员固有思想问题，如：</a:t>
            </a:r>
            <a:r>
              <a:rPr lang="en-US" altLang="zh-CN" dirty="0" err="1" smtClean="0"/>
              <a:t>appcan</a:t>
            </a:r>
            <a:r>
              <a:rPr lang="zh-CN" altLang="en-US" dirty="0" smtClean="0"/>
              <a:t>开发人员习惯等后端接口</a:t>
            </a:r>
            <a:endParaRPr lang="en-US" altLang="zh-CN" dirty="0" smtClean="0"/>
          </a:p>
          <a:p>
            <a:r>
              <a:rPr lang="zh-CN" altLang="en-US" dirty="0" smtClean="0"/>
              <a:t>能力分享问题，如：一个架构需要共享时候弄成一个阉割版发过去就不管了</a:t>
            </a:r>
            <a:endParaRPr lang="en-US" altLang="zh-CN" dirty="0" smtClean="0"/>
          </a:p>
          <a:p>
            <a:r>
              <a:rPr lang="zh-CN" altLang="en-US" dirty="0" smtClean="0"/>
              <a:t>部分人员过于自信，设计和安排的实现方式没有通告就改变</a:t>
            </a:r>
            <a:endParaRPr lang="en-US" altLang="zh-CN" dirty="0" smtClean="0"/>
          </a:p>
          <a:p>
            <a:r>
              <a:rPr lang="zh-CN" altLang="en-US" dirty="0" smtClean="0"/>
              <a:t>资料源码分散，有项目服务器密码都能弄没了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74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417501" y="3274341"/>
            <a:ext cx="2287665" cy="962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正益工场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927204" y="1850625"/>
            <a:ext cx="1847647" cy="941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417501" y="1368330"/>
            <a:ext cx="1847647" cy="941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</a:t>
            </a:r>
            <a:r>
              <a:rPr lang="en-US" altLang="zh-CN" dirty="0"/>
              <a:t>/</a:t>
            </a:r>
            <a:r>
              <a:rPr lang="zh-CN" altLang="en-US" dirty="0" smtClean="0"/>
              <a:t>销售</a:t>
            </a:r>
            <a:endParaRPr lang="en-US" altLang="zh-CN" dirty="0" smtClean="0"/>
          </a:p>
        </p:txBody>
      </p:sp>
      <p:sp>
        <p:nvSpPr>
          <p:cNvPr id="7" name="椭圆 6"/>
          <p:cNvSpPr/>
          <p:nvPr/>
        </p:nvSpPr>
        <p:spPr>
          <a:xfrm>
            <a:off x="8091202" y="1662146"/>
            <a:ext cx="1847647" cy="941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开发</a:t>
            </a:r>
            <a:endParaRPr lang="en-US" altLang="zh-CN" dirty="0" smtClean="0"/>
          </a:p>
        </p:txBody>
      </p:sp>
      <p:cxnSp>
        <p:nvCxnSpPr>
          <p:cNvPr id="9" name="直接箭头连接符 8"/>
          <p:cNvCxnSpPr>
            <a:stCxn id="4" idx="1"/>
            <a:endCxn id="5" idx="5"/>
          </p:cNvCxnSpPr>
          <p:nvPr/>
        </p:nvCxnSpPr>
        <p:spPr>
          <a:xfrm flipH="1" flipV="1">
            <a:off x="2504269" y="2654177"/>
            <a:ext cx="2248253" cy="761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 flipV="1">
            <a:off x="2774851" y="1839040"/>
            <a:ext cx="1642650" cy="482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4"/>
            <a:endCxn id="4" idx="0"/>
          </p:cNvCxnSpPr>
          <p:nvPr/>
        </p:nvCxnSpPr>
        <p:spPr>
          <a:xfrm>
            <a:off x="5341325" y="2309750"/>
            <a:ext cx="220009" cy="964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797138" y="3415337"/>
            <a:ext cx="1847647" cy="941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架构方案</a:t>
            </a:r>
            <a:endParaRPr lang="en-US" altLang="zh-CN" dirty="0" smtClean="0"/>
          </a:p>
        </p:txBody>
      </p:sp>
      <p:cxnSp>
        <p:nvCxnSpPr>
          <p:cNvPr id="16" name="直接箭头连接符 15"/>
          <p:cNvCxnSpPr>
            <a:stCxn id="6" idx="6"/>
            <a:endCxn id="7" idx="2"/>
          </p:cNvCxnSpPr>
          <p:nvPr/>
        </p:nvCxnSpPr>
        <p:spPr>
          <a:xfrm>
            <a:off x="6265148" y="1839040"/>
            <a:ext cx="1826054" cy="293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4"/>
            <a:endCxn id="14" idx="0"/>
          </p:cNvCxnSpPr>
          <p:nvPr/>
        </p:nvCxnSpPr>
        <p:spPr>
          <a:xfrm>
            <a:off x="9015026" y="2603566"/>
            <a:ext cx="705936" cy="811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3"/>
            <a:endCxn id="4" idx="7"/>
          </p:cNvCxnSpPr>
          <p:nvPr/>
        </p:nvCxnSpPr>
        <p:spPr>
          <a:xfrm flipH="1">
            <a:off x="6370145" y="2465698"/>
            <a:ext cx="1991639" cy="9496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4" idx="2"/>
            <a:endCxn id="4" idx="6"/>
          </p:cNvCxnSpPr>
          <p:nvPr/>
        </p:nvCxnSpPr>
        <p:spPr>
          <a:xfrm flipH="1" flipV="1">
            <a:off x="6705166" y="3755732"/>
            <a:ext cx="2091972" cy="130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98238" y="19481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需求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41379" y="26314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产品定制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603993" y="1801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开发合作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183574" y="29050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咨询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178175" y="272351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组件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产品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1250591" y="4274913"/>
            <a:ext cx="1847647" cy="941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3267583" y="5216333"/>
            <a:ext cx="1847647" cy="941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</a:t>
            </a:r>
            <a:endParaRPr lang="zh-CN" altLang="en-US" dirty="0"/>
          </a:p>
        </p:txBody>
      </p:sp>
      <p:cxnSp>
        <p:nvCxnSpPr>
          <p:cNvPr id="50" name="直接连接符 49"/>
          <p:cNvCxnSpPr>
            <a:stCxn id="4" idx="2"/>
            <a:endCxn id="43" idx="7"/>
          </p:cNvCxnSpPr>
          <p:nvPr/>
        </p:nvCxnSpPr>
        <p:spPr>
          <a:xfrm flipH="1">
            <a:off x="2827656" y="3755732"/>
            <a:ext cx="1589845" cy="65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" idx="3"/>
            <a:endCxn id="44" idx="0"/>
          </p:cNvCxnSpPr>
          <p:nvPr/>
        </p:nvCxnSpPr>
        <p:spPr>
          <a:xfrm flipH="1">
            <a:off x="4191407" y="4096126"/>
            <a:ext cx="561115" cy="112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581373" cy="737165"/>
          </a:xfrm>
        </p:spPr>
        <p:txBody>
          <a:bodyPr/>
          <a:lstStyle/>
          <a:p>
            <a:r>
              <a:rPr lang="zh-CN" altLang="en-US" dirty="0" smtClean="0"/>
              <a:t>生态圈</a:t>
            </a:r>
            <a:endParaRPr lang="zh-CN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3098238" y="27920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监控</a:t>
            </a:r>
          </a:p>
        </p:txBody>
      </p:sp>
      <p:sp>
        <p:nvSpPr>
          <p:cNvPr id="103" name="椭圆 102"/>
          <p:cNvSpPr/>
          <p:nvPr/>
        </p:nvSpPr>
        <p:spPr>
          <a:xfrm>
            <a:off x="7934941" y="4821705"/>
            <a:ext cx="1847647" cy="941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部署</a:t>
            </a:r>
            <a:endParaRPr lang="en-US" altLang="zh-CN" dirty="0" smtClean="0"/>
          </a:p>
        </p:txBody>
      </p:sp>
      <p:sp>
        <p:nvSpPr>
          <p:cNvPr id="104" name="椭圆 103"/>
          <p:cNvSpPr/>
          <p:nvPr/>
        </p:nvSpPr>
        <p:spPr>
          <a:xfrm>
            <a:off x="5590314" y="5299346"/>
            <a:ext cx="1847647" cy="941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开发支持</a:t>
            </a:r>
            <a:endParaRPr lang="en-US" altLang="zh-CN" dirty="0" smtClean="0"/>
          </a:p>
        </p:txBody>
      </p:sp>
      <p:cxnSp>
        <p:nvCxnSpPr>
          <p:cNvPr id="110" name="直接连接符 109"/>
          <p:cNvCxnSpPr>
            <a:stCxn id="103" idx="6"/>
            <a:endCxn id="4" idx="5"/>
          </p:cNvCxnSpPr>
          <p:nvPr/>
        </p:nvCxnSpPr>
        <p:spPr>
          <a:xfrm flipH="1" flipV="1">
            <a:off x="6370145" y="4096126"/>
            <a:ext cx="3412443" cy="1196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04" idx="0"/>
            <a:endCxn id="4" idx="4"/>
          </p:cNvCxnSpPr>
          <p:nvPr/>
        </p:nvCxnSpPr>
        <p:spPr>
          <a:xfrm flipH="1" flipV="1">
            <a:off x="5561334" y="4237122"/>
            <a:ext cx="952804" cy="1062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23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统一“规则架构”，”轻量级侵入</a:t>
            </a:r>
            <a:r>
              <a:rPr lang="zh-CN" altLang="en-US" dirty="0" smtClean="0"/>
              <a:t>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规则</a:t>
            </a:r>
            <a:r>
              <a:rPr lang="zh-CN" altLang="en-US" dirty="0"/>
              <a:t>架构：</a:t>
            </a:r>
          </a:p>
          <a:p>
            <a:r>
              <a:rPr lang="zh-CN" altLang="en-US" dirty="0"/>
              <a:t>        </a:t>
            </a:r>
            <a:r>
              <a:rPr lang="zh-CN" altLang="en-US" dirty="0" smtClean="0"/>
              <a:t>架构</a:t>
            </a:r>
            <a:r>
              <a:rPr lang="zh-CN" altLang="en-US" dirty="0"/>
              <a:t>组装规则是</a:t>
            </a:r>
            <a:r>
              <a:rPr lang="zh-CN" altLang="en-US" dirty="0" smtClean="0"/>
              <a:t>松散型</a:t>
            </a:r>
            <a:endParaRPr lang="en-US" altLang="zh-CN" dirty="0" smtClean="0"/>
          </a:p>
          <a:p>
            <a:r>
              <a:rPr lang="zh-CN" altLang="en-US" dirty="0" smtClean="0"/>
              <a:t>        划分</a:t>
            </a:r>
            <a:r>
              <a:rPr lang="zh-CN" altLang="en-US" dirty="0"/>
              <a:t>规则： 会话、缓存、认证等，每个部件可有选择，但部件不能变。</a:t>
            </a:r>
          </a:p>
          <a:p>
            <a:endParaRPr lang="zh-CN" altLang="en-US" dirty="0"/>
          </a:p>
          <a:p>
            <a:r>
              <a:rPr lang="zh-CN" altLang="en-US" dirty="0" smtClean="0"/>
              <a:t>轻量级</a:t>
            </a:r>
            <a:r>
              <a:rPr lang="zh-CN" altLang="en-US" dirty="0"/>
              <a:t>侵入：</a:t>
            </a:r>
          </a:p>
          <a:p>
            <a:r>
              <a:rPr lang="zh-CN" altLang="en-US" dirty="0"/>
              <a:t>        </a:t>
            </a:r>
            <a:r>
              <a:rPr lang="zh-CN" altLang="en-US" dirty="0" smtClean="0"/>
              <a:t>比如</a:t>
            </a:r>
            <a:r>
              <a:rPr lang="zh-CN" altLang="en-US" dirty="0"/>
              <a:t>会将</a:t>
            </a:r>
            <a:r>
              <a:rPr lang="en-US" altLang="zh-CN" dirty="0"/>
              <a:t>XX</a:t>
            </a:r>
            <a:r>
              <a:rPr lang="zh-CN" altLang="en-US" dirty="0"/>
              <a:t>、</a:t>
            </a:r>
            <a:r>
              <a:rPr lang="en-US" altLang="zh-CN" dirty="0"/>
              <a:t>MAS</a:t>
            </a:r>
            <a:r>
              <a:rPr lang="zh-CN" altLang="en-US" dirty="0"/>
              <a:t>和</a:t>
            </a:r>
            <a:r>
              <a:rPr lang="en-US" altLang="zh-CN" dirty="0"/>
              <a:t>MQ</a:t>
            </a:r>
            <a:r>
              <a:rPr lang="zh-CN" altLang="en-US" dirty="0"/>
              <a:t>等产品要求使用，并且给出服务及难题</a:t>
            </a:r>
            <a:r>
              <a:rPr lang="zh-CN" altLang="en-US" dirty="0" smtClean="0"/>
              <a:t>终身</a:t>
            </a:r>
            <a:r>
              <a:rPr lang="en-US" altLang="zh-CN" dirty="0" smtClean="0"/>
              <a:t>	 </a:t>
            </a:r>
            <a:r>
              <a:rPr lang="zh-CN" altLang="en-US" dirty="0" smtClean="0"/>
              <a:t>支持</a:t>
            </a:r>
            <a:r>
              <a:rPr lang="zh-CN" altLang="en-US" dirty="0"/>
              <a:t>制度，</a:t>
            </a:r>
            <a:r>
              <a:rPr lang="zh-CN" altLang="en-US" dirty="0" smtClean="0"/>
              <a:t>以及</a:t>
            </a:r>
            <a:r>
              <a:rPr lang="zh-CN" altLang="en-US" dirty="0"/>
              <a:t>各种</a:t>
            </a:r>
            <a:r>
              <a:rPr lang="zh-CN" altLang="en-US" dirty="0" smtClean="0"/>
              <a:t>情况的解决</a:t>
            </a:r>
            <a:r>
              <a:rPr lang="zh-CN" altLang="en-US" dirty="0"/>
              <a:t>方案。</a:t>
            </a:r>
          </a:p>
          <a:p>
            <a:r>
              <a:rPr lang="zh-CN" altLang="en-US" dirty="0"/>
              <a:t>   </a:t>
            </a:r>
            <a:r>
              <a:rPr lang="zh-CN" altLang="en-US" dirty="0" smtClean="0"/>
              <a:t>     目的</a:t>
            </a:r>
            <a:r>
              <a:rPr lang="zh-CN" altLang="en-US" dirty="0"/>
              <a:t>是：可以保证我们的分割部件规则。</a:t>
            </a:r>
          </a:p>
          <a:p>
            <a:r>
              <a:rPr lang="zh-CN" altLang="en-US" dirty="0" smtClean="0"/>
              <a:t>隐藏</a:t>
            </a:r>
            <a:r>
              <a:rPr lang="zh-CN" altLang="en-US" dirty="0"/>
              <a:t>目的？</a:t>
            </a:r>
          </a:p>
          <a:p>
            <a:r>
              <a:rPr lang="zh-CN" altLang="en-US" dirty="0"/>
              <a:t>支持任何语言，初期以</a:t>
            </a:r>
            <a:r>
              <a:rPr lang="en-US" altLang="zh-CN" dirty="0"/>
              <a:t>java / node.js </a:t>
            </a:r>
            <a:r>
              <a:rPr lang="zh-CN" altLang="en-US" dirty="0" smtClean="0"/>
              <a:t>为主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730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统一</a:t>
            </a:r>
            <a:r>
              <a:rPr lang="zh-CN" altLang="en-US" dirty="0" smtClean="0"/>
              <a:t>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     编码规范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数据库命名规范、权限字段规范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开发流程规范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      确保</a:t>
            </a:r>
            <a:r>
              <a:rPr lang="zh-CN" altLang="en-US" dirty="0"/>
              <a:t>各个组件的长久延续， 换人不换</a:t>
            </a:r>
            <a:r>
              <a:rPr lang="zh-CN" altLang="en-US" dirty="0" smtClean="0"/>
              <a:t>件。</a:t>
            </a:r>
            <a:endParaRPr lang="zh-CN" altLang="en-US" dirty="0"/>
          </a:p>
          <a:p>
            <a:r>
              <a:rPr lang="zh-CN" altLang="en-US" dirty="0"/>
              <a:t>      确保沟通质量，理解无</a:t>
            </a:r>
            <a:r>
              <a:rPr lang="zh-CN" altLang="en-US" dirty="0" smtClean="0"/>
              <a:t>误差。</a:t>
            </a:r>
            <a:endParaRPr lang="zh-CN" altLang="en-US" dirty="0"/>
          </a:p>
          <a:p>
            <a:r>
              <a:rPr lang="zh-CN" altLang="en-US" dirty="0"/>
              <a:t>      确保海量项目同时进行可以控制。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080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统一把</a:t>
            </a:r>
            <a:r>
              <a:rPr lang="zh-CN" altLang="en-US" dirty="0" smtClean="0"/>
              <a:t>控</a:t>
            </a:r>
            <a:r>
              <a:rPr lang="en-US" altLang="zh-CN" dirty="0" smtClean="0"/>
              <a:t>-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1040524" y="1805152"/>
            <a:ext cx="1119352" cy="5281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</a:t>
            </a:r>
          </a:p>
        </p:txBody>
      </p:sp>
      <p:sp>
        <p:nvSpPr>
          <p:cNvPr id="45" name="矩形 44"/>
          <p:cNvSpPr/>
          <p:nvPr/>
        </p:nvSpPr>
        <p:spPr>
          <a:xfrm>
            <a:off x="6140022" y="1791922"/>
            <a:ext cx="2018633" cy="52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项目启动流程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093821" y="1791922"/>
            <a:ext cx="1119352" cy="581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正益工场</a:t>
            </a:r>
          </a:p>
        </p:txBody>
      </p:sp>
      <p:sp>
        <p:nvSpPr>
          <p:cNvPr id="48" name="矩形 47"/>
          <p:cNvSpPr/>
          <p:nvPr/>
        </p:nvSpPr>
        <p:spPr>
          <a:xfrm>
            <a:off x="6140021" y="3618185"/>
            <a:ext cx="2018634" cy="52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难题解决流程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040524" y="2680138"/>
            <a:ext cx="1119352" cy="5281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BUG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6140021" y="2680137"/>
            <a:ext cx="2018633" cy="52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BUG</a:t>
            </a:r>
            <a:r>
              <a:rPr lang="zh-CN" altLang="en-US" dirty="0" smtClean="0"/>
              <a:t>维护流程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1040524" y="3586654"/>
            <a:ext cx="1119352" cy="5281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难题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2987242" y="2888446"/>
            <a:ext cx="1332510" cy="52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指派负责人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1040524" y="4516820"/>
            <a:ext cx="1119352" cy="5281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质量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1040524" y="5309037"/>
            <a:ext cx="1119352" cy="5281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部署</a:t>
            </a:r>
          </a:p>
        </p:txBody>
      </p:sp>
      <p:sp>
        <p:nvSpPr>
          <p:cNvPr id="131" name="矩形 130"/>
          <p:cNvSpPr/>
          <p:nvPr/>
        </p:nvSpPr>
        <p:spPr>
          <a:xfrm>
            <a:off x="3093821" y="3850727"/>
            <a:ext cx="1119352" cy="52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解决方案</a:t>
            </a:r>
            <a:endParaRPr lang="zh-CN" altLang="en-US" dirty="0"/>
          </a:p>
        </p:txBody>
      </p:sp>
      <p:cxnSp>
        <p:nvCxnSpPr>
          <p:cNvPr id="133" name="直接箭头连接符 132"/>
          <p:cNvCxnSpPr>
            <a:stCxn id="44" idx="3"/>
            <a:endCxn id="46" idx="1"/>
          </p:cNvCxnSpPr>
          <p:nvPr/>
        </p:nvCxnSpPr>
        <p:spPr>
          <a:xfrm>
            <a:off x="2159876" y="2069225"/>
            <a:ext cx="933945" cy="1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50" idx="3"/>
            <a:endCxn id="46" idx="1"/>
          </p:cNvCxnSpPr>
          <p:nvPr/>
        </p:nvCxnSpPr>
        <p:spPr>
          <a:xfrm flipV="1">
            <a:off x="2159876" y="2082455"/>
            <a:ext cx="933945" cy="861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54" idx="3"/>
            <a:endCxn id="46" idx="1"/>
          </p:cNvCxnSpPr>
          <p:nvPr/>
        </p:nvCxnSpPr>
        <p:spPr>
          <a:xfrm flipV="1">
            <a:off x="2159876" y="2082455"/>
            <a:ext cx="933945" cy="1768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04" idx="3"/>
            <a:endCxn id="46" idx="1"/>
          </p:cNvCxnSpPr>
          <p:nvPr/>
        </p:nvCxnSpPr>
        <p:spPr>
          <a:xfrm flipV="1">
            <a:off x="2159876" y="2082455"/>
            <a:ext cx="933945" cy="2698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05" idx="3"/>
            <a:endCxn id="46" idx="1"/>
          </p:cNvCxnSpPr>
          <p:nvPr/>
        </p:nvCxnSpPr>
        <p:spPr>
          <a:xfrm flipV="1">
            <a:off x="2159876" y="2082455"/>
            <a:ext cx="933945" cy="3490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46" idx="2"/>
            <a:endCxn id="56" idx="0"/>
          </p:cNvCxnSpPr>
          <p:nvPr/>
        </p:nvCxnSpPr>
        <p:spPr>
          <a:xfrm>
            <a:off x="3653497" y="2372988"/>
            <a:ext cx="0" cy="515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56" idx="2"/>
            <a:endCxn id="131" idx="0"/>
          </p:cNvCxnSpPr>
          <p:nvPr/>
        </p:nvCxnSpPr>
        <p:spPr>
          <a:xfrm>
            <a:off x="3653497" y="3416591"/>
            <a:ext cx="0" cy="43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3093821" y="4780893"/>
            <a:ext cx="1119352" cy="52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进度跟踪</a:t>
            </a:r>
            <a:endParaRPr lang="zh-CN" altLang="en-US" dirty="0"/>
          </a:p>
        </p:txBody>
      </p:sp>
      <p:cxnSp>
        <p:nvCxnSpPr>
          <p:cNvPr id="156" name="直接箭头连接符 155"/>
          <p:cNvCxnSpPr>
            <a:stCxn id="131" idx="2"/>
            <a:endCxn id="154" idx="0"/>
          </p:cNvCxnSpPr>
          <p:nvPr/>
        </p:nvCxnSpPr>
        <p:spPr>
          <a:xfrm>
            <a:off x="3653497" y="4378872"/>
            <a:ext cx="0" cy="402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/>
          <p:cNvSpPr/>
          <p:nvPr/>
        </p:nvSpPr>
        <p:spPr>
          <a:xfrm>
            <a:off x="6140022" y="4516819"/>
            <a:ext cx="2018634" cy="52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质量保证流程</a:t>
            </a:r>
            <a:endParaRPr lang="zh-CN" altLang="en-US" dirty="0"/>
          </a:p>
        </p:txBody>
      </p:sp>
      <p:sp>
        <p:nvSpPr>
          <p:cNvPr id="163" name="矩形 162"/>
          <p:cNvSpPr/>
          <p:nvPr/>
        </p:nvSpPr>
        <p:spPr>
          <a:xfrm>
            <a:off x="6140022" y="5309038"/>
            <a:ext cx="2018634" cy="52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部署流程流程</a:t>
            </a:r>
            <a:endParaRPr lang="zh-CN" altLang="en-US" dirty="0"/>
          </a:p>
        </p:txBody>
      </p:sp>
      <p:sp>
        <p:nvSpPr>
          <p:cNvPr id="164" name="椭圆 163"/>
          <p:cNvSpPr/>
          <p:nvPr/>
        </p:nvSpPr>
        <p:spPr>
          <a:xfrm>
            <a:off x="9404130" y="3353821"/>
            <a:ext cx="1592317" cy="993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Wiki</a:t>
            </a:r>
            <a:r>
              <a:rPr lang="zh-CN" altLang="en-US" dirty="0" smtClean="0"/>
              <a:t>知识库</a:t>
            </a:r>
            <a:endParaRPr lang="zh-CN" altLang="en-US" dirty="0"/>
          </a:p>
        </p:txBody>
      </p:sp>
      <p:sp>
        <p:nvSpPr>
          <p:cNvPr id="169" name="右大括号 168"/>
          <p:cNvSpPr/>
          <p:nvPr/>
        </p:nvSpPr>
        <p:spPr>
          <a:xfrm>
            <a:off x="8718331" y="2082455"/>
            <a:ext cx="394138" cy="34906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92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项目启动流程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93" y="1252210"/>
            <a:ext cx="686752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66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3543</TotalTime>
  <Words>828</Words>
  <Application>Microsoft Office PowerPoint</Application>
  <PresentationFormat>自定义</PresentationFormat>
  <Paragraphs>206</Paragraphs>
  <Slides>20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Theme</vt:lpstr>
      <vt:lpstr>首页</vt:lpstr>
      <vt:lpstr>内容说明</vt:lpstr>
      <vt:lpstr>PowerPoint 演示文稿</vt:lpstr>
      <vt:lpstr>当前项目开发存在问题</vt:lpstr>
      <vt:lpstr>生态圈</vt:lpstr>
      <vt:lpstr>统一“规则架构”，”轻量级侵入“</vt:lpstr>
      <vt:lpstr>统一规范</vt:lpstr>
      <vt:lpstr>统一把控-流程</vt:lpstr>
      <vt:lpstr>项目启动流程</vt:lpstr>
      <vt:lpstr>组件开发/组件改造</vt:lpstr>
      <vt:lpstr>阶段性目标</vt:lpstr>
      <vt:lpstr>规则架构样例，案例部件说明</vt:lpstr>
      <vt:lpstr>组件案例</vt:lpstr>
      <vt:lpstr>虚拟超级团队</vt:lpstr>
      <vt:lpstr>知识库内容说明</vt:lpstr>
      <vt:lpstr>细分职能团队和部门</vt:lpstr>
      <vt:lpstr>项目经理职责</vt:lpstr>
      <vt:lpstr>初期组件积累</vt:lpstr>
      <vt:lpstr>PowerPoint 演示文稿</vt:lpstr>
      <vt:lpstr>尾页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zywx</cp:lastModifiedBy>
  <cp:revision>195</cp:revision>
  <dcterms:created xsi:type="dcterms:W3CDTF">2015-11-18T18:07:29Z</dcterms:created>
  <dcterms:modified xsi:type="dcterms:W3CDTF">2017-01-07T01:58:06Z</dcterms:modified>
</cp:coreProperties>
</file>