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57" r:id="rId4"/>
    <p:sldId id="265" r:id="rId5"/>
    <p:sldId id="278" r:id="rId6"/>
    <p:sldId id="279" r:id="rId7"/>
    <p:sldId id="262" r:id="rId8"/>
    <p:sldId id="266" r:id="rId9"/>
    <p:sldId id="258" r:id="rId10"/>
    <p:sldId id="277" r:id="rId11"/>
    <p:sldId id="267" r:id="rId12"/>
    <p:sldId id="282" r:id="rId13"/>
    <p:sldId id="259" r:id="rId14"/>
    <p:sldId id="268" r:id="rId15"/>
    <p:sldId id="269" r:id="rId16"/>
    <p:sldId id="271" r:id="rId17"/>
    <p:sldId id="270" r:id="rId18"/>
    <p:sldId id="272" r:id="rId19"/>
    <p:sldId id="273" r:id="rId20"/>
    <p:sldId id="260" r:id="rId21"/>
    <p:sldId id="261" r:id="rId22"/>
    <p:sldId id="274" r:id="rId23"/>
    <p:sldId id="263" r:id="rId24"/>
    <p:sldId id="275" r:id="rId25"/>
    <p:sldId id="264" r:id="rId26"/>
    <p:sldId id="280" r:id="rId27"/>
    <p:sldId id="28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7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30AA-54B1-4945-AADB-C253430D7E1D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449E8-2C90-4809-B1AF-19B98CE58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3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wd=%E6%B8%85%E5%8D%8E%E5%A4%A7%E5%AD%A6&amp;tn=44039180_cpr&amp;fenlei=mv6quAkxTZn0IZRqIHckPjm4nH00T1Y4mhP-myw-uj6LuyDzPj9b0ZwV5Hcvrjm3rH6sPfKWUMw85HfYnjn4nH6sgvPsT6KdThsqpZwYTjCEQLGCpyw9Uz4Bmy-bIi4WUvYETgN-TLwGUv3EnH03rjcdnH0" TargetMode="External"/><Relationship Id="rId3" Type="http://schemas.openxmlformats.org/officeDocument/2006/relationships/hyperlink" Target="https://www.baidu.com/s?wd=%E9%92%B1%E5%A4%A9%E7%99%BD&amp;tn=44039180_cpr&amp;fenlei=mv6quAkxTZn0IZRqIHckPjm4nH00T1Y4mhP-myw-uj6LuyDzPj9b0ZwV5Hcvrjm3rH6sPfKWUMw85HfYnjn4nH6sgvPsT6KdThsqpZwYTjCEQLGCpyw9Uz4Bmy-bIi4WUvYETgN-TLwGUv3EnH03rjcdnH0" TargetMode="External"/><Relationship Id="rId7" Type="http://schemas.openxmlformats.org/officeDocument/2006/relationships/hyperlink" Target="https://www.baidu.com/s?wd=%E6%99%AE%E6%9E%97%E6%96%AF%E9%A1%BF&amp;tn=44039180_cpr&amp;fenlei=mv6quAkxTZn0IZRqIHckPjm4nH00T1Y4mhP-myw-uj6LuyDzPj9b0ZwV5Hcvrjm3rH6sPfKWUMw85HfYnjn4nH6sgvPsT6KdThsqpZwYTjCEQLGCpyw9Uz4Bmy-bIi4WUvYETgN-TLwGUv3EnH03rjcdnH0" TargetMode="External"/><Relationship Id="rId12" Type="http://schemas.openxmlformats.org/officeDocument/2006/relationships/hyperlink" Target="https://www.baidu.com/s?wd=%E4%B8%AD%E5%9B%BD%E4%BA%92%E8%81%94%E7%BD%91%E7%BB%9C%E4%BF%A1%E6%81%AF%E4%B8%AD%E5%BF%83&amp;tn=44039180_cpr&amp;fenlei=mv6quAkxTZn0IZRqIHckPjm4nH00T1Y4mhP-myw-uj6LuyDzPj9b0ZwV5Hcvrjm3rH6sPfKWUMw85HfYnjn4nH6sgvPsT6KdThsqpZwYTjCEQLGCpyw9Uz4Bmy-bIi4WUvYETgN-TLwGUv3EnH03rjcdnH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7%BE%8E%E5%9B%BD%E5%9B%BD%E5%AE%B6%E7%A7%91%E5%AD%A6%E5%9F%BA%E9%87%91%E4%BC%9A&amp;tn=44039180_cpr&amp;fenlei=mv6quAkxTZn0IZRqIHckPjm4nH00T1Y4mhP-myw-uj6LuyDzPj9b0ZwV5Hcvrjm3rH6sPfKWUMw85HfYnjn4nH6sgvPsT6KdThsqpZwYTjCEQLGCpyw9Uz4Bmy-bIi4WUvYETgN-TLwGUv3EnH03rjcdnH0" TargetMode="External"/><Relationship Id="rId11" Type="http://schemas.openxmlformats.org/officeDocument/2006/relationships/hyperlink" Target="https://www.baidu.com/s?wd=%E9%A2%86%E5%AF%BC%E5%B0%8F%E7%BB%84&amp;tn=44039180_cpr&amp;fenlei=mv6quAkxTZn0IZRqIHckPjm4nH00T1Y4mhP-myw-uj6LuyDzPj9b0ZwV5Hcvrjm3rH6sPfKWUMw85HfYnjn4nH6sgvPsT6KdThsqpZwYTjCEQLGCpyw9Uz4Bmy-bIi4WUvYETgN-TLwGUv3EnH03rjcdnH0" TargetMode="External"/><Relationship Id="rId5" Type="http://schemas.openxmlformats.org/officeDocument/2006/relationships/hyperlink" Target="https://www.baidu.com/s?wd=%E4%B8%AD%E5%9B%BD%E7%AC%AC%E4%B8%80%E5%B0%81%E7%94%B5%E5%AD%90%E9%82%AE%E4%BB%B6&amp;tn=44039180_cpr&amp;fenlei=mv6quAkxTZn0IZRqIHckPjm4nH00T1Y4mhP-myw-uj6LuyDzPj9b0ZwV5Hcvrjm3rH6sPfKWUMw85HfYnjn4nH6sgvPsT6KdThsqpZwYTjCEQLGCpyw9Uz4Bmy-bIi4WUvYETgN-TLwGUv3EnH03rjcdnH0" TargetMode="External"/><Relationship Id="rId10" Type="http://schemas.openxmlformats.org/officeDocument/2006/relationships/hyperlink" Target="https://www.baidu.com/s?wd=Internet%E5%8D%8F%E4%BC%9A&amp;tn=44039180_cpr&amp;fenlei=mv6quAkxTZn0IZRqIHckPjm4nH00T1Y4mhP-myw-uj6LuyDzPj9b0ZwV5Hcvrjm3rH6sPfKWUMw85HfYnjn4nH6sgvPsT6KdThsqpZwYTjCEQLGCpyw9Uz4Bmy-bIi4WUvYETgN-TLwGUv3EnH03rjcdnH0" TargetMode="External"/><Relationship Id="rId4" Type="http://schemas.openxmlformats.org/officeDocument/2006/relationships/hyperlink" Target="https://www.baidu.com/s?wd=%E5%8D%A1%E5%B0%94%E6%96%AF%E9%B2%81%E5%8E%84%E5%A4%A7%E5%AD%A6&amp;tn=44039180_cpr&amp;fenlei=mv6quAkxTZn0IZRqIHckPjm4nH00T1Y4mhP-myw-uj6LuyDzPj9b0ZwV5Hcvrjm3rH6sPfKWUMw85HfYnjn4nH6sgvPsT6KdThsqpZwYTjCEQLGCpyw9Uz4Bmy-bIi4WUvYETgN-TLwGUv3EnH03rjcdnH0" TargetMode="External"/><Relationship Id="rId9" Type="http://schemas.openxmlformats.org/officeDocument/2006/relationships/hyperlink" Target="https://www.baidu.com/s?wd=%E4%BA%9A%E5%A4%AA%E5%9C%B0%E5%8C%BA&amp;tn=44039180_cpr&amp;fenlei=mv6quAkxTZn0IZRqIHckPjm4nH00T1Y4mhP-myw-uj6LuyDzPj9b0ZwV5Hcvrjm3rH6sPfKWUMw85HfYnjn4nH6sgvPsT6KdThsqpZwYTjCEQLGCpyw9Uz4Bmy-bIi4WUvYETgN-TLwGUv3EnH03rjcdnH0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7%BD%91%E7%BB%9C%E8%9A%82%E8%9A%81&amp;tn=44039180_cpr&amp;fenlei=mv6quAkxTZn0IZRqIHckPjm4nH00T1Y3nAD3PyNbPHTsPHbduA7h0ZwV5Hcvrjm3rH6sPfKWUMw85HfYnjn4nH6sgvPsT6KdThsqpZwYTjCEQLGCpyw9Uz4Bmy-bIi4WUvYETgN-TLwGUv3EnHDLPH64n16znWRLPWmLnH0dr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5%8D%8E%E8%85%BE%E8%BD%AF%E4%BB%B6&amp;tn=44039180_cpr&amp;fenlei=mv6quAkxTZn0IZRqIHckPjm4nH00T1Y3nAD3PyNbPHTsPHbduA7h0ZwV5Hcvrjm3rH6sPfKWUMw85HfYnjn4nH6sgvPsT6KdThsqpZwYTjCEQLGCpyw9Uz4Bmy-bIi4WUvYETgN-TLwGUv3EnHDLPH64n16znWRLPWmLnH0drf" TargetMode="External"/><Relationship Id="rId5" Type="http://schemas.openxmlformats.org/officeDocument/2006/relationships/hyperlink" Target="https://www.baidu.com/s?wd=%E4%B8%8A%E6%B5%B7%E4%BA%A4%E9%80%9A%E5%A4%A7%E5%AD%A6%E8%AE%A1%E7%AE%97%E6%9C%BA%E7%B3%BB&amp;tn=44039180_cpr&amp;fenlei=mv6quAkxTZn0IZRqIHckPjm4nH00T1Y3nAD3PyNbPHTsPHbduA7h0ZwV5Hcvrjm3rH6sPfKWUMw85HfYnjn4nH6sgvPsT6KdThsqpZwYTjCEQLGCpyw9Uz4Bmy-bIi4WUvYETgN-TLwGUv3EnHDLPH64n16znWRLPWmLnH0drf" TargetMode="External"/><Relationship Id="rId4" Type="http://schemas.openxmlformats.org/officeDocument/2006/relationships/hyperlink" Target="https://www.baidu.com/s?wd=%E6%B4%AA%E4%BB%A5%E5%AE%B9&amp;tn=44039180_cpr&amp;fenlei=mv6quAkxTZn0IZRqIHckPjm4nH00T1Y3nAD3PyNbPHTsPHbduA7h0ZwV5Hcvrjm3rH6sPfKWUMw85HfYnjn4nH6sgvPsT6KdThsqpZwYTjCEQLGCpyw9Uz4Bmy-bIi4WUvYETgN-TLwGUv3EnHDLPH64n16znWRLPWmLnH0drf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wd=%E6%B8%85%E5%8D%8E%E5%A4%A7%E5%AD%A6&amp;tn=44039180_cpr&amp;fenlei=mv6quAkxTZn0IZRqIHckPjm4nH00T1Y4mhP-myw-uj6LuyDzPj9b0ZwV5Hcvrjm3rH6sPfKWUMw85HfYnjn4nH6sgvPsT6KdThsqpZwYTjCEQLGCpyw9Uz4Bmy-bIi4WUvYETgN-TLwGUv3EnH03rjcdnH0" TargetMode="External"/><Relationship Id="rId3" Type="http://schemas.openxmlformats.org/officeDocument/2006/relationships/hyperlink" Target="https://www.baidu.com/s?wd=%E9%92%B1%E5%A4%A9%E7%99%BD&amp;tn=44039180_cpr&amp;fenlei=mv6quAkxTZn0IZRqIHckPjm4nH00T1Y4mhP-myw-uj6LuyDzPj9b0ZwV5Hcvrjm3rH6sPfKWUMw85HfYnjn4nH6sgvPsT6KdThsqpZwYTjCEQLGCpyw9Uz4Bmy-bIi4WUvYETgN-TLwGUv3EnH03rjcdnH0" TargetMode="External"/><Relationship Id="rId7" Type="http://schemas.openxmlformats.org/officeDocument/2006/relationships/hyperlink" Target="https://www.baidu.com/s?wd=%E6%99%AE%E6%9E%97%E6%96%AF%E9%A1%BF&amp;tn=44039180_cpr&amp;fenlei=mv6quAkxTZn0IZRqIHckPjm4nH00T1Y4mhP-myw-uj6LuyDzPj9b0ZwV5Hcvrjm3rH6sPfKWUMw85HfYnjn4nH6sgvPsT6KdThsqpZwYTjCEQLGCpyw9Uz4Bmy-bIi4WUvYETgN-TLwGUv3EnH03rjcdnH0" TargetMode="External"/><Relationship Id="rId12" Type="http://schemas.openxmlformats.org/officeDocument/2006/relationships/hyperlink" Target="https://www.baidu.com/s?wd=%E4%B8%AD%E5%9B%BD%E4%BA%92%E8%81%94%E7%BD%91%E7%BB%9C%E4%BF%A1%E6%81%AF%E4%B8%AD%E5%BF%83&amp;tn=44039180_cpr&amp;fenlei=mv6quAkxTZn0IZRqIHckPjm4nH00T1Y4mhP-myw-uj6LuyDzPj9b0ZwV5Hcvrjm3rH6sPfKWUMw85HfYnjn4nH6sgvPsT6KdThsqpZwYTjCEQLGCpyw9Uz4Bmy-bIi4WUvYETgN-TLwGUv3EnH03rjcdnH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7%BE%8E%E5%9B%BD%E5%9B%BD%E5%AE%B6%E7%A7%91%E5%AD%A6%E5%9F%BA%E9%87%91%E4%BC%9A&amp;tn=44039180_cpr&amp;fenlei=mv6quAkxTZn0IZRqIHckPjm4nH00T1Y4mhP-myw-uj6LuyDzPj9b0ZwV5Hcvrjm3rH6sPfKWUMw85HfYnjn4nH6sgvPsT6KdThsqpZwYTjCEQLGCpyw9Uz4Bmy-bIi4WUvYETgN-TLwGUv3EnH03rjcdnH0" TargetMode="External"/><Relationship Id="rId11" Type="http://schemas.openxmlformats.org/officeDocument/2006/relationships/hyperlink" Target="https://www.baidu.com/s?wd=%E9%A2%86%E5%AF%BC%E5%B0%8F%E7%BB%84&amp;tn=44039180_cpr&amp;fenlei=mv6quAkxTZn0IZRqIHckPjm4nH00T1Y4mhP-myw-uj6LuyDzPj9b0ZwV5Hcvrjm3rH6sPfKWUMw85HfYnjn4nH6sgvPsT6KdThsqpZwYTjCEQLGCpyw9Uz4Bmy-bIi4WUvYETgN-TLwGUv3EnH03rjcdnH0" TargetMode="External"/><Relationship Id="rId5" Type="http://schemas.openxmlformats.org/officeDocument/2006/relationships/hyperlink" Target="https://www.baidu.com/s?wd=%E4%B8%AD%E5%9B%BD%E7%AC%AC%E4%B8%80%E5%B0%81%E7%94%B5%E5%AD%90%E9%82%AE%E4%BB%B6&amp;tn=44039180_cpr&amp;fenlei=mv6quAkxTZn0IZRqIHckPjm4nH00T1Y4mhP-myw-uj6LuyDzPj9b0ZwV5Hcvrjm3rH6sPfKWUMw85HfYnjn4nH6sgvPsT6KdThsqpZwYTjCEQLGCpyw9Uz4Bmy-bIi4WUvYETgN-TLwGUv3EnH03rjcdnH0" TargetMode="External"/><Relationship Id="rId10" Type="http://schemas.openxmlformats.org/officeDocument/2006/relationships/hyperlink" Target="https://www.baidu.com/s?wd=Internet%E5%8D%8F%E4%BC%9A&amp;tn=44039180_cpr&amp;fenlei=mv6quAkxTZn0IZRqIHckPjm4nH00T1Y4mhP-myw-uj6LuyDzPj9b0ZwV5Hcvrjm3rH6sPfKWUMw85HfYnjn4nH6sgvPsT6KdThsqpZwYTjCEQLGCpyw9Uz4Bmy-bIi4WUvYETgN-TLwGUv3EnH03rjcdnH0" TargetMode="External"/><Relationship Id="rId4" Type="http://schemas.openxmlformats.org/officeDocument/2006/relationships/hyperlink" Target="https://www.baidu.com/s?wd=%E5%8D%A1%E5%B0%94%E6%96%AF%E9%B2%81%E5%8E%84%E5%A4%A7%E5%AD%A6&amp;tn=44039180_cpr&amp;fenlei=mv6quAkxTZn0IZRqIHckPjm4nH00T1Y4mhP-myw-uj6LuyDzPj9b0ZwV5Hcvrjm3rH6sPfKWUMw85HfYnjn4nH6sgvPsT6KdThsqpZwYTjCEQLGCpyw9Uz4Bmy-bIi4WUvYETgN-TLwGUv3EnH03rjcdnH0" TargetMode="External"/><Relationship Id="rId9" Type="http://schemas.openxmlformats.org/officeDocument/2006/relationships/hyperlink" Target="https://www.baidu.com/s?wd=%E4%BA%9A%E5%A4%AA%E5%9C%B0%E5%8C%BA&amp;tn=44039180_cpr&amp;fenlei=mv6quAkxTZn0IZRqIHckPjm4nH00T1Y4mhP-myw-uj6LuyDzPj9b0ZwV5Hcvrjm3rH6sPfKWUMw85HfYnjn4nH6sgvPsT6KdThsqpZwYTjCEQLGCpyw9Uz4Bmy-bIi4WUvYETgN-TLwGUv3EnH03rjcdnH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http://www.1max.com.cn/3dquanxitouying.html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9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87</a:t>
            </a:r>
            <a:r>
              <a:rPr lang="zh-CN" altLang="en-US" dirty="0" smtClean="0"/>
              <a:t>年 </a:t>
            </a:r>
            <a:br>
              <a:rPr lang="zh-CN" altLang="en-US" dirty="0" smtClean="0"/>
            </a:br>
            <a:r>
              <a:rPr lang="zh-CN" altLang="en-US" dirty="0" smtClean="0"/>
              <a:t>中国第一封</a:t>
            </a:r>
            <a:r>
              <a:rPr lang="en-US" altLang="zh-CN" dirty="0" smtClean="0"/>
              <a:t>email </a:t>
            </a:r>
            <a:br>
              <a:rPr lang="en-US" altLang="zh-CN" dirty="0" smtClean="0"/>
            </a:br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 </a:t>
            </a:r>
            <a:br>
              <a:rPr lang="zh-CN" altLang="en-US" dirty="0" smtClean="0"/>
            </a:br>
            <a:r>
              <a:rPr lang="zh-CN" altLang="en-US" dirty="0" smtClean="0"/>
              <a:t>中国人第一次接触互联网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虽然互联网还是近几年才热起来的话题，但早在</a:t>
            </a:r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日中国首封电子邮件就上网了。这一天，</a:t>
            </a: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向西德</a:t>
            </a:r>
            <a:r>
              <a:rPr lang="zh-CN" altLang="en-US" dirty="0" smtClean="0">
                <a:hlinkClick r:id="rId4"/>
              </a:rPr>
              <a:t>卡尔斯鲁厄大学</a:t>
            </a:r>
            <a:r>
              <a:rPr lang="zh-CN" altLang="en-US" dirty="0" smtClean="0"/>
              <a:t>发出了</a:t>
            </a:r>
            <a:r>
              <a:rPr lang="zh-CN" altLang="en-US" dirty="0" smtClean="0">
                <a:hlinkClick r:id="rId5"/>
              </a:rPr>
              <a:t>中国第一封电子邮件</a:t>
            </a:r>
            <a:r>
              <a:rPr lang="en-US" altLang="zh-CN" dirty="0" smtClean="0"/>
              <a:t>(Email)“</a:t>
            </a:r>
            <a:r>
              <a:rPr lang="zh-CN" altLang="en-US" dirty="0" smtClean="0"/>
              <a:t>穿越长城，走向世界”，从而在中国首次实现与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的联接，使中国成为国际互联网络大家庭的一员。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在当时的西德接通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不过是两年前的事情，即使在整个西欧，也仅仅是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年以前的事情。因此，国际互联网络的许多专家、</a:t>
            </a:r>
            <a:r>
              <a:rPr lang="zh-CN" altLang="en-US" dirty="0" smtClean="0">
                <a:hlinkClick r:id="rId6"/>
              </a:rPr>
              <a:t>美国国家科学基金会</a:t>
            </a:r>
            <a:r>
              <a:rPr lang="zh-CN" altLang="en-US" dirty="0" smtClean="0"/>
              <a:t>等组织以及海外学生纷纷发来贺电。当年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</a:t>
            </a: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应邀参加了在美国</a:t>
            </a:r>
            <a:r>
              <a:rPr lang="zh-CN" altLang="en-US" dirty="0" smtClean="0">
                <a:hlinkClick r:id="rId7"/>
              </a:rPr>
              <a:t>普林斯顿</a:t>
            </a:r>
            <a:r>
              <a:rPr lang="zh-CN" altLang="en-US" dirty="0" smtClean="0"/>
              <a:t>举行的国际电脑科技网络年会，并向大会专门介绍了中国网络的发展情况。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是无锡人，</a:t>
            </a:r>
            <a:r>
              <a:rPr lang="en-US" altLang="zh-CN" dirty="0" smtClean="0"/>
              <a:t>1963</a:t>
            </a:r>
            <a:r>
              <a:rPr lang="zh-CN" altLang="en-US" dirty="0" smtClean="0"/>
              <a:t>年以平均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分的高分考入</a:t>
            </a:r>
            <a:r>
              <a:rPr lang="zh-CN" altLang="en-US" dirty="0" smtClean="0">
                <a:hlinkClick r:id="rId8"/>
              </a:rPr>
              <a:t>清华大学</a:t>
            </a:r>
            <a:r>
              <a:rPr lang="zh-CN" altLang="en-US" dirty="0" smtClean="0"/>
              <a:t>无线电系，曾先后担任</a:t>
            </a:r>
            <a:r>
              <a:rPr lang="zh-CN" altLang="en-US" dirty="0" smtClean="0">
                <a:hlinkClick r:id="rId9"/>
              </a:rPr>
              <a:t>亚太地区</a:t>
            </a:r>
            <a:r>
              <a:rPr lang="en-US" altLang="zh-CN" dirty="0" smtClean="0">
                <a:hlinkClick r:id="rId10"/>
              </a:rPr>
              <a:t>Internet</a:t>
            </a:r>
            <a:r>
              <a:rPr lang="zh-CN" altLang="en-US" dirty="0" smtClean="0">
                <a:hlinkClick r:id="rId10"/>
              </a:rPr>
              <a:t>协会</a:t>
            </a:r>
            <a:r>
              <a:rPr lang="zh-CN" altLang="en-US" dirty="0" smtClean="0"/>
              <a:t>中国组副主席、国务院信息化工作</a:t>
            </a:r>
            <a:r>
              <a:rPr lang="zh-CN" altLang="en-US" dirty="0" smtClean="0">
                <a:hlinkClick r:id="rId11"/>
              </a:rPr>
              <a:t>领导小组</a:t>
            </a:r>
            <a:r>
              <a:rPr lang="zh-CN" altLang="en-US" dirty="0" smtClean="0"/>
              <a:t>信息安全工作专家组成员、</a:t>
            </a:r>
            <a:r>
              <a:rPr lang="zh-CN" altLang="en-US" dirty="0" smtClean="0">
                <a:hlinkClick r:id="rId12"/>
              </a:rPr>
              <a:t>中国互联网络信息中心</a:t>
            </a:r>
            <a:r>
              <a:rPr lang="zh-CN" altLang="en-US" dirty="0" smtClean="0"/>
              <a:t>工作委员会副主任等职。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日，钱天白先生由于心脏病突发，在北京不幸辞世，英年</a:t>
            </a:r>
            <a:r>
              <a:rPr lang="en-US" altLang="zh-CN" dirty="0" smtClean="0"/>
              <a:t>53</a:t>
            </a:r>
            <a:r>
              <a:rPr lang="zh-CN" altLang="en-US" dirty="0" smtClean="0"/>
              <a:t>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8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4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网络蚂蚁</a:t>
            </a:r>
            <a:r>
              <a:rPr lang="zh-CN" altLang="en-US" dirty="0" smtClean="0"/>
              <a:t>的作者</a:t>
            </a:r>
            <a:r>
              <a:rPr lang="zh-CN" altLang="en-US" dirty="0" smtClean="0">
                <a:hlinkClick r:id="rId4"/>
              </a:rPr>
              <a:t>洪以容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月一个不是很热的夏天出生在上海，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年进入</a:t>
            </a:r>
            <a:r>
              <a:rPr lang="zh-CN" altLang="en-US" dirty="0" smtClean="0">
                <a:hlinkClick r:id="rId5"/>
              </a:rPr>
              <a:t>上海交通大学计算机系</a:t>
            </a:r>
            <a:r>
              <a:rPr lang="zh-CN" altLang="en-US" dirty="0" smtClean="0"/>
              <a:t>。</a:t>
            </a:r>
            <a:r>
              <a:rPr lang="en-US" altLang="zh-CN" dirty="0" smtClean="0"/>
              <a:t>95</a:t>
            </a:r>
            <a:r>
              <a:rPr lang="zh-CN" altLang="en-US" dirty="0" smtClean="0"/>
              <a:t>年毕业随后进入上海</a:t>
            </a:r>
            <a:r>
              <a:rPr lang="zh-CN" altLang="en-US" dirty="0" smtClean="0">
                <a:hlinkClick r:id="rId6"/>
              </a:rPr>
              <a:t>华腾软件</a:t>
            </a:r>
            <a:r>
              <a:rPr lang="zh-CN" altLang="en-US" dirty="0" smtClean="0"/>
              <a:t>有限公司，开始了自己正式的软件开发生涯。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年考入</a:t>
            </a:r>
            <a:r>
              <a:rPr lang="zh-CN" altLang="en-US" dirty="0" smtClean="0">
                <a:hlinkClick r:id="rId5"/>
              </a:rPr>
              <a:t>上海交通大学计算机系</a:t>
            </a:r>
            <a:r>
              <a:rPr lang="zh-CN" altLang="en-US" dirty="0" smtClean="0"/>
              <a:t>系统结构专业，目前正在攻读研究生。在他拿到研究生录取通知书以后的那段时间里，他尝试开发出了现在著名的下载软件精品</a:t>
            </a:r>
            <a:r>
              <a:rPr lang="en-US" altLang="zh-CN" dirty="0" smtClean="0"/>
              <a:t>--</a:t>
            </a:r>
            <a:r>
              <a:rPr lang="zh-CN" altLang="en-US" dirty="0" smtClean="0">
                <a:hlinkClick r:id="rId3"/>
              </a:rPr>
              <a:t>网络蚂蚁</a:t>
            </a:r>
            <a:r>
              <a:rPr lang="zh-CN" altLang="en-US" dirty="0" smtClean="0"/>
              <a:t>。</a:t>
            </a:r>
            <a:r>
              <a:rPr lang="zh-CN" altLang="en-US" dirty="0" smtClean="0">
                <a:hlinkClick r:id="rId3"/>
              </a:rPr>
              <a:t>网络蚂蚁</a:t>
            </a:r>
            <a:r>
              <a:rPr lang="zh-CN" altLang="en-US" dirty="0" smtClean="0"/>
              <a:t>获得了巨大的成功，相继被国内外的软件下载站点和权威媒体评为优秀软件，得到了广大网民的认可和支持。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0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87</a:t>
            </a:r>
            <a:r>
              <a:rPr lang="zh-CN" altLang="en-US" dirty="0" smtClean="0"/>
              <a:t>年 </a:t>
            </a:r>
            <a:br>
              <a:rPr lang="zh-CN" altLang="en-US" dirty="0" smtClean="0"/>
            </a:br>
            <a:r>
              <a:rPr lang="zh-CN" altLang="en-US" dirty="0" smtClean="0"/>
              <a:t>中国第一封</a:t>
            </a:r>
            <a:r>
              <a:rPr lang="en-US" altLang="zh-CN" dirty="0" smtClean="0"/>
              <a:t>email </a:t>
            </a:r>
            <a:br>
              <a:rPr lang="en-US" altLang="zh-CN" dirty="0" smtClean="0"/>
            </a:br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 </a:t>
            </a:r>
            <a:br>
              <a:rPr lang="zh-CN" altLang="en-US" dirty="0" smtClean="0"/>
            </a:br>
            <a:r>
              <a:rPr lang="zh-CN" altLang="en-US" dirty="0" smtClean="0"/>
              <a:t>中国人第一次接触互联网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虽然互联网还是近几年才热起来的话题，但早在</a:t>
            </a:r>
            <a:r>
              <a:rPr lang="en-US" altLang="zh-CN" dirty="0" smtClean="0"/>
              <a:t>1987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日中国首封电子邮件就上网了。这一天，</a:t>
            </a: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向西德</a:t>
            </a:r>
            <a:r>
              <a:rPr lang="zh-CN" altLang="en-US" dirty="0" smtClean="0">
                <a:hlinkClick r:id="rId4"/>
              </a:rPr>
              <a:t>卡尔斯鲁厄大学</a:t>
            </a:r>
            <a:r>
              <a:rPr lang="zh-CN" altLang="en-US" dirty="0" smtClean="0"/>
              <a:t>发出了</a:t>
            </a:r>
            <a:r>
              <a:rPr lang="zh-CN" altLang="en-US" dirty="0" smtClean="0">
                <a:hlinkClick r:id="rId5"/>
              </a:rPr>
              <a:t>中国第一封电子邮件</a:t>
            </a:r>
            <a:r>
              <a:rPr lang="en-US" altLang="zh-CN" dirty="0" smtClean="0"/>
              <a:t>(Email)“</a:t>
            </a:r>
            <a:r>
              <a:rPr lang="zh-CN" altLang="en-US" dirty="0" smtClean="0"/>
              <a:t>穿越长城，走向世界”，从而在中国首次实现与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的联接，使中国成为国际互联网络大家庭的一员。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在当时的西德接通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不过是两年前的事情，即使在整个西欧，也仅仅是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年以前的事情。因此，国际互联网络的许多专家、</a:t>
            </a:r>
            <a:r>
              <a:rPr lang="zh-CN" altLang="en-US" dirty="0" smtClean="0">
                <a:hlinkClick r:id="rId6"/>
              </a:rPr>
              <a:t>美国国家科学基金会</a:t>
            </a:r>
            <a:r>
              <a:rPr lang="zh-CN" altLang="en-US" dirty="0" smtClean="0"/>
              <a:t>等组织以及海外学生纷纷发来贺电。当年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</a:t>
            </a: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应邀参加了在美国</a:t>
            </a:r>
            <a:r>
              <a:rPr lang="zh-CN" altLang="en-US" dirty="0" smtClean="0">
                <a:hlinkClick r:id="rId7"/>
              </a:rPr>
              <a:t>普林斯顿</a:t>
            </a:r>
            <a:r>
              <a:rPr lang="zh-CN" altLang="en-US" dirty="0" smtClean="0"/>
              <a:t>举行的国际电脑科技网络年会，并向大会专门介绍了中国网络的发展情况。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hlinkClick r:id="rId3"/>
              </a:rPr>
              <a:t>钱天白</a:t>
            </a:r>
            <a:r>
              <a:rPr lang="zh-CN" altLang="en-US" dirty="0" smtClean="0"/>
              <a:t>是无锡人，</a:t>
            </a:r>
            <a:r>
              <a:rPr lang="en-US" altLang="zh-CN" dirty="0" smtClean="0"/>
              <a:t>1963</a:t>
            </a:r>
            <a:r>
              <a:rPr lang="zh-CN" altLang="en-US" dirty="0" smtClean="0"/>
              <a:t>年以平均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分的高分考入</a:t>
            </a:r>
            <a:r>
              <a:rPr lang="zh-CN" altLang="en-US" dirty="0" smtClean="0">
                <a:hlinkClick r:id="rId8"/>
              </a:rPr>
              <a:t>清华大学</a:t>
            </a:r>
            <a:r>
              <a:rPr lang="zh-CN" altLang="en-US" dirty="0" smtClean="0"/>
              <a:t>无线电系，曾先后担任</a:t>
            </a:r>
            <a:r>
              <a:rPr lang="zh-CN" altLang="en-US" dirty="0" smtClean="0">
                <a:hlinkClick r:id="rId9"/>
              </a:rPr>
              <a:t>亚太地区</a:t>
            </a:r>
            <a:r>
              <a:rPr lang="en-US" altLang="zh-CN" dirty="0" smtClean="0">
                <a:hlinkClick r:id="rId10"/>
              </a:rPr>
              <a:t>Internet</a:t>
            </a:r>
            <a:r>
              <a:rPr lang="zh-CN" altLang="en-US" dirty="0" smtClean="0">
                <a:hlinkClick r:id="rId10"/>
              </a:rPr>
              <a:t>协会</a:t>
            </a:r>
            <a:r>
              <a:rPr lang="zh-CN" altLang="en-US" dirty="0" smtClean="0"/>
              <a:t>中国组副主席、国务院信息化工作</a:t>
            </a:r>
            <a:r>
              <a:rPr lang="zh-CN" altLang="en-US" dirty="0" smtClean="0">
                <a:hlinkClick r:id="rId11"/>
              </a:rPr>
              <a:t>领导小组</a:t>
            </a:r>
            <a:r>
              <a:rPr lang="zh-CN" altLang="en-US" dirty="0" smtClean="0"/>
              <a:t>信息安全工作专家组成员、</a:t>
            </a:r>
            <a:r>
              <a:rPr lang="zh-CN" altLang="en-US" dirty="0" smtClean="0">
                <a:hlinkClick r:id="rId12"/>
              </a:rPr>
              <a:t>中国互联网络信息中心</a:t>
            </a:r>
            <a:r>
              <a:rPr lang="zh-CN" altLang="en-US" dirty="0" smtClean="0"/>
              <a:t>工作委员会副主任等职。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日，钱天白先生由于心脏病突发，在北京不幸辞世，英年</a:t>
            </a:r>
            <a:r>
              <a:rPr lang="en-US" altLang="zh-CN" dirty="0" smtClean="0"/>
              <a:t>53</a:t>
            </a:r>
            <a:r>
              <a:rPr lang="zh-CN" altLang="en-US" dirty="0" smtClean="0"/>
              <a:t>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8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ADSL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 包月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1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34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49E8-2C90-4809-B1AF-19B98CE582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2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5747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baike.baidu.com/view/899.htm" TargetMode="External"/><Relationship Id="rId4" Type="http://schemas.openxmlformats.org/officeDocument/2006/relationships/hyperlink" Target="http://baike.baidu.com/view/546.ht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网络的变迁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39952" y="4509120"/>
            <a:ext cx="4680520" cy="112968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/>
              <a:t>刘树</a:t>
            </a:r>
            <a:r>
              <a:rPr lang="zh-CN" altLang="en-US" sz="2800" b="1" dirty="0" smtClean="0"/>
              <a:t>友</a:t>
            </a:r>
            <a:endParaRPr lang="en-US" altLang="zh-CN" sz="2800" b="1" dirty="0" smtClean="0"/>
          </a:p>
          <a:p>
            <a:pPr algn="l"/>
            <a:r>
              <a:rPr lang="en-US" altLang="zh-CN" sz="2800" b="1" dirty="0" smtClean="0"/>
              <a:t>Shuyou.liu@zymobi.com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79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472339" y="1191992"/>
            <a:ext cx="6214820" cy="4356401"/>
          </a:xfrm>
          <a:custGeom>
            <a:avLst/>
            <a:gdLst>
              <a:gd name="connsiteX0" fmla="*/ 0 w 6214820"/>
              <a:gd name="connsiteY0" fmla="*/ 4356401 h 4356401"/>
              <a:gd name="connsiteX1" fmla="*/ 92990 w 6214820"/>
              <a:gd name="connsiteY1" fmla="*/ 4263411 h 4356401"/>
              <a:gd name="connsiteX2" fmla="*/ 139485 w 6214820"/>
              <a:gd name="connsiteY2" fmla="*/ 4201418 h 4356401"/>
              <a:gd name="connsiteX3" fmla="*/ 247973 w 6214820"/>
              <a:gd name="connsiteY3" fmla="*/ 4092930 h 4356401"/>
              <a:gd name="connsiteX4" fmla="*/ 356461 w 6214820"/>
              <a:gd name="connsiteY4" fmla="*/ 3968944 h 4356401"/>
              <a:gd name="connsiteX5" fmla="*/ 433953 w 6214820"/>
              <a:gd name="connsiteY5" fmla="*/ 3829459 h 4356401"/>
              <a:gd name="connsiteX6" fmla="*/ 464949 w 6214820"/>
              <a:gd name="connsiteY6" fmla="*/ 3782964 h 4356401"/>
              <a:gd name="connsiteX7" fmla="*/ 511444 w 6214820"/>
              <a:gd name="connsiteY7" fmla="*/ 3674476 h 4356401"/>
              <a:gd name="connsiteX8" fmla="*/ 557939 w 6214820"/>
              <a:gd name="connsiteY8" fmla="*/ 3612483 h 4356401"/>
              <a:gd name="connsiteX9" fmla="*/ 619932 w 6214820"/>
              <a:gd name="connsiteY9" fmla="*/ 3519493 h 4356401"/>
              <a:gd name="connsiteX10" fmla="*/ 650929 w 6214820"/>
              <a:gd name="connsiteY10" fmla="*/ 3472998 h 4356401"/>
              <a:gd name="connsiteX11" fmla="*/ 681925 w 6214820"/>
              <a:gd name="connsiteY11" fmla="*/ 3426503 h 4356401"/>
              <a:gd name="connsiteX12" fmla="*/ 759417 w 6214820"/>
              <a:gd name="connsiteY12" fmla="*/ 3333513 h 4356401"/>
              <a:gd name="connsiteX13" fmla="*/ 805912 w 6214820"/>
              <a:gd name="connsiteY13" fmla="*/ 3240523 h 4356401"/>
              <a:gd name="connsiteX14" fmla="*/ 836908 w 6214820"/>
              <a:gd name="connsiteY14" fmla="*/ 3178530 h 4356401"/>
              <a:gd name="connsiteX15" fmla="*/ 883403 w 6214820"/>
              <a:gd name="connsiteY15" fmla="*/ 3163032 h 4356401"/>
              <a:gd name="connsiteX16" fmla="*/ 1565329 w 6214820"/>
              <a:gd name="connsiteY16" fmla="*/ 3147533 h 4356401"/>
              <a:gd name="connsiteX17" fmla="*/ 1611824 w 6214820"/>
              <a:gd name="connsiteY17" fmla="*/ 3116537 h 4356401"/>
              <a:gd name="connsiteX18" fmla="*/ 1673817 w 6214820"/>
              <a:gd name="connsiteY18" fmla="*/ 3085540 h 4356401"/>
              <a:gd name="connsiteX19" fmla="*/ 1782305 w 6214820"/>
              <a:gd name="connsiteY19" fmla="*/ 2992550 h 4356401"/>
              <a:gd name="connsiteX20" fmla="*/ 1813302 w 6214820"/>
              <a:gd name="connsiteY20" fmla="*/ 2946055 h 4356401"/>
              <a:gd name="connsiteX21" fmla="*/ 1859797 w 6214820"/>
              <a:gd name="connsiteY21" fmla="*/ 2884062 h 4356401"/>
              <a:gd name="connsiteX22" fmla="*/ 1937288 w 6214820"/>
              <a:gd name="connsiteY22" fmla="*/ 2760076 h 4356401"/>
              <a:gd name="connsiteX23" fmla="*/ 1983783 w 6214820"/>
              <a:gd name="connsiteY23" fmla="*/ 2620591 h 4356401"/>
              <a:gd name="connsiteX24" fmla="*/ 2014780 w 6214820"/>
              <a:gd name="connsiteY24" fmla="*/ 2543100 h 4356401"/>
              <a:gd name="connsiteX25" fmla="*/ 2076773 w 6214820"/>
              <a:gd name="connsiteY25" fmla="*/ 2434611 h 4356401"/>
              <a:gd name="connsiteX26" fmla="*/ 2138766 w 6214820"/>
              <a:gd name="connsiteY26" fmla="*/ 2279628 h 4356401"/>
              <a:gd name="connsiteX27" fmla="*/ 2154264 w 6214820"/>
              <a:gd name="connsiteY27" fmla="*/ 2202137 h 4356401"/>
              <a:gd name="connsiteX28" fmla="*/ 2200759 w 6214820"/>
              <a:gd name="connsiteY28" fmla="*/ 2124645 h 4356401"/>
              <a:gd name="connsiteX29" fmla="*/ 2231756 w 6214820"/>
              <a:gd name="connsiteY29" fmla="*/ 2062652 h 4356401"/>
              <a:gd name="connsiteX30" fmla="*/ 2262753 w 6214820"/>
              <a:gd name="connsiteY30" fmla="*/ 2016157 h 4356401"/>
              <a:gd name="connsiteX31" fmla="*/ 2355742 w 6214820"/>
              <a:gd name="connsiteY31" fmla="*/ 2000659 h 4356401"/>
              <a:gd name="connsiteX32" fmla="*/ 2433234 w 6214820"/>
              <a:gd name="connsiteY32" fmla="*/ 2062652 h 4356401"/>
              <a:gd name="connsiteX33" fmla="*/ 2479729 w 6214820"/>
              <a:gd name="connsiteY33" fmla="*/ 2093649 h 4356401"/>
              <a:gd name="connsiteX34" fmla="*/ 2526224 w 6214820"/>
              <a:gd name="connsiteY34" fmla="*/ 2155642 h 4356401"/>
              <a:gd name="connsiteX35" fmla="*/ 2572719 w 6214820"/>
              <a:gd name="connsiteY35" fmla="*/ 2186639 h 4356401"/>
              <a:gd name="connsiteX36" fmla="*/ 2619214 w 6214820"/>
              <a:gd name="connsiteY36" fmla="*/ 2233133 h 4356401"/>
              <a:gd name="connsiteX37" fmla="*/ 2665708 w 6214820"/>
              <a:gd name="connsiteY37" fmla="*/ 2248632 h 4356401"/>
              <a:gd name="connsiteX38" fmla="*/ 2712203 w 6214820"/>
              <a:gd name="connsiteY38" fmla="*/ 2279628 h 4356401"/>
              <a:gd name="connsiteX39" fmla="*/ 2774197 w 6214820"/>
              <a:gd name="connsiteY39" fmla="*/ 2264130 h 4356401"/>
              <a:gd name="connsiteX40" fmla="*/ 2867186 w 6214820"/>
              <a:gd name="connsiteY40" fmla="*/ 2109147 h 4356401"/>
              <a:gd name="connsiteX41" fmla="*/ 2913681 w 6214820"/>
              <a:gd name="connsiteY41" fmla="*/ 2047154 h 4356401"/>
              <a:gd name="connsiteX42" fmla="*/ 2975675 w 6214820"/>
              <a:gd name="connsiteY42" fmla="*/ 1938666 h 4356401"/>
              <a:gd name="connsiteX43" fmla="*/ 3130658 w 6214820"/>
              <a:gd name="connsiteY43" fmla="*/ 1737188 h 4356401"/>
              <a:gd name="connsiteX44" fmla="*/ 3208149 w 6214820"/>
              <a:gd name="connsiteY44" fmla="*/ 1613201 h 4356401"/>
              <a:gd name="connsiteX45" fmla="*/ 3409627 w 6214820"/>
              <a:gd name="connsiteY45" fmla="*/ 1458218 h 4356401"/>
              <a:gd name="connsiteX46" fmla="*/ 3502617 w 6214820"/>
              <a:gd name="connsiteY46" fmla="*/ 1349730 h 4356401"/>
              <a:gd name="connsiteX47" fmla="*/ 3905573 w 6214820"/>
              <a:gd name="connsiteY47" fmla="*/ 1117255 h 4356401"/>
              <a:gd name="connsiteX48" fmla="*/ 3998563 w 6214820"/>
              <a:gd name="connsiteY48" fmla="*/ 1055262 h 4356401"/>
              <a:gd name="connsiteX49" fmla="*/ 4076054 w 6214820"/>
              <a:gd name="connsiteY49" fmla="*/ 1024266 h 4356401"/>
              <a:gd name="connsiteX50" fmla="*/ 4138047 w 6214820"/>
              <a:gd name="connsiteY50" fmla="*/ 977771 h 4356401"/>
              <a:gd name="connsiteX51" fmla="*/ 4262034 w 6214820"/>
              <a:gd name="connsiteY51" fmla="*/ 946774 h 4356401"/>
              <a:gd name="connsiteX52" fmla="*/ 4664990 w 6214820"/>
              <a:gd name="connsiteY52" fmla="*/ 946774 h 4356401"/>
              <a:gd name="connsiteX53" fmla="*/ 4726983 w 6214820"/>
              <a:gd name="connsiteY53" fmla="*/ 900279 h 4356401"/>
              <a:gd name="connsiteX54" fmla="*/ 4850969 w 6214820"/>
              <a:gd name="connsiteY54" fmla="*/ 822788 h 4356401"/>
              <a:gd name="connsiteX55" fmla="*/ 5145437 w 6214820"/>
              <a:gd name="connsiteY55" fmla="*/ 652306 h 4356401"/>
              <a:gd name="connsiteX56" fmla="*/ 5300420 w 6214820"/>
              <a:gd name="connsiteY56" fmla="*/ 559316 h 4356401"/>
              <a:gd name="connsiteX57" fmla="*/ 5455403 w 6214820"/>
              <a:gd name="connsiteY57" fmla="*/ 466327 h 4356401"/>
              <a:gd name="connsiteX58" fmla="*/ 5610386 w 6214820"/>
              <a:gd name="connsiteY58" fmla="*/ 373337 h 4356401"/>
              <a:gd name="connsiteX59" fmla="*/ 5765369 w 6214820"/>
              <a:gd name="connsiteY59" fmla="*/ 295845 h 4356401"/>
              <a:gd name="connsiteX60" fmla="*/ 5904854 w 6214820"/>
              <a:gd name="connsiteY60" fmla="*/ 202855 h 4356401"/>
              <a:gd name="connsiteX61" fmla="*/ 6090834 w 6214820"/>
              <a:gd name="connsiteY61" fmla="*/ 94367 h 4356401"/>
              <a:gd name="connsiteX62" fmla="*/ 6152827 w 6214820"/>
              <a:gd name="connsiteY62" fmla="*/ 47872 h 4356401"/>
              <a:gd name="connsiteX63" fmla="*/ 6199322 w 6214820"/>
              <a:gd name="connsiteY63" fmla="*/ 1377 h 4356401"/>
              <a:gd name="connsiteX64" fmla="*/ 6214820 w 6214820"/>
              <a:gd name="connsiteY64" fmla="*/ 1377 h 435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214820" h="4356401">
                <a:moveTo>
                  <a:pt x="0" y="4356401"/>
                </a:moveTo>
                <a:cubicBezTo>
                  <a:pt x="30997" y="4325404"/>
                  <a:pt x="63665" y="4295994"/>
                  <a:pt x="92990" y="4263411"/>
                </a:cubicBezTo>
                <a:cubicBezTo>
                  <a:pt x="110270" y="4244211"/>
                  <a:pt x="122110" y="4220531"/>
                  <a:pt x="139485" y="4201418"/>
                </a:cubicBezTo>
                <a:cubicBezTo>
                  <a:pt x="173887" y="4163576"/>
                  <a:pt x="217288" y="4133843"/>
                  <a:pt x="247973" y="4092930"/>
                </a:cubicBezTo>
                <a:cubicBezTo>
                  <a:pt x="312002" y="4007558"/>
                  <a:pt x="276203" y="4049202"/>
                  <a:pt x="356461" y="3968944"/>
                </a:cubicBezTo>
                <a:cubicBezTo>
                  <a:pt x="383740" y="3887106"/>
                  <a:pt x="362896" y="3936044"/>
                  <a:pt x="433953" y="3829459"/>
                </a:cubicBezTo>
                <a:cubicBezTo>
                  <a:pt x="444285" y="3813961"/>
                  <a:pt x="459059" y="3800635"/>
                  <a:pt x="464949" y="3782964"/>
                </a:cubicBezTo>
                <a:cubicBezTo>
                  <a:pt x="480015" y="3737764"/>
                  <a:pt x="484084" y="3718252"/>
                  <a:pt x="511444" y="3674476"/>
                </a:cubicBezTo>
                <a:cubicBezTo>
                  <a:pt x="525134" y="3652572"/>
                  <a:pt x="543126" y="3633644"/>
                  <a:pt x="557939" y="3612483"/>
                </a:cubicBezTo>
                <a:cubicBezTo>
                  <a:pt x="579302" y="3581964"/>
                  <a:pt x="599268" y="3550490"/>
                  <a:pt x="619932" y="3519493"/>
                </a:cubicBezTo>
                <a:lnTo>
                  <a:pt x="650929" y="3472998"/>
                </a:lnTo>
                <a:cubicBezTo>
                  <a:pt x="661261" y="3457500"/>
                  <a:pt x="668754" y="3439674"/>
                  <a:pt x="681925" y="3426503"/>
                </a:cubicBezTo>
                <a:cubicBezTo>
                  <a:pt x="741591" y="3366837"/>
                  <a:pt x="716262" y="3398245"/>
                  <a:pt x="759417" y="3333513"/>
                </a:cubicBezTo>
                <a:cubicBezTo>
                  <a:pt x="787832" y="3248266"/>
                  <a:pt x="757841" y="3324648"/>
                  <a:pt x="805912" y="3240523"/>
                </a:cubicBezTo>
                <a:cubicBezTo>
                  <a:pt x="817374" y="3220464"/>
                  <a:pt x="820571" y="3194867"/>
                  <a:pt x="836908" y="3178530"/>
                </a:cubicBezTo>
                <a:cubicBezTo>
                  <a:pt x="848460" y="3166978"/>
                  <a:pt x="867081" y="3163727"/>
                  <a:pt x="883403" y="3163032"/>
                </a:cubicBezTo>
                <a:cubicBezTo>
                  <a:pt x="1110565" y="3153365"/>
                  <a:pt x="1338020" y="3152699"/>
                  <a:pt x="1565329" y="3147533"/>
                </a:cubicBezTo>
                <a:cubicBezTo>
                  <a:pt x="1580827" y="3137201"/>
                  <a:pt x="1595652" y="3125778"/>
                  <a:pt x="1611824" y="3116537"/>
                </a:cubicBezTo>
                <a:cubicBezTo>
                  <a:pt x="1631883" y="3105074"/>
                  <a:pt x="1654225" y="3097785"/>
                  <a:pt x="1673817" y="3085540"/>
                </a:cubicBezTo>
                <a:cubicBezTo>
                  <a:pt x="1709510" y="3063232"/>
                  <a:pt x="1754740" y="3025628"/>
                  <a:pt x="1782305" y="2992550"/>
                </a:cubicBezTo>
                <a:cubicBezTo>
                  <a:pt x="1794230" y="2978241"/>
                  <a:pt x="1802475" y="2961212"/>
                  <a:pt x="1813302" y="2946055"/>
                </a:cubicBezTo>
                <a:cubicBezTo>
                  <a:pt x="1828316" y="2925036"/>
                  <a:pt x="1844783" y="2905081"/>
                  <a:pt x="1859797" y="2884062"/>
                </a:cubicBezTo>
                <a:cubicBezTo>
                  <a:pt x="1880284" y="2855380"/>
                  <a:pt x="1925227" y="2784197"/>
                  <a:pt x="1937288" y="2760076"/>
                </a:cubicBezTo>
                <a:cubicBezTo>
                  <a:pt x="1985799" y="2663054"/>
                  <a:pt x="1954185" y="2709385"/>
                  <a:pt x="1983783" y="2620591"/>
                </a:cubicBezTo>
                <a:cubicBezTo>
                  <a:pt x="1992581" y="2594198"/>
                  <a:pt x="2002338" y="2567983"/>
                  <a:pt x="2014780" y="2543100"/>
                </a:cubicBezTo>
                <a:cubicBezTo>
                  <a:pt x="2070694" y="2431273"/>
                  <a:pt x="2022435" y="2570457"/>
                  <a:pt x="2076773" y="2434611"/>
                </a:cubicBezTo>
                <a:cubicBezTo>
                  <a:pt x="2153378" y="2243097"/>
                  <a:pt x="2066072" y="2425016"/>
                  <a:pt x="2138766" y="2279628"/>
                </a:cubicBezTo>
                <a:cubicBezTo>
                  <a:pt x="2143932" y="2253798"/>
                  <a:pt x="2144481" y="2226595"/>
                  <a:pt x="2154264" y="2202137"/>
                </a:cubicBezTo>
                <a:cubicBezTo>
                  <a:pt x="2165452" y="2174168"/>
                  <a:pt x="2186130" y="2150978"/>
                  <a:pt x="2200759" y="2124645"/>
                </a:cubicBezTo>
                <a:cubicBezTo>
                  <a:pt x="2211979" y="2104449"/>
                  <a:pt x="2220293" y="2082711"/>
                  <a:pt x="2231756" y="2062652"/>
                </a:cubicBezTo>
                <a:cubicBezTo>
                  <a:pt x="2240998" y="2046480"/>
                  <a:pt x="2246093" y="2024487"/>
                  <a:pt x="2262753" y="2016157"/>
                </a:cubicBezTo>
                <a:cubicBezTo>
                  <a:pt x="2290859" y="2002104"/>
                  <a:pt x="2324746" y="2005825"/>
                  <a:pt x="2355742" y="2000659"/>
                </a:cubicBezTo>
                <a:cubicBezTo>
                  <a:pt x="2381573" y="2021323"/>
                  <a:pt x="2406771" y="2042804"/>
                  <a:pt x="2433234" y="2062652"/>
                </a:cubicBezTo>
                <a:cubicBezTo>
                  <a:pt x="2448135" y="2073828"/>
                  <a:pt x="2466558" y="2080478"/>
                  <a:pt x="2479729" y="2093649"/>
                </a:cubicBezTo>
                <a:cubicBezTo>
                  <a:pt x="2497994" y="2111914"/>
                  <a:pt x="2507959" y="2137377"/>
                  <a:pt x="2526224" y="2155642"/>
                </a:cubicBezTo>
                <a:cubicBezTo>
                  <a:pt x="2539395" y="2168813"/>
                  <a:pt x="2558409" y="2174715"/>
                  <a:pt x="2572719" y="2186639"/>
                </a:cubicBezTo>
                <a:cubicBezTo>
                  <a:pt x="2589557" y="2200670"/>
                  <a:pt x="2600977" y="2220975"/>
                  <a:pt x="2619214" y="2233133"/>
                </a:cubicBezTo>
                <a:cubicBezTo>
                  <a:pt x="2632807" y="2242195"/>
                  <a:pt x="2651096" y="2241326"/>
                  <a:pt x="2665708" y="2248632"/>
                </a:cubicBezTo>
                <a:cubicBezTo>
                  <a:pt x="2682368" y="2256962"/>
                  <a:pt x="2696705" y="2269296"/>
                  <a:pt x="2712203" y="2279628"/>
                </a:cubicBezTo>
                <a:cubicBezTo>
                  <a:pt x="2732868" y="2274462"/>
                  <a:pt x="2756864" y="2276511"/>
                  <a:pt x="2774197" y="2264130"/>
                </a:cubicBezTo>
                <a:cubicBezTo>
                  <a:pt x="2812892" y="2236491"/>
                  <a:pt x="2847502" y="2141954"/>
                  <a:pt x="2867186" y="2109147"/>
                </a:cubicBezTo>
                <a:cubicBezTo>
                  <a:pt x="2880476" y="2086998"/>
                  <a:pt x="2899813" y="2068946"/>
                  <a:pt x="2913681" y="2047154"/>
                </a:cubicBezTo>
                <a:cubicBezTo>
                  <a:pt x="2936042" y="2012015"/>
                  <a:pt x="2953846" y="1974138"/>
                  <a:pt x="2975675" y="1938666"/>
                </a:cubicBezTo>
                <a:cubicBezTo>
                  <a:pt x="3090917" y="1751399"/>
                  <a:pt x="2979123" y="1943828"/>
                  <a:pt x="3130658" y="1737188"/>
                </a:cubicBezTo>
                <a:cubicBezTo>
                  <a:pt x="3159479" y="1697886"/>
                  <a:pt x="3178038" y="1651524"/>
                  <a:pt x="3208149" y="1613201"/>
                </a:cubicBezTo>
                <a:cubicBezTo>
                  <a:pt x="3282974" y="1517969"/>
                  <a:pt x="3308321" y="1516107"/>
                  <a:pt x="3409627" y="1458218"/>
                </a:cubicBezTo>
                <a:cubicBezTo>
                  <a:pt x="3440624" y="1422055"/>
                  <a:pt x="3466027" y="1380221"/>
                  <a:pt x="3502617" y="1349730"/>
                </a:cubicBezTo>
                <a:cubicBezTo>
                  <a:pt x="3763929" y="1131971"/>
                  <a:pt x="3613220" y="1312156"/>
                  <a:pt x="3905573" y="1117255"/>
                </a:cubicBezTo>
                <a:cubicBezTo>
                  <a:pt x="3936570" y="1096591"/>
                  <a:pt x="3965858" y="1073101"/>
                  <a:pt x="3998563" y="1055262"/>
                </a:cubicBezTo>
                <a:cubicBezTo>
                  <a:pt x="4022986" y="1041940"/>
                  <a:pt x="4051735" y="1037777"/>
                  <a:pt x="4076054" y="1024266"/>
                </a:cubicBezTo>
                <a:cubicBezTo>
                  <a:pt x="4098634" y="1011722"/>
                  <a:pt x="4114204" y="987706"/>
                  <a:pt x="4138047" y="977771"/>
                </a:cubicBezTo>
                <a:cubicBezTo>
                  <a:pt x="4177371" y="961386"/>
                  <a:pt x="4262034" y="946774"/>
                  <a:pt x="4262034" y="946774"/>
                </a:cubicBezTo>
                <a:cubicBezTo>
                  <a:pt x="4323362" y="950181"/>
                  <a:pt x="4564520" y="980264"/>
                  <a:pt x="4664990" y="946774"/>
                </a:cubicBezTo>
                <a:cubicBezTo>
                  <a:pt x="4689495" y="938606"/>
                  <a:pt x="4705491" y="914607"/>
                  <a:pt x="4726983" y="900279"/>
                </a:cubicBezTo>
                <a:cubicBezTo>
                  <a:pt x="4767534" y="873245"/>
                  <a:pt x="4809041" y="847634"/>
                  <a:pt x="4850969" y="822788"/>
                </a:cubicBezTo>
                <a:cubicBezTo>
                  <a:pt x="4948543" y="764967"/>
                  <a:pt x="5047590" y="709664"/>
                  <a:pt x="5145437" y="652306"/>
                </a:cubicBezTo>
                <a:cubicBezTo>
                  <a:pt x="5197412" y="621838"/>
                  <a:pt x="5248759" y="590313"/>
                  <a:pt x="5300420" y="559316"/>
                </a:cubicBezTo>
                <a:lnTo>
                  <a:pt x="5455403" y="466327"/>
                </a:lnTo>
                <a:cubicBezTo>
                  <a:pt x="5507064" y="435330"/>
                  <a:pt x="5556500" y="400280"/>
                  <a:pt x="5610386" y="373337"/>
                </a:cubicBezTo>
                <a:cubicBezTo>
                  <a:pt x="5662047" y="347506"/>
                  <a:pt x="5715383" y="324784"/>
                  <a:pt x="5765369" y="295845"/>
                </a:cubicBezTo>
                <a:cubicBezTo>
                  <a:pt x="5813729" y="267847"/>
                  <a:pt x="5857341" y="232268"/>
                  <a:pt x="5904854" y="202855"/>
                </a:cubicBezTo>
                <a:cubicBezTo>
                  <a:pt x="5965877" y="165079"/>
                  <a:pt x="6033418" y="137429"/>
                  <a:pt x="6090834" y="94367"/>
                </a:cubicBezTo>
                <a:cubicBezTo>
                  <a:pt x="6111498" y="78869"/>
                  <a:pt x="6133215" y="64682"/>
                  <a:pt x="6152827" y="47872"/>
                </a:cubicBezTo>
                <a:cubicBezTo>
                  <a:pt x="6169468" y="33608"/>
                  <a:pt x="6181788" y="14528"/>
                  <a:pt x="6199322" y="1377"/>
                </a:cubicBezTo>
                <a:cubicBezTo>
                  <a:pt x="6203455" y="-1723"/>
                  <a:pt x="6209654" y="1377"/>
                  <a:pt x="6214820" y="13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195736" y="5661248"/>
            <a:ext cx="2384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5229200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网络时代 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</a:t>
            </a:r>
            <a:r>
              <a:rPr lang="zh-CN" altLang="en-US" dirty="0" smtClean="0"/>
              <a:t>中国</a:t>
            </a:r>
            <a:r>
              <a:rPr lang="zh-CN" altLang="en-US" dirty="0"/>
              <a:t>第一封</a:t>
            </a:r>
            <a:r>
              <a:rPr lang="en-US" altLang="zh-CN" dirty="0"/>
              <a:t>email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6923" y="4365104"/>
            <a:ext cx="283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包月时代  </a:t>
            </a:r>
            <a:r>
              <a:rPr lang="en-US" altLang="zh-CN" dirty="0" smtClean="0"/>
              <a:t>BT </a:t>
            </a:r>
            <a:r>
              <a:rPr lang="zh-CN" altLang="en-US" dirty="0" smtClean="0"/>
              <a:t>快播 哇嘎 </a:t>
            </a:r>
            <a:r>
              <a:rPr lang="en-US" altLang="zh-CN" dirty="0" smtClean="0"/>
              <a:t>QQ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54505" y="4734436"/>
            <a:ext cx="2384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包月时代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BT</a:t>
            </a:r>
            <a:r>
              <a:rPr lang="zh-CN" altLang="en-US" dirty="0" smtClean="0"/>
              <a:t>下载时代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rmvb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realplay</a:t>
            </a:r>
            <a:r>
              <a:rPr lang="en-US" altLang="zh-CN" dirty="0" smtClean="0"/>
              <a:t> </a:t>
            </a:r>
            <a:r>
              <a:rPr lang="zh-CN" altLang="en-US" dirty="0" smtClean="0"/>
              <a:t>流行</a:t>
            </a:r>
            <a:endParaRPr lang="en-US" altLang="zh-CN" dirty="0" smtClean="0"/>
          </a:p>
          <a:p>
            <a:r>
              <a:rPr lang="en-US" altLang="zh-CN" dirty="0" smtClean="0"/>
              <a:t>24</a:t>
            </a:r>
            <a:r>
              <a:rPr lang="zh-CN" altLang="en-US" dirty="0" smtClean="0"/>
              <a:t>小时下载，分享种子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en-US" altLang="zh-CN" dirty="0" smtClean="0"/>
              <a:t>MSN</a:t>
            </a:r>
          </a:p>
          <a:p>
            <a:r>
              <a:rPr lang="zh-CN" altLang="en-US" dirty="0" smtClean="0"/>
              <a:t>聊天</a:t>
            </a:r>
            <a:r>
              <a:rPr lang="en-US" altLang="zh-CN" dirty="0" smtClean="0"/>
              <a:t>QQ</a:t>
            </a:r>
          </a:p>
          <a:p>
            <a:r>
              <a:rPr lang="zh-CN" altLang="en-US" dirty="0"/>
              <a:t>网</a:t>
            </a:r>
            <a:r>
              <a:rPr lang="zh-CN" altLang="en-US" dirty="0" smtClean="0"/>
              <a:t>恋兴起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2" descr="http://img0.imgtn.bdimg.com/it/u=1512754298,2910603860&amp;fm=21&amp;gp=0.jpg"/>
          <p:cNvSpPr>
            <a:spLocks noChangeAspect="1" noChangeArrowheads="1"/>
          </p:cNvSpPr>
          <p:nvPr/>
        </p:nvSpPr>
        <p:spPr bwMode="auto">
          <a:xfrm>
            <a:off x="155575" y="-1690688"/>
            <a:ext cx="53244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www.5iadmin.com/upload/2014030313460043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88832" cy="49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9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BT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6" name="Picture 4" descr="http://hiphotos.baidu.com/gbswgbsw/pic/item/a1be99fcc60aa5fbfd037f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0376"/>
            <a:ext cx="72009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 descr="http://www.xiazaizhijia.com/uploads/121115/1-1211151112405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3060"/>
            <a:ext cx="7776864" cy="45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wenwen.soso.com/p/20101124/20101124173203-11577598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36904" cy="46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代表作品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主流播放器 </a:t>
            </a:r>
            <a:r>
              <a:rPr lang="en-US" altLang="zh-CN" dirty="0" err="1" smtClean="0"/>
              <a:t>Realplay</a:t>
            </a:r>
            <a:endParaRPr lang="en-US" altLang="zh-CN" dirty="0" smtClean="0"/>
          </a:p>
          <a:p>
            <a:r>
              <a:rPr lang="zh-CN" altLang="en-US" dirty="0" smtClean="0"/>
              <a:t>各种压缩的视频，各种视频格式插件</a:t>
            </a:r>
            <a:endParaRPr lang="en-US" altLang="zh-CN" dirty="0" smtClean="0"/>
          </a:p>
          <a:p>
            <a:r>
              <a:rPr lang="zh-CN" altLang="en-US" dirty="0" smtClean="0"/>
              <a:t>开源盈利案例 </a:t>
            </a:r>
            <a:r>
              <a:rPr lang="en-US" altLang="zh-CN" dirty="0" smtClean="0"/>
              <a:t>classic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2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http://www.hanyu123.cn/upload/2012-09/12090723122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048672" cy="473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http://img5.imgtn.bdimg.com/it/u=859649620,202574795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400600" cy="43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down.htbn.cn/data/soft_img/13365356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7" y="2060848"/>
            <a:ext cx="58959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种子没有资源</a:t>
            </a:r>
            <a:endParaRPr lang="en-US" altLang="zh-CN" dirty="0" smtClean="0"/>
          </a:p>
          <a:p>
            <a:r>
              <a:rPr lang="zh-CN" altLang="en-US" dirty="0" smtClean="0"/>
              <a:t>各种视频网站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472339" y="1191992"/>
            <a:ext cx="6214820" cy="4356401"/>
          </a:xfrm>
          <a:custGeom>
            <a:avLst/>
            <a:gdLst>
              <a:gd name="connsiteX0" fmla="*/ 0 w 6214820"/>
              <a:gd name="connsiteY0" fmla="*/ 4356401 h 4356401"/>
              <a:gd name="connsiteX1" fmla="*/ 92990 w 6214820"/>
              <a:gd name="connsiteY1" fmla="*/ 4263411 h 4356401"/>
              <a:gd name="connsiteX2" fmla="*/ 139485 w 6214820"/>
              <a:gd name="connsiteY2" fmla="*/ 4201418 h 4356401"/>
              <a:gd name="connsiteX3" fmla="*/ 247973 w 6214820"/>
              <a:gd name="connsiteY3" fmla="*/ 4092930 h 4356401"/>
              <a:gd name="connsiteX4" fmla="*/ 356461 w 6214820"/>
              <a:gd name="connsiteY4" fmla="*/ 3968944 h 4356401"/>
              <a:gd name="connsiteX5" fmla="*/ 433953 w 6214820"/>
              <a:gd name="connsiteY5" fmla="*/ 3829459 h 4356401"/>
              <a:gd name="connsiteX6" fmla="*/ 464949 w 6214820"/>
              <a:gd name="connsiteY6" fmla="*/ 3782964 h 4356401"/>
              <a:gd name="connsiteX7" fmla="*/ 511444 w 6214820"/>
              <a:gd name="connsiteY7" fmla="*/ 3674476 h 4356401"/>
              <a:gd name="connsiteX8" fmla="*/ 557939 w 6214820"/>
              <a:gd name="connsiteY8" fmla="*/ 3612483 h 4356401"/>
              <a:gd name="connsiteX9" fmla="*/ 619932 w 6214820"/>
              <a:gd name="connsiteY9" fmla="*/ 3519493 h 4356401"/>
              <a:gd name="connsiteX10" fmla="*/ 650929 w 6214820"/>
              <a:gd name="connsiteY10" fmla="*/ 3472998 h 4356401"/>
              <a:gd name="connsiteX11" fmla="*/ 681925 w 6214820"/>
              <a:gd name="connsiteY11" fmla="*/ 3426503 h 4356401"/>
              <a:gd name="connsiteX12" fmla="*/ 759417 w 6214820"/>
              <a:gd name="connsiteY12" fmla="*/ 3333513 h 4356401"/>
              <a:gd name="connsiteX13" fmla="*/ 805912 w 6214820"/>
              <a:gd name="connsiteY13" fmla="*/ 3240523 h 4356401"/>
              <a:gd name="connsiteX14" fmla="*/ 836908 w 6214820"/>
              <a:gd name="connsiteY14" fmla="*/ 3178530 h 4356401"/>
              <a:gd name="connsiteX15" fmla="*/ 883403 w 6214820"/>
              <a:gd name="connsiteY15" fmla="*/ 3163032 h 4356401"/>
              <a:gd name="connsiteX16" fmla="*/ 1565329 w 6214820"/>
              <a:gd name="connsiteY16" fmla="*/ 3147533 h 4356401"/>
              <a:gd name="connsiteX17" fmla="*/ 1611824 w 6214820"/>
              <a:gd name="connsiteY17" fmla="*/ 3116537 h 4356401"/>
              <a:gd name="connsiteX18" fmla="*/ 1673817 w 6214820"/>
              <a:gd name="connsiteY18" fmla="*/ 3085540 h 4356401"/>
              <a:gd name="connsiteX19" fmla="*/ 1782305 w 6214820"/>
              <a:gd name="connsiteY19" fmla="*/ 2992550 h 4356401"/>
              <a:gd name="connsiteX20" fmla="*/ 1813302 w 6214820"/>
              <a:gd name="connsiteY20" fmla="*/ 2946055 h 4356401"/>
              <a:gd name="connsiteX21" fmla="*/ 1859797 w 6214820"/>
              <a:gd name="connsiteY21" fmla="*/ 2884062 h 4356401"/>
              <a:gd name="connsiteX22" fmla="*/ 1937288 w 6214820"/>
              <a:gd name="connsiteY22" fmla="*/ 2760076 h 4356401"/>
              <a:gd name="connsiteX23" fmla="*/ 1983783 w 6214820"/>
              <a:gd name="connsiteY23" fmla="*/ 2620591 h 4356401"/>
              <a:gd name="connsiteX24" fmla="*/ 2014780 w 6214820"/>
              <a:gd name="connsiteY24" fmla="*/ 2543100 h 4356401"/>
              <a:gd name="connsiteX25" fmla="*/ 2076773 w 6214820"/>
              <a:gd name="connsiteY25" fmla="*/ 2434611 h 4356401"/>
              <a:gd name="connsiteX26" fmla="*/ 2138766 w 6214820"/>
              <a:gd name="connsiteY26" fmla="*/ 2279628 h 4356401"/>
              <a:gd name="connsiteX27" fmla="*/ 2154264 w 6214820"/>
              <a:gd name="connsiteY27" fmla="*/ 2202137 h 4356401"/>
              <a:gd name="connsiteX28" fmla="*/ 2200759 w 6214820"/>
              <a:gd name="connsiteY28" fmla="*/ 2124645 h 4356401"/>
              <a:gd name="connsiteX29" fmla="*/ 2231756 w 6214820"/>
              <a:gd name="connsiteY29" fmla="*/ 2062652 h 4356401"/>
              <a:gd name="connsiteX30" fmla="*/ 2262753 w 6214820"/>
              <a:gd name="connsiteY30" fmla="*/ 2016157 h 4356401"/>
              <a:gd name="connsiteX31" fmla="*/ 2355742 w 6214820"/>
              <a:gd name="connsiteY31" fmla="*/ 2000659 h 4356401"/>
              <a:gd name="connsiteX32" fmla="*/ 2433234 w 6214820"/>
              <a:gd name="connsiteY32" fmla="*/ 2062652 h 4356401"/>
              <a:gd name="connsiteX33" fmla="*/ 2479729 w 6214820"/>
              <a:gd name="connsiteY33" fmla="*/ 2093649 h 4356401"/>
              <a:gd name="connsiteX34" fmla="*/ 2526224 w 6214820"/>
              <a:gd name="connsiteY34" fmla="*/ 2155642 h 4356401"/>
              <a:gd name="connsiteX35" fmla="*/ 2572719 w 6214820"/>
              <a:gd name="connsiteY35" fmla="*/ 2186639 h 4356401"/>
              <a:gd name="connsiteX36" fmla="*/ 2619214 w 6214820"/>
              <a:gd name="connsiteY36" fmla="*/ 2233133 h 4356401"/>
              <a:gd name="connsiteX37" fmla="*/ 2665708 w 6214820"/>
              <a:gd name="connsiteY37" fmla="*/ 2248632 h 4356401"/>
              <a:gd name="connsiteX38" fmla="*/ 2712203 w 6214820"/>
              <a:gd name="connsiteY38" fmla="*/ 2279628 h 4356401"/>
              <a:gd name="connsiteX39" fmla="*/ 2774197 w 6214820"/>
              <a:gd name="connsiteY39" fmla="*/ 2264130 h 4356401"/>
              <a:gd name="connsiteX40" fmla="*/ 2867186 w 6214820"/>
              <a:gd name="connsiteY40" fmla="*/ 2109147 h 4356401"/>
              <a:gd name="connsiteX41" fmla="*/ 2913681 w 6214820"/>
              <a:gd name="connsiteY41" fmla="*/ 2047154 h 4356401"/>
              <a:gd name="connsiteX42" fmla="*/ 2975675 w 6214820"/>
              <a:gd name="connsiteY42" fmla="*/ 1938666 h 4356401"/>
              <a:gd name="connsiteX43" fmla="*/ 3130658 w 6214820"/>
              <a:gd name="connsiteY43" fmla="*/ 1737188 h 4356401"/>
              <a:gd name="connsiteX44" fmla="*/ 3208149 w 6214820"/>
              <a:gd name="connsiteY44" fmla="*/ 1613201 h 4356401"/>
              <a:gd name="connsiteX45" fmla="*/ 3409627 w 6214820"/>
              <a:gd name="connsiteY45" fmla="*/ 1458218 h 4356401"/>
              <a:gd name="connsiteX46" fmla="*/ 3502617 w 6214820"/>
              <a:gd name="connsiteY46" fmla="*/ 1349730 h 4356401"/>
              <a:gd name="connsiteX47" fmla="*/ 3905573 w 6214820"/>
              <a:gd name="connsiteY47" fmla="*/ 1117255 h 4356401"/>
              <a:gd name="connsiteX48" fmla="*/ 3998563 w 6214820"/>
              <a:gd name="connsiteY48" fmla="*/ 1055262 h 4356401"/>
              <a:gd name="connsiteX49" fmla="*/ 4076054 w 6214820"/>
              <a:gd name="connsiteY49" fmla="*/ 1024266 h 4356401"/>
              <a:gd name="connsiteX50" fmla="*/ 4138047 w 6214820"/>
              <a:gd name="connsiteY50" fmla="*/ 977771 h 4356401"/>
              <a:gd name="connsiteX51" fmla="*/ 4262034 w 6214820"/>
              <a:gd name="connsiteY51" fmla="*/ 946774 h 4356401"/>
              <a:gd name="connsiteX52" fmla="*/ 4664990 w 6214820"/>
              <a:gd name="connsiteY52" fmla="*/ 946774 h 4356401"/>
              <a:gd name="connsiteX53" fmla="*/ 4726983 w 6214820"/>
              <a:gd name="connsiteY53" fmla="*/ 900279 h 4356401"/>
              <a:gd name="connsiteX54" fmla="*/ 4850969 w 6214820"/>
              <a:gd name="connsiteY54" fmla="*/ 822788 h 4356401"/>
              <a:gd name="connsiteX55" fmla="*/ 5145437 w 6214820"/>
              <a:gd name="connsiteY55" fmla="*/ 652306 h 4356401"/>
              <a:gd name="connsiteX56" fmla="*/ 5300420 w 6214820"/>
              <a:gd name="connsiteY56" fmla="*/ 559316 h 4356401"/>
              <a:gd name="connsiteX57" fmla="*/ 5455403 w 6214820"/>
              <a:gd name="connsiteY57" fmla="*/ 466327 h 4356401"/>
              <a:gd name="connsiteX58" fmla="*/ 5610386 w 6214820"/>
              <a:gd name="connsiteY58" fmla="*/ 373337 h 4356401"/>
              <a:gd name="connsiteX59" fmla="*/ 5765369 w 6214820"/>
              <a:gd name="connsiteY59" fmla="*/ 295845 h 4356401"/>
              <a:gd name="connsiteX60" fmla="*/ 5904854 w 6214820"/>
              <a:gd name="connsiteY60" fmla="*/ 202855 h 4356401"/>
              <a:gd name="connsiteX61" fmla="*/ 6090834 w 6214820"/>
              <a:gd name="connsiteY61" fmla="*/ 94367 h 4356401"/>
              <a:gd name="connsiteX62" fmla="*/ 6152827 w 6214820"/>
              <a:gd name="connsiteY62" fmla="*/ 47872 h 4356401"/>
              <a:gd name="connsiteX63" fmla="*/ 6199322 w 6214820"/>
              <a:gd name="connsiteY63" fmla="*/ 1377 h 4356401"/>
              <a:gd name="connsiteX64" fmla="*/ 6214820 w 6214820"/>
              <a:gd name="connsiteY64" fmla="*/ 1377 h 435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214820" h="4356401">
                <a:moveTo>
                  <a:pt x="0" y="4356401"/>
                </a:moveTo>
                <a:cubicBezTo>
                  <a:pt x="30997" y="4325404"/>
                  <a:pt x="63665" y="4295994"/>
                  <a:pt x="92990" y="4263411"/>
                </a:cubicBezTo>
                <a:cubicBezTo>
                  <a:pt x="110270" y="4244211"/>
                  <a:pt x="122110" y="4220531"/>
                  <a:pt x="139485" y="4201418"/>
                </a:cubicBezTo>
                <a:cubicBezTo>
                  <a:pt x="173887" y="4163576"/>
                  <a:pt x="217288" y="4133843"/>
                  <a:pt x="247973" y="4092930"/>
                </a:cubicBezTo>
                <a:cubicBezTo>
                  <a:pt x="312002" y="4007558"/>
                  <a:pt x="276203" y="4049202"/>
                  <a:pt x="356461" y="3968944"/>
                </a:cubicBezTo>
                <a:cubicBezTo>
                  <a:pt x="383740" y="3887106"/>
                  <a:pt x="362896" y="3936044"/>
                  <a:pt x="433953" y="3829459"/>
                </a:cubicBezTo>
                <a:cubicBezTo>
                  <a:pt x="444285" y="3813961"/>
                  <a:pt x="459059" y="3800635"/>
                  <a:pt x="464949" y="3782964"/>
                </a:cubicBezTo>
                <a:cubicBezTo>
                  <a:pt x="480015" y="3737764"/>
                  <a:pt x="484084" y="3718252"/>
                  <a:pt x="511444" y="3674476"/>
                </a:cubicBezTo>
                <a:cubicBezTo>
                  <a:pt x="525134" y="3652572"/>
                  <a:pt x="543126" y="3633644"/>
                  <a:pt x="557939" y="3612483"/>
                </a:cubicBezTo>
                <a:cubicBezTo>
                  <a:pt x="579302" y="3581964"/>
                  <a:pt x="599268" y="3550490"/>
                  <a:pt x="619932" y="3519493"/>
                </a:cubicBezTo>
                <a:lnTo>
                  <a:pt x="650929" y="3472998"/>
                </a:lnTo>
                <a:cubicBezTo>
                  <a:pt x="661261" y="3457500"/>
                  <a:pt x="668754" y="3439674"/>
                  <a:pt x="681925" y="3426503"/>
                </a:cubicBezTo>
                <a:cubicBezTo>
                  <a:pt x="741591" y="3366837"/>
                  <a:pt x="716262" y="3398245"/>
                  <a:pt x="759417" y="3333513"/>
                </a:cubicBezTo>
                <a:cubicBezTo>
                  <a:pt x="787832" y="3248266"/>
                  <a:pt x="757841" y="3324648"/>
                  <a:pt x="805912" y="3240523"/>
                </a:cubicBezTo>
                <a:cubicBezTo>
                  <a:pt x="817374" y="3220464"/>
                  <a:pt x="820571" y="3194867"/>
                  <a:pt x="836908" y="3178530"/>
                </a:cubicBezTo>
                <a:cubicBezTo>
                  <a:pt x="848460" y="3166978"/>
                  <a:pt x="867081" y="3163727"/>
                  <a:pt x="883403" y="3163032"/>
                </a:cubicBezTo>
                <a:cubicBezTo>
                  <a:pt x="1110565" y="3153365"/>
                  <a:pt x="1338020" y="3152699"/>
                  <a:pt x="1565329" y="3147533"/>
                </a:cubicBezTo>
                <a:cubicBezTo>
                  <a:pt x="1580827" y="3137201"/>
                  <a:pt x="1595652" y="3125778"/>
                  <a:pt x="1611824" y="3116537"/>
                </a:cubicBezTo>
                <a:cubicBezTo>
                  <a:pt x="1631883" y="3105074"/>
                  <a:pt x="1654225" y="3097785"/>
                  <a:pt x="1673817" y="3085540"/>
                </a:cubicBezTo>
                <a:cubicBezTo>
                  <a:pt x="1709510" y="3063232"/>
                  <a:pt x="1754740" y="3025628"/>
                  <a:pt x="1782305" y="2992550"/>
                </a:cubicBezTo>
                <a:cubicBezTo>
                  <a:pt x="1794230" y="2978241"/>
                  <a:pt x="1802475" y="2961212"/>
                  <a:pt x="1813302" y="2946055"/>
                </a:cubicBezTo>
                <a:cubicBezTo>
                  <a:pt x="1828316" y="2925036"/>
                  <a:pt x="1844783" y="2905081"/>
                  <a:pt x="1859797" y="2884062"/>
                </a:cubicBezTo>
                <a:cubicBezTo>
                  <a:pt x="1880284" y="2855380"/>
                  <a:pt x="1925227" y="2784197"/>
                  <a:pt x="1937288" y="2760076"/>
                </a:cubicBezTo>
                <a:cubicBezTo>
                  <a:pt x="1985799" y="2663054"/>
                  <a:pt x="1954185" y="2709385"/>
                  <a:pt x="1983783" y="2620591"/>
                </a:cubicBezTo>
                <a:cubicBezTo>
                  <a:pt x="1992581" y="2594198"/>
                  <a:pt x="2002338" y="2567983"/>
                  <a:pt x="2014780" y="2543100"/>
                </a:cubicBezTo>
                <a:cubicBezTo>
                  <a:pt x="2070694" y="2431273"/>
                  <a:pt x="2022435" y="2570457"/>
                  <a:pt x="2076773" y="2434611"/>
                </a:cubicBezTo>
                <a:cubicBezTo>
                  <a:pt x="2153378" y="2243097"/>
                  <a:pt x="2066072" y="2425016"/>
                  <a:pt x="2138766" y="2279628"/>
                </a:cubicBezTo>
                <a:cubicBezTo>
                  <a:pt x="2143932" y="2253798"/>
                  <a:pt x="2144481" y="2226595"/>
                  <a:pt x="2154264" y="2202137"/>
                </a:cubicBezTo>
                <a:cubicBezTo>
                  <a:pt x="2165452" y="2174168"/>
                  <a:pt x="2186130" y="2150978"/>
                  <a:pt x="2200759" y="2124645"/>
                </a:cubicBezTo>
                <a:cubicBezTo>
                  <a:pt x="2211979" y="2104449"/>
                  <a:pt x="2220293" y="2082711"/>
                  <a:pt x="2231756" y="2062652"/>
                </a:cubicBezTo>
                <a:cubicBezTo>
                  <a:pt x="2240998" y="2046480"/>
                  <a:pt x="2246093" y="2024487"/>
                  <a:pt x="2262753" y="2016157"/>
                </a:cubicBezTo>
                <a:cubicBezTo>
                  <a:pt x="2290859" y="2002104"/>
                  <a:pt x="2324746" y="2005825"/>
                  <a:pt x="2355742" y="2000659"/>
                </a:cubicBezTo>
                <a:cubicBezTo>
                  <a:pt x="2381573" y="2021323"/>
                  <a:pt x="2406771" y="2042804"/>
                  <a:pt x="2433234" y="2062652"/>
                </a:cubicBezTo>
                <a:cubicBezTo>
                  <a:pt x="2448135" y="2073828"/>
                  <a:pt x="2466558" y="2080478"/>
                  <a:pt x="2479729" y="2093649"/>
                </a:cubicBezTo>
                <a:cubicBezTo>
                  <a:pt x="2497994" y="2111914"/>
                  <a:pt x="2507959" y="2137377"/>
                  <a:pt x="2526224" y="2155642"/>
                </a:cubicBezTo>
                <a:cubicBezTo>
                  <a:pt x="2539395" y="2168813"/>
                  <a:pt x="2558409" y="2174715"/>
                  <a:pt x="2572719" y="2186639"/>
                </a:cubicBezTo>
                <a:cubicBezTo>
                  <a:pt x="2589557" y="2200670"/>
                  <a:pt x="2600977" y="2220975"/>
                  <a:pt x="2619214" y="2233133"/>
                </a:cubicBezTo>
                <a:cubicBezTo>
                  <a:pt x="2632807" y="2242195"/>
                  <a:pt x="2651096" y="2241326"/>
                  <a:pt x="2665708" y="2248632"/>
                </a:cubicBezTo>
                <a:cubicBezTo>
                  <a:pt x="2682368" y="2256962"/>
                  <a:pt x="2696705" y="2269296"/>
                  <a:pt x="2712203" y="2279628"/>
                </a:cubicBezTo>
                <a:cubicBezTo>
                  <a:pt x="2732868" y="2274462"/>
                  <a:pt x="2756864" y="2276511"/>
                  <a:pt x="2774197" y="2264130"/>
                </a:cubicBezTo>
                <a:cubicBezTo>
                  <a:pt x="2812892" y="2236491"/>
                  <a:pt x="2847502" y="2141954"/>
                  <a:pt x="2867186" y="2109147"/>
                </a:cubicBezTo>
                <a:cubicBezTo>
                  <a:pt x="2880476" y="2086998"/>
                  <a:pt x="2899813" y="2068946"/>
                  <a:pt x="2913681" y="2047154"/>
                </a:cubicBezTo>
                <a:cubicBezTo>
                  <a:pt x="2936042" y="2012015"/>
                  <a:pt x="2953846" y="1974138"/>
                  <a:pt x="2975675" y="1938666"/>
                </a:cubicBezTo>
                <a:cubicBezTo>
                  <a:pt x="3090917" y="1751399"/>
                  <a:pt x="2979123" y="1943828"/>
                  <a:pt x="3130658" y="1737188"/>
                </a:cubicBezTo>
                <a:cubicBezTo>
                  <a:pt x="3159479" y="1697886"/>
                  <a:pt x="3178038" y="1651524"/>
                  <a:pt x="3208149" y="1613201"/>
                </a:cubicBezTo>
                <a:cubicBezTo>
                  <a:pt x="3282974" y="1517969"/>
                  <a:pt x="3308321" y="1516107"/>
                  <a:pt x="3409627" y="1458218"/>
                </a:cubicBezTo>
                <a:cubicBezTo>
                  <a:pt x="3440624" y="1422055"/>
                  <a:pt x="3466027" y="1380221"/>
                  <a:pt x="3502617" y="1349730"/>
                </a:cubicBezTo>
                <a:cubicBezTo>
                  <a:pt x="3763929" y="1131971"/>
                  <a:pt x="3613220" y="1312156"/>
                  <a:pt x="3905573" y="1117255"/>
                </a:cubicBezTo>
                <a:cubicBezTo>
                  <a:pt x="3936570" y="1096591"/>
                  <a:pt x="3965858" y="1073101"/>
                  <a:pt x="3998563" y="1055262"/>
                </a:cubicBezTo>
                <a:cubicBezTo>
                  <a:pt x="4022986" y="1041940"/>
                  <a:pt x="4051735" y="1037777"/>
                  <a:pt x="4076054" y="1024266"/>
                </a:cubicBezTo>
                <a:cubicBezTo>
                  <a:pt x="4098634" y="1011722"/>
                  <a:pt x="4114204" y="987706"/>
                  <a:pt x="4138047" y="977771"/>
                </a:cubicBezTo>
                <a:cubicBezTo>
                  <a:pt x="4177371" y="961386"/>
                  <a:pt x="4262034" y="946774"/>
                  <a:pt x="4262034" y="946774"/>
                </a:cubicBezTo>
                <a:cubicBezTo>
                  <a:pt x="4323362" y="950181"/>
                  <a:pt x="4564520" y="980264"/>
                  <a:pt x="4664990" y="946774"/>
                </a:cubicBezTo>
                <a:cubicBezTo>
                  <a:pt x="4689495" y="938606"/>
                  <a:pt x="4705491" y="914607"/>
                  <a:pt x="4726983" y="900279"/>
                </a:cubicBezTo>
                <a:cubicBezTo>
                  <a:pt x="4767534" y="873245"/>
                  <a:pt x="4809041" y="847634"/>
                  <a:pt x="4850969" y="822788"/>
                </a:cubicBezTo>
                <a:cubicBezTo>
                  <a:pt x="4948543" y="764967"/>
                  <a:pt x="5047590" y="709664"/>
                  <a:pt x="5145437" y="652306"/>
                </a:cubicBezTo>
                <a:cubicBezTo>
                  <a:pt x="5197412" y="621838"/>
                  <a:pt x="5248759" y="590313"/>
                  <a:pt x="5300420" y="559316"/>
                </a:cubicBezTo>
                <a:lnTo>
                  <a:pt x="5455403" y="466327"/>
                </a:lnTo>
                <a:cubicBezTo>
                  <a:pt x="5507064" y="435330"/>
                  <a:pt x="5556500" y="400280"/>
                  <a:pt x="5610386" y="373337"/>
                </a:cubicBezTo>
                <a:cubicBezTo>
                  <a:pt x="5662047" y="347506"/>
                  <a:pt x="5715383" y="324784"/>
                  <a:pt x="5765369" y="295845"/>
                </a:cubicBezTo>
                <a:cubicBezTo>
                  <a:pt x="5813729" y="267847"/>
                  <a:pt x="5857341" y="232268"/>
                  <a:pt x="5904854" y="202855"/>
                </a:cubicBezTo>
                <a:cubicBezTo>
                  <a:pt x="5965877" y="165079"/>
                  <a:pt x="6033418" y="137429"/>
                  <a:pt x="6090834" y="94367"/>
                </a:cubicBezTo>
                <a:cubicBezTo>
                  <a:pt x="6111498" y="78869"/>
                  <a:pt x="6133215" y="64682"/>
                  <a:pt x="6152827" y="47872"/>
                </a:cubicBezTo>
                <a:cubicBezTo>
                  <a:pt x="6169468" y="33608"/>
                  <a:pt x="6181788" y="14528"/>
                  <a:pt x="6199322" y="1377"/>
                </a:cubicBezTo>
                <a:cubicBezTo>
                  <a:pt x="6203455" y="-1723"/>
                  <a:pt x="6209654" y="1377"/>
                  <a:pt x="6214820" y="13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195736" y="5661248"/>
            <a:ext cx="2384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5373216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网络时代 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</a:t>
            </a:r>
            <a:r>
              <a:rPr lang="zh-CN" altLang="en-US" dirty="0" smtClean="0"/>
              <a:t>中国</a:t>
            </a:r>
            <a:r>
              <a:rPr lang="zh-CN" altLang="en-US" dirty="0"/>
              <a:t>第一封</a:t>
            </a:r>
            <a:r>
              <a:rPr lang="en-US" altLang="zh-CN" dirty="0"/>
              <a:t>email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8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聪明的迅雷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“网络蚂蚁”“</a:t>
            </a:r>
            <a:r>
              <a:rPr lang="zh-CN" altLang="en-US" dirty="0">
                <a:hlinkClick r:id="rId3"/>
              </a:rPr>
              <a:t>影音传送带</a:t>
            </a:r>
            <a:r>
              <a:rPr lang="zh-CN" altLang="en-US" dirty="0"/>
              <a:t>”“网际快车”都不能下载，只有“</a:t>
            </a:r>
            <a:r>
              <a:rPr lang="zh-CN" altLang="en-US" dirty="0">
                <a:hlinkClick r:id="rId4"/>
              </a:rPr>
              <a:t>迅雷</a:t>
            </a:r>
            <a:r>
              <a:rPr lang="zh-CN" altLang="en-US" dirty="0"/>
              <a:t>”可以下载。因为“迅雷”的</a:t>
            </a:r>
            <a:r>
              <a:rPr lang="en-US" altLang="zh-CN" dirty="0"/>
              <a:t>p2sp</a:t>
            </a:r>
            <a:r>
              <a:rPr lang="zh-CN" altLang="en-US" dirty="0"/>
              <a:t>技术是向链接指向的</a:t>
            </a:r>
            <a:r>
              <a:rPr lang="zh-CN" altLang="en-US" dirty="0">
                <a:hlinkClick r:id="rId5"/>
              </a:rPr>
              <a:t>服务器</a:t>
            </a:r>
            <a:r>
              <a:rPr lang="zh-CN" altLang="en-US" dirty="0"/>
              <a:t>发出请求，返回曾经在服务器上成功下载过该文件的用户的地址。也就是说：即使服务器上已经把该文件删除了，用“迅雷”也有可能将其下载回来！！！这一点是其他工具暂时不能达到的！</a:t>
            </a:r>
          </a:p>
        </p:txBody>
      </p:sp>
      <p:pic>
        <p:nvPicPr>
          <p:cNvPr id="5122" name="Picture 2" descr="http://img.article.pchome.net/00/20/17/77/0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61048"/>
            <a:ext cx="3252545" cy="25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4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盗链事件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4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百兆时代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土豆</a:t>
            </a:r>
            <a:endParaRPr lang="en-US" altLang="zh-CN" dirty="0" smtClean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酷</a:t>
            </a:r>
            <a:endParaRPr lang="en-US" altLang="zh-CN" dirty="0" smtClean="0"/>
          </a:p>
          <a:p>
            <a:r>
              <a:rPr lang="zh-CN" altLang="en-US" dirty="0"/>
              <a:t>腾</a:t>
            </a:r>
            <a:r>
              <a:rPr lang="zh-CN" altLang="en-US" dirty="0" smtClean="0"/>
              <a:t>讯视频</a:t>
            </a:r>
            <a:endParaRPr lang="en-US" altLang="zh-CN" dirty="0" smtClean="0"/>
          </a:p>
          <a:p>
            <a:r>
              <a:rPr lang="zh-CN" altLang="en-US" dirty="0" smtClean="0"/>
              <a:t>在线视频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3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i0.qhimg.com/t01c19334e320e631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2" y="1700808"/>
            <a:ext cx="7441314" cy="41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万兆时代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无盘时代</a:t>
            </a:r>
            <a:endParaRPr lang="en-US" altLang="zh-CN" dirty="0" smtClean="0"/>
          </a:p>
          <a:p>
            <a:r>
              <a:rPr lang="zh-CN" altLang="en-US" dirty="0"/>
              <a:t>手</a:t>
            </a:r>
            <a:r>
              <a:rPr lang="zh-CN" altLang="en-US" dirty="0" smtClean="0"/>
              <a:t>环代替一切</a:t>
            </a:r>
            <a:endParaRPr lang="zh-CN" altLang="en-US" dirty="0"/>
          </a:p>
        </p:txBody>
      </p:sp>
      <p:pic>
        <p:nvPicPr>
          <p:cNvPr id="4" name="Picture 4" descr="http://upload.news.cecb2b.com/2013/1205/13862329706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7832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0.pconline.com.cn/pconline/digital/family/2014/0813/zt5268116.htmlimages/shouhuanzhanzheng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20" y="4777803"/>
            <a:ext cx="2360200" cy="1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endParaRPr lang="zh-CN" altLang="en-US" dirty="0"/>
          </a:p>
        </p:txBody>
      </p:sp>
      <p:pic>
        <p:nvPicPr>
          <p:cNvPr id="8198" name="Picture 6" descr="http://support.supermap.com.cn/supportblog/Portals/0/Users/iServer/iS710/1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5715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pic.baike.soso.com/p/20131114/20131114145828-15465214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61656"/>
            <a:ext cx="413078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世界是改变的</a:t>
            </a:r>
            <a:endParaRPr lang="en-US" altLang="zh-CN" dirty="0" smtClean="0"/>
          </a:p>
          <a:p>
            <a:r>
              <a:rPr lang="zh-CN" altLang="en-US" dirty="0" smtClean="0"/>
              <a:t>小时候成长快，因为我们没有过滤，适应任何改变</a:t>
            </a:r>
            <a:endParaRPr lang="en-US" altLang="zh-CN" dirty="0" smtClean="0"/>
          </a:p>
          <a:p>
            <a:r>
              <a:rPr lang="zh-CN" altLang="en-US" dirty="0" smtClean="0"/>
              <a:t>大了我们有了自己的过滤网</a:t>
            </a:r>
            <a:endParaRPr lang="en-US" altLang="zh-CN" dirty="0" smtClean="0"/>
          </a:p>
          <a:p>
            <a:r>
              <a:rPr lang="zh-CN" altLang="en-US" dirty="0" smtClean="0"/>
              <a:t>和自己的父母有代沟的时候，说明我们还在发展</a:t>
            </a:r>
            <a:endParaRPr lang="en-US" altLang="zh-CN" dirty="0" smtClean="0"/>
          </a:p>
          <a:p>
            <a:r>
              <a:rPr lang="zh-CN" altLang="en-US" dirty="0" smtClean="0"/>
              <a:t>和自己孩子有代沟的时候，说明我们。。。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701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 descr="http://hd.yesky.com/imagelist/2007/345/8643f09l4v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38725"/>
            <a:ext cx="3653852" cy="27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d.10086.cn/simis/ProductHall/GreenArea/html/tech/basic/image/basic_121026_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4752528" cy="286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做什么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个服务器存放资源</a:t>
            </a:r>
            <a:endParaRPr lang="en-US" altLang="zh-CN" dirty="0" smtClean="0"/>
          </a:p>
          <a:p>
            <a:r>
              <a:rPr lang="zh-CN" altLang="en-US" dirty="0" smtClean="0"/>
              <a:t>收发邮件</a:t>
            </a:r>
            <a:endParaRPr lang="en-US" altLang="zh-CN" dirty="0" smtClean="0"/>
          </a:p>
          <a:p>
            <a:r>
              <a:rPr lang="zh-CN" altLang="en-US" dirty="0" smtClean="0"/>
              <a:t>下载速度几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，以文章和小小软件为主</a:t>
            </a:r>
            <a:endParaRPr lang="en-US" altLang="zh-CN" dirty="0" smtClean="0"/>
          </a:p>
          <a:p>
            <a:r>
              <a:rPr lang="zh-CN" altLang="en-US" dirty="0" smtClean="0"/>
              <a:t>入口：</a:t>
            </a:r>
            <a:r>
              <a:rPr lang="en-US" altLang="zh-CN" dirty="0" smtClean="0"/>
              <a:t>yahoo.com.cn</a:t>
            </a:r>
          </a:p>
          <a:p>
            <a:r>
              <a:rPr lang="zh-CN" altLang="en-US" dirty="0" smtClean="0"/>
              <a:t>聊天工具 </a:t>
            </a:r>
            <a:r>
              <a:rPr lang="en-US" altLang="zh-CN" dirty="0" smtClean="0"/>
              <a:t>ICQ  -&gt; MSN -&gt; QICQ -&gt; QQ </a:t>
            </a:r>
          </a:p>
          <a:p>
            <a:r>
              <a:rPr lang="zh-CN" altLang="en-US" dirty="0"/>
              <a:t>活跃</a:t>
            </a:r>
            <a:r>
              <a:rPr lang="zh-CN" altLang="en-US" dirty="0" smtClean="0"/>
              <a:t>用户：共享软件开发者，门户，论坛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2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市场几乎空白</a:t>
            </a:r>
            <a:endParaRPr lang="en-US" altLang="zh-CN" dirty="0" smtClean="0"/>
          </a:p>
          <a:p>
            <a:r>
              <a:rPr lang="zh-CN" altLang="en-US" dirty="0" smtClean="0"/>
              <a:t>单打独斗流行</a:t>
            </a:r>
            <a:endParaRPr lang="en-US" altLang="zh-CN" dirty="0" smtClean="0"/>
          </a:p>
          <a:p>
            <a:r>
              <a:rPr lang="zh-CN" altLang="en-US" dirty="0"/>
              <a:t>杀毒</a:t>
            </a:r>
            <a:r>
              <a:rPr lang="zh-CN" altLang="en-US" dirty="0" smtClean="0"/>
              <a:t>软件、输入法、超级兔子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92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2913"/>
            <a:ext cx="80010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最怕看到的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8" descr="http://g.hiphotos.baidu.com/zhidao/pic/item/d0c8a786c9177f3ee9ade3b474cf3bc79e3d56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768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断点续传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断点续传支持从文件上次中断的地方开始传送数据，而并非是从文件开头传送</a:t>
            </a:r>
            <a:endParaRPr lang="en-US" altLang="zh-CN" dirty="0" smtClean="0"/>
          </a:p>
          <a:p>
            <a:r>
              <a:rPr lang="zh-CN" altLang="en-US" dirty="0" smtClean="0"/>
              <a:t>断点</a:t>
            </a:r>
            <a:r>
              <a:rPr lang="zh-CN" altLang="en-US" dirty="0"/>
              <a:t>续传功能，既可节约时间又可以节约</a:t>
            </a:r>
            <a:r>
              <a:rPr lang="zh-CN" altLang="en-US" dirty="0" smtClean="0"/>
              <a:t>金钱</a:t>
            </a:r>
            <a:endParaRPr lang="en-US" altLang="zh-CN" dirty="0" smtClean="0"/>
          </a:p>
          <a:p>
            <a:r>
              <a:rPr lang="zh-CN" altLang="en-US" dirty="0" smtClean="0"/>
              <a:t>主要适用于几兆小软件</a:t>
            </a:r>
            <a:endParaRPr lang="en-US" altLang="zh-CN" dirty="0" smtClean="0"/>
          </a:p>
          <a:p>
            <a:r>
              <a:rPr lang="zh-CN" altLang="en-US" dirty="0" smtClean="0"/>
              <a:t>代表软件：网络蚂蚁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dirty="0"/>
              <a:t>蚂蚁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www.jqcq.cn/files_kp/stories/orig/2005-09/16/112685256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87802" cy="51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2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502</Words>
  <Application>Microsoft Office PowerPoint</Application>
  <PresentationFormat>全屏显示(4:3)</PresentationFormat>
  <Paragraphs>76</Paragraphs>
  <Slides>27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网络的变迁</vt:lpstr>
      <vt:lpstr>PowerPoint 演示文稿</vt:lpstr>
      <vt:lpstr>网络时代</vt:lpstr>
      <vt:lpstr>做什么</vt:lpstr>
      <vt:lpstr>共享软件</vt:lpstr>
      <vt:lpstr>PowerPoint 演示文稿</vt:lpstr>
      <vt:lpstr>最怕看到的</vt:lpstr>
      <vt:lpstr>断点续传</vt:lpstr>
      <vt:lpstr>网络蚂蚁</vt:lpstr>
      <vt:lpstr>PowerPoint 演示文稿</vt:lpstr>
      <vt:lpstr>包月时代</vt:lpstr>
      <vt:lpstr>P2P</vt:lpstr>
      <vt:lpstr>BT下载</vt:lpstr>
      <vt:lpstr>PowerPoint 演示文稿</vt:lpstr>
      <vt:lpstr>PowerPoint 演示文稿</vt:lpstr>
      <vt:lpstr>代表作品</vt:lpstr>
      <vt:lpstr>PowerPoint 演示文稿</vt:lpstr>
      <vt:lpstr>PowerPoint 演示文稿</vt:lpstr>
      <vt:lpstr>问题</vt:lpstr>
      <vt:lpstr>聪明的迅雷</vt:lpstr>
      <vt:lpstr>PowerPoint 演示文稿</vt:lpstr>
      <vt:lpstr>百兆时代</vt:lpstr>
      <vt:lpstr>PowerPoint 演示文稿</vt:lpstr>
      <vt:lpstr>万兆时代</vt:lpstr>
      <vt:lpstr>未来</vt:lpstr>
      <vt:lpstr>总结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潮流</dc:title>
  <dc:creator>shuyouliu</dc:creator>
  <cp:lastModifiedBy>zywx</cp:lastModifiedBy>
  <cp:revision>47</cp:revision>
  <dcterms:created xsi:type="dcterms:W3CDTF">2016-05-03T01:29:28Z</dcterms:created>
  <dcterms:modified xsi:type="dcterms:W3CDTF">2016-05-04T05:53:17Z</dcterms:modified>
</cp:coreProperties>
</file>