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6" autoAdjust="0"/>
    <p:restoredTop sz="94660"/>
  </p:normalViewPr>
  <p:slideViewPr>
    <p:cSldViewPr snapToGrid="0">
      <p:cViewPr varScale="1">
        <p:scale>
          <a:sx n="37" d="100"/>
          <a:sy n="37" d="100"/>
        </p:scale>
        <p:origin x="7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FE20-4CAB-46F2-BA1C-2110E4B5B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4A888-3EFC-4B9E-B08A-AB85FD3F9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3430D-A295-486A-96F6-C1CEF5B7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643F3-B125-4F90-B99B-E4200AA9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2E0A8-5603-459E-878B-B0DC0094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CFB2-DD92-4F7C-A8D5-B0AE733B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B3B71-978B-4A3C-8BFD-70E101AF8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F849E-DE42-40DC-A80A-EDC7CC18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BA11-A2E5-4E4E-BB79-25E72F38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FFC4-1DFE-43EC-9892-2EA419CB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37202-BE7A-41C6-B499-2C264FB28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1A957-DAB8-40F2-B82B-FD62ADEDF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66E38-A515-4C00-9C1D-872D83AB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7E1EF-2197-4029-A636-5BF31960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29839-3B94-4ECB-8A19-9A528832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0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7B33-E46B-4212-B63C-F6DA90AA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87387-BE1C-413F-94E4-A149E8EF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1FD2-6D0A-49C2-8702-03F2E619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6E6A9-E0ED-4938-B424-23F28C41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16B40-762E-4D69-A03D-E0F5D55D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5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610A-2D7F-4487-A973-B2B616DE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77EFD-7E4A-401C-A3B6-92B870EC1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8F273-09AF-4D56-83CE-D11A0482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05CC-570D-440B-9B59-A9163704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0F3A0-69ED-47D0-AEB1-BA03369B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A74C-E56F-4AB0-AA34-22A83B3F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EC99C-5CE5-443C-9E1E-1501721EC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21997-9A3B-47F5-A33B-8CB72D04A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41720-1DEB-4ED9-AB25-8002050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66FB1-DC5E-4B15-953F-32FCC184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26590-3A61-4F2B-BF90-CA292C76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A1C1-C6FC-4F6F-B05E-17B9CFB9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B6B9E-E545-4D6E-AE39-2DB972A30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9CF9A-8C94-4935-B0AD-96D7CCDA8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E3E57-1B3C-48DF-B40F-670BEFF31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2F7F6-39D2-4AA8-BFDE-216ECFDEB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C7771-A4DC-4902-AD53-17C52499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007A7-225C-4503-9EFE-BF1AA909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40F70-CCD4-4C5B-AE80-81E6A242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90B0-C376-4192-B43C-6EB173D8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EF333-8846-44E6-BC11-AC4D3974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B1190-F2DB-4F17-AFEC-A0EA20EA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C2680-4B2E-4394-8302-5B8EDA37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2663E-2E79-4BCE-B491-E2E4FBE8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57E074-36B8-4D20-AF53-542CDC3D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5EB60-6086-4C67-9980-88805E2E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4B5-D859-45BB-B306-1417DBA3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E5488-4F87-4188-972B-18E116F41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FEEB8-8229-45BF-8AD2-BC309B69C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0878C-F21E-4A48-B509-F36CBB69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EBFA3-DE0D-4F77-9C41-2FE31468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8FD09-A4E2-4560-AF57-D685A9B0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6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72FD-30BF-483C-BC00-727F6AA4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5906B-1D96-4ED0-8EAC-E5BFCEB9B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D5877-933D-4591-A932-C3198F007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4CAA8-A2D5-4604-ADD4-4A69AAB8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D8F1E-27A4-4E4B-B596-9E742A5E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6BC62-2D80-4F9B-B66D-773992DD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1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AE2F70-89A0-49C3-A06C-1C15D8AB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DB64C-EA5C-49AA-9B60-F062CB861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E3CA2-E872-4AA6-B6D1-C1D3A5E36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F463-4772-4F3F-9576-ED04F536AF4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344E2-E4B8-4382-A4EC-66448B5ED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232C6-512A-4696-976A-4960E07B6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66DE-C3AE-4151-B6CA-1748CC735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Scaling Deep Learning on GPU and Knights Landing Clusters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166A6-7420-4D42-AA41-27A6A7574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4964"/>
            <a:ext cx="9144000" cy="1655762"/>
          </a:xfrm>
        </p:spPr>
        <p:txBody>
          <a:bodyPr/>
          <a:lstStyle/>
          <a:p>
            <a:r>
              <a:rPr lang="en-US" dirty="0"/>
              <a:t>Xiaotian Dou</a:t>
            </a:r>
          </a:p>
          <a:p>
            <a:r>
              <a:rPr lang="en-US" dirty="0"/>
              <a:t>University of Pittsburgh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939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9429-E426-467F-A80A-FAC89142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Hogwild</a:t>
            </a:r>
            <a:r>
              <a:rPr lang="en-US" dirty="0"/>
              <a:t> (Lock Free)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DBA0-C6BA-4223-9D23-54F3D3991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 SGD has a lock to avoid weight update conflict, make sure the master only processes one sub-gradient at a time.</a:t>
            </a:r>
          </a:p>
          <a:p>
            <a:r>
              <a:rPr lang="en-US" dirty="0"/>
              <a:t>The </a:t>
            </a:r>
            <a:r>
              <a:rPr lang="en-US" dirty="0" err="1"/>
              <a:t>hogwild</a:t>
            </a:r>
            <a:r>
              <a:rPr lang="en-US" dirty="0"/>
              <a:t> removes the lock and allows the master to process multiple sub-gradients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219820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1FEF-BB1C-4C3B-AFAF-650B6A4B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EASGD (Round-Robin)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4BA8A-448F-4F04-95F4-C3344B352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Round-robin VS FCFS strategy</a:t>
            </a:r>
          </a:p>
          <a:p>
            <a:r>
              <a:rPr lang="en-US" dirty="0"/>
              <a:t>The master interact with one single worker at a time</a:t>
            </a:r>
          </a:p>
          <a:p>
            <a:r>
              <a:rPr lang="en-US" dirty="0"/>
              <a:t>Baseline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769" y="3720229"/>
            <a:ext cx="7036236" cy="215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7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CC1B-43BD-4BF4-B9BB-1C1CCD87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Algorithm Design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CCF00-CE3B-4A7A-B38F-867AE375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2521-CE4A-4FEA-BEA3-23975A7A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EASGD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80011" y="1762298"/>
            <a:ext cx="10515600" cy="2918374"/>
          </a:xfrm>
        </p:spPr>
        <p:txBody>
          <a:bodyPr/>
          <a:lstStyle/>
          <a:p>
            <a:r>
              <a:rPr lang="en-US" dirty="0"/>
              <a:t>Redesigning the parallel SGD methods</a:t>
            </a:r>
          </a:p>
          <a:p>
            <a:r>
              <a:rPr lang="en-US" dirty="0"/>
              <a:t>The computation and update of different GPUs are ordered, good fault-tolerance but inefficient.</a:t>
            </a:r>
          </a:p>
          <a:p>
            <a:r>
              <a:rPr lang="en-US" dirty="0"/>
              <a:t>To use parameter-server update to replace the round-robin update:</a:t>
            </a:r>
          </a:p>
          <a:p>
            <a:r>
              <a:rPr lang="en-US" dirty="0"/>
              <a:t>Use FCFS strategy to process multiple workers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7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1355-01C9-45AD-9ADB-0DA56C01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the t-</a:t>
            </a:r>
            <a:r>
              <a:rPr lang="en-US" dirty="0" err="1"/>
              <a:t>th</a:t>
            </a:r>
            <a:r>
              <a:rPr lang="en-US" dirty="0"/>
              <a:t> iteration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363" y="1815379"/>
            <a:ext cx="9581481" cy="249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41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MEASGD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momentum parameter V, help accelerate gradient in the right direction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850976"/>
            <a:ext cx="103060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3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Hogwild</a:t>
            </a:r>
            <a:r>
              <a:rPr lang="en-US" dirty="0"/>
              <a:t> EASGD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the lock for faster convergence</a:t>
            </a:r>
          </a:p>
        </p:txBody>
      </p:sp>
    </p:spTree>
    <p:extLst>
      <p:ext uri="{BB962C8B-B14F-4D97-AF65-F5344CB8AC3E}">
        <p14:creationId xmlns:p14="http://schemas.microsoft.com/office/powerpoint/2010/main" val="819822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EASGD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569" y="1891104"/>
            <a:ext cx="9357744" cy="360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10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Comparison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017" y="1531256"/>
            <a:ext cx="8129763" cy="515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75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Layer Communication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 the neural networks in a contiguous way and pack all the layers together and conduct one communication each time.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625" y="3071813"/>
            <a:ext cx="51244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7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8BBB-4F27-4BE5-B6A3-6F9742C0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F942A-3D82-4892-A080-2D27E5FC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Experimental Setup</a:t>
            </a:r>
          </a:p>
          <a:p>
            <a:r>
              <a:rPr lang="en-US" dirty="0"/>
              <a:t>Distributed Algorithm Design</a:t>
            </a:r>
          </a:p>
          <a:p>
            <a:r>
              <a:rPr lang="en-US" dirty="0"/>
              <a:t>Algorithm Architecture Design</a:t>
            </a:r>
          </a:p>
          <a:p>
            <a:r>
              <a:rPr lang="en-US" dirty="0"/>
              <a:t>Result and Discussion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98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Multi-GPU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Sync EASGD1, there are 8 potentially time-consuming parts:</a:t>
            </a:r>
          </a:p>
          <a:p>
            <a:pPr marL="514350" indent="-514350">
              <a:buAutoNum type="arabicPeriod"/>
            </a:pPr>
            <a:r>
              <a:rPr lang="en-US" dirty="0"/>
              <a:t>Data I/O                                                                       ignore</a:t>
            </a:r>
          </a:p>
          <a:p>
            <a:pPr marL="514350" indent="-514350">
              <a:buAutoNum type="arabicPeriod"/>
            </a:pPr>
            <a:r>
              <a:rPr lang="en-US" dirty="0"/>
              <a:t>Data and weight initialization                                  ignore</a:t>
            </a:r>
          </a:p>
          <a:p>
            <a:pPr marL="514350" indent="-514350">
              <a:buAutoNum type="arabicPeriod"/>
            </a:pPr>
            <a:r>
              <a:rPr lang="en-US" dirty="0"/>
              <a:t>GPU-GPU parameter communication                    </a:t>
            </a:r>
            <a:r>
              <a:rPr lang="en-US" dirty="0" err="1"/>
              <a:t>communication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CPU-GPU data communication                               </a:t>
            </a:r>
            <a:r>
              <a:rPr lang="en-US" dirty="0" err="1"/>
              <a:t>communication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CPU-GPU parameter communication                    </a:t>
            </a:r>
            <a:r>
              <a:rPr lang="en-US" dirty="0" err="1"/>
              <a:t>communication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Forward and Backward propagation                      computation</a:t>
            </a:r>
          </a:p>
          <a:p>
            <a:pPr marL="514350" indent="-514350">
              <a:buAutoNum type="arabicPeriod"/>
            </a:pPr>
            <a:r>
              <a:rPr lang="en-US" dirty="0"/>
              <a:t>GPU weight update                                                   computation</a:t>
            </a:r>
          </a:p>
          <a:p>
            <a:pPr marL="514350" indent="-514350">
              <a:buAutoNum type="arabicPeriod"/>
            </a:pPr>
            <a:r>
              <a:rPr lang="en-US" dirty="0"/>
              <a:t>CPU weight update                                                    computation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29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50D5-E099-4C78-AC85-A3567A0A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CPU-GPU data communication is the key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7F357-5BC6-4086-881A-644B82217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 EASGD1: P blocking send/receive operations can be efficiently processed by a tree-reduction operation(standard MPI reduction)</a:t>
            </a:r>
          </a:p>
          <a:p>
            <a:r>
              <a:rPr lang="en-US" dirty="0"/>
              <a:t>Sync EASGD2: Put all training and test data on the CPU, put all weights on GPU to reduce communication overhead.</a:t>
            </a:r>
          </a:p>
          <a:p>
            <a:r>
              <a:rPr lang="en-US" dirty="0"/>
              <a:t>Sync EASGD3: overlap critical path 7-10 and 11-12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40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B9AE-4DBD-4981-A169-9F0918F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A4D58-26C4-4652-9642-EC79EADBB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4DABC-5B22-46D1-83F9-B83E1F61D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295275"/>
            <a:ext cx="631507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81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F864-02FC-422D-B3A2-72F1DB3D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30B8-11FA-4A06-A5CF-88C531334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5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84AE-31F7-4535-B298-6FA09846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EDF1-38D2-4801-BB6A-BDCB27854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Applications require large computing power</a:t>
            </a:r>
          </a:p>
          <a:p>
            <a:r>
              <a:rPr lang="en-US" dirty="0"/>
              <a:t>Current solutions like GPGPUs or FPGA need to fetch data from either CPU memory or remote processors at runtime, we use multi-GPU platform and Intel Knights Landing cluster(self-host chip) as target platform.</a:t>
            </a:r>
          </a:p>
          <a:p>
            <a:r>
              <a:rPr lang="en-US" dirty="0"/>
              <a:t>Algorithm side, we improved the Elastic Averaging SGD(EASGD) method by redesigning four efficient distributed algorithms:</a:t>
            </a:r>
          </a:p>
          <a:p>
            <a:r>
              <a:rPr lang="en-US" dirty="0"/>
              <a:t>Async EASGD -&gt; Async MEASGD -&gt; </a:t>
            </a:r>
            <a:r>
              <a:rPr lang="en-US" dirty="0" err="1"/>
              <a:t>Hogwild</a:t>
            </a:r>
            <a:r>
              <a:rPr lang="en-US" dirty="0"/>
              <a:t> EASGD -&gt; Sync EASGD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1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EE63-9D61-47DE-966E-61506930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F72CB-EED1-4A78-8129-6D14AA1B0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Intel Knights Landing Architecture:</a:t>
            </a:r>
          </a:p>
          <a:p>
            <a:pPr marL="514350" indent="-514350">
              <a:buAutoNum type="arabicPeriod"/>
            </a:pPr>
            <a:r>
              <a:rPr lang="en-US" dirty="0"/>
              <a:t>Self-hosted Platform: self-hosted by an operating system, no need for CPU</a:t>
            </a:r>
          </a:p>
          <a:p>
            <a:pPr marL="514350" indent="-514350">
              <a:buAutoNum type="arabicPeriod"/>
            </a:pPr>
            <a:r>
              <a:rPr lang="en-US" dirty="0"/>
              <a:t>Better Memory: 384 GB</a:t>
            </a:r>
          </a:p>
          <a:p>
            <a:pPr marL="514350" indent="-514350">
              <a:buAutoNum type="arabicPeriod"/>
            </a:pPr>
            <a:r>
              <a:rPr lang="en-US" dirty="0"/>
              <a:t>Configurable NUMA: Non-uniform memory access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4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83B8-D9A4-4429-9D9B-EA6D32C2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6BE4C5-257C-4CF2-A5D6-C5D8E35C6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920" y="1738001"/>
            <a:ext cx="8360229" cy="425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999E-9850-4A32-A052-5388A3A8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6BE7FB-A439-4186-B3B3-7A1C2888D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025" y="2177060"/>
            <a:ext cx="3968812" cy="53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5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A527-D013-4303-8FFD-4AEC4F47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Parallelism and Model Parallelism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495448-1F2D-49C2-9D6D-31E911D8D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814" y="1603139"/>
            <a:ext cx="6877734" cy="499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3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2091-14B0-4A4F-86C2-7757E1D1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A801E-7DE6-46C2-90CA-D6C26C600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Server</a:t>
            </a:r>
          </a:p>
          <a:p>
            <a:r>
              <a:rPr lang="en-US" dirty="0" err="1"/>
              <a:t>Hogwild</a:t>
            </a:r>
            <a:endParaRPr lang="en-US" dirty="0"/>
          </a:p>
          <a:p>
            <a:r>
              <a:rPr lang="en-US" dirty="0"/>
              <a:t>EASGD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5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F506-4E91-49ED-BA17-1C7699A0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Server(Async SGD)				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30D1F2-5B6A-4174-9932-097B72CC5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949" y="1690688"/>
            <a:ext cx="7328062" cy="456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4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430</Words>
  <Application>Microsoft Office PowerPoint</Application>
  <PresentationFormat>Widescreen</PresentationFormat>
  <Paragraphs>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Scaling Deep Learning on GPU and Knights Landing Clusters</vt:lpstr>
      <vt:lpstr>Outline</vt:lpstr>
      <vt:lpstr>Introduction</vt:lpstr>
      <vt:lpstr>Background</vt:lpstr>
      <vt:lpstr>Convolutional Neural Networks</vt:lpstr>
      <vt:lpstr>Stochastic Gradient Descent</vt:lpstr>
      <vt:lpstr>Data Parallelism and Model Parallelism</vt:lpstr>
      <vt:lpstr>Related Work </vt:lpstr>
      <vt:lpstr>Parameter Server(Async SGD)     </vt:lpstr>
      <vt:lpstr>Hogwild (Lock Free)</vt:lpstr>
      <vt:lpstr>EASGD (Round-Robin)</vt:lpstr>
      <vt:lpstr>Distributed Algorithm Design    </vt:lpstr>
      <vt:lpstr>Async EASGD</vt:lpstr>
      <vt:lpstr>During the t-th iteration</vt:lpstr>
      <vt:lpstr>Async MEASGD</vt:lpstr>
      <vt:lpstr>Hogwild EASGD</vt:lpstr>
      <vt:lpstr>Sync EASGD</vt:lpstr>
      <vt:lpstr>Overall Comparison</vt:lpstr>
      <vt:lpstr>Single Layer Communication </vt:lpstr>
      <vt:lpstr>Multi-GPU Optimization</vt:lpstr>
      <vt:lpstr> CPU-GPU data communication is the key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Deep Learning on GPU and Knights Landing Clusters</dc:title>
  <dc:creator>Dou, Xiaotian</dc:creator>
  <cp:lastModifiedBy>Dou, Xiaotian</cp:lastModifiedBy>
  <cp:revision>43</cp:revision>
  <dcterms:created xsi:type="dcterms:W3CDTF">2019-03-24T23:24:15Z</dcterms:created>
  <dcterms:modified xsi:type="dcterms:W3CDTF">2019-03-27T23:02:38Z</dcterms:modified>
</cp:coreProperties>
</file>