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3" r:id="rId5"/>
    <p:sldId id="257" r:id="rId6"/>
    <p:sldId id="259" r:id="rId7"/>
    <p:sldId id="258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660"/>
  </p:normalViewPr>
  <p:slideViewPr>
    <p:cSldViewPr>
      <p:cViewPr>
        <p:scale>
          <a:sx n="75" d="100"/>
          <a:sy n="75" d="100"/>
        </p:scale>
        <p:origin x="-7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F2B7-6DEA-4426-9D42-B70EA4853EF9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1B28-43C4-4F22-80C4-031F1595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6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F2B7-6DEA-4426-9D42-B70EA4853EF9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1B28-43C4-4F22-80C4-031F1595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4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F2B7-6DEA-4426-9D42-B70EA4853EF9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1B28-43C4-4F22-80C4-031F1595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2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F2B7-6DEA-4426-9D42-B70EA4853EF9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1B28-43C4-4F22-80C4-031F1595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39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F2B7-6DEA-4426-9D42-B70EA4853EF9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1B28-43C4-4F22-80C4-031F1595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0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F2B7-6DEA-4426-9D42-B70EA4853EF9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1B28-43C4-4F22-80C4-031F1595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1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F2B7-6DEA-4426-9D42-B70EA4853EF9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1B28-43C4-4F22-80C4-031F1595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9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F2B7-6DEA-4426-9D42-B70EA4853EF9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1B28-43C4-4F22-80C4-031F1595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2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F2B7-6DEA-4426-9D42-B70EA4853EF9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1B28-43C4-4F22-80C4-031F1595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9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F2B7-6DEA-4426-9D42-B70EA4853EF9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1B28-43C4-4F22-80C4-031F1595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9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F2B7-6DEA-4426-9D42-B70EA4853EF9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1B28-43C4-4F22-80C4-031F1595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5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2F2B7-6DEA-4426-9D42-B70EA4853EF9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91B28-43C4-4F22-80C4-031F1595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3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Implementation of the RSA cryptosystem on </a:t>
            </a:r>
            <a:r>
              <a:rPr lang="en-US" b="1" dirty="0" smtClean="0"/>
              <a:t>FPGA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core calculation of RSA encryption </a:t>
                </a:r>
                <a:endParaRPr lang="en-US" dirty="0"/>
              </a:p>
              <a:p>
                <a:pPr lvl="1"/>
                <a:r>
                  <a:rPr lang="en-US" dirty="0" smtClean="0"/>
                  <a:t>Calculating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𝑚𝑜𝑑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b="0" dirty="0" smtClean="0"/>
                  <a:t> </a:t>
                </a:r>
              </a:p>
              <a:p>
                <a:pPr marL="457200" lvl="1" indent="0">
                  <a:buNone/>
                </a:pPr>
                <a:endParaRPr lang="en-US" b="0" dirty="0" smtClean="0"/>
              </a:p>
              <a:p>
                <a:r>
                  <a:rPr lang="en-US" dirty="0"/>
                  <a:t>Modular </a:t>
                </a:r>
                <a:r>
                  <a:rPr lang="en-US" dirty="0" smtClean="0"/>
                  <a:t>multiplication and hence modular exponentiation </a:t>
                </a:r>
                <a:r>
                  <a:rPr lang="en-US" dirty="0"/>
                  <a:t>can be performed in hardware efficiently using Montgomery </a:t>
                </a:r>
                <a:r>
                  <a:rPr lang="en-US" dirty="0" smtClean="0"/>
                  <a:t>multiplication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26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Montgomery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478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500" dirty="0" smtClean="0"/>
                  <a:t>Given integers x, y and 0 </a:t>
                </a:r>
                <a:r>
                  <a:rPr lang="en-US" sz="2500" dirty="0">
                    <a:cs typeface="Arial" charset="0"/>
                  </a:rPr>
                  <a:t>≤ </a:t>
                </a:r>
                <a:r>
                  <a:rPr lang="en-US" sz="2500" dirty="0" err="1">
                    <a:cs typeface="Arial" charset="0"/>
                  </a:rPr>
                  <a:t>x,y</a:t>
                </a:r>
                <a:r>
                  <a:rPr lang="en-US" sz="2500" dirty="0">
                    <a:cs typeface="Arial" charset="0"/>
                  </a:rPr>
                  <a:t> ≤ m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500" dirty="0">
                    <a:cs typeface="Arial" charset="0"/>
                  </a:rPr>
                  <a:t>Montgomery Domain: </a:t>
                </a:r>
                <a:r>
                  <a:rPr lang="en-US" sz="2500" dirty="0" smtClean="0">
                    <a:cs typeface="Arial" charset="0"/>
                  </a:rPr>
                  <a:t> x̃ </a:t>
                </a:r>
                <a:r>
                  <a:rPr lang="en-US" sz="2500" dirty="0">
                    <a:cs typeface="Arial" charset="0"/>
                  </a:rPr>
                  <a:t>= </a:t>
                </a:r>
                <a:r>
                  <a:rPr lang="en-US" sz="2500" dirty="0" err="1">
                    <a:cs typeface="Arial" charset="0"/>
                  </a:rPr>
                  <a:t>xR</a:t>
                </a:r>
                <a:r>
                  <a:rPr lang="en-US" sz="2500" dirty="0">
                    <a:cs typeface="Arial" charset="0"/>
                  </a:rPr>
                  <a:t> mod m, ỹ = </a:t>
                </a:r>
                <a:r>
                  <a:rPr lang="en-US" sz="2500" dirty="0" err="1">
                    <a:cs typeface="Arial" charset="0"/>
                  </a:rPr>
                  <a:t>yR</a:t>
                </a:r>
                <a:r>
                  <a:rPr lang="en-US" sz="2500" dirty="0">
                    <a:cs typeface="Arial" charset="0"/>
                  </a:rPr>
                  <a:t> mod 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500" dirty="0">
                    <a:solidFill>
                      <a:srgbClr val="FF0000"/>
                    </a:solidFill>
                    <a:cs typeface="Arial" charset="0"/>
                  </a:rPr>
                  <a:t>Montgomery Multiplication MP(</a:t>
                </a:r>
                <a:r>
                  <a:rPr lang="en-US" sz="2500" dirty="0" err="1">
                    <a:solidFill>
                      <a:srgbClr val="FF0000"/>
                    </a:solidFill>
                    <a:cs typeface="Arial" charset="0"/>
                  </a:rPr>
                  <a:t>x̃,y</a:t>
                </a:r>
                <a:r>
                  <a:rPr lang="en-US" sz="2500" dirty="0">
                    <a:solidFill>
                      <a:srgbClr val="FF0000"/>
                    </a:solidFill>
                    <a:cs typeface="Arial" charset="0"/>
                  </a:rPr>
                  <a:t>̃) :</a:t>
                </a:r>
                <a:br>
                  <a:rPr lang="en-US" sz="2500" dirty="0">
                    <a:solidFill>
                      <a:srgbClr val="FF0000"/>
                    </a:solidFill>
                    <a:cs typeface="Arial" charset="0"/>
                  </a:rPr>
                </a:br>
                <a:r>
                  <a:rPr lang="en-US" sz="2500" dirty="0">
                    <a:cs typeface="Arial" charset="0"/>
                  </a:rPr>
                  <a:t>z̃ = MP(</a:t>
                </a:r>
                <a:r>
                  <a:rPr lang="en-US" sz="2500" dirty="0" err="1">
                    <a:cs typeface="Arial" charset="0"/>
                  </a:rPr>
                  <a:t>x̃,y</a:t>
                </a:r>
                <a:r>
                  <a:rPr lang="en-US" sz="2500" dirty="0">
                    <a:cs typeface="Arial" charset="0"/>
                  </a:rPr>
                  <a:t>̃) = </a:t>
                </a:r>
                <a:r>
                  <a:rPr lang="en-US" sz="2500" dirty="0" smtClean="0">
                    <a:cs typeface="Arial" charset="0"/>
                  </a:rPr>
                  <a:t>x̃ỹR</a:t>
                </a:r>
                <a:r>
                  <a:rPr lang="en-US" sz="2500" baseline="30000" dirty="0" smtClean="0">
                    <a:cs typeface="Arial" charset="0"/>
                  </a:rPr>
                  <a:t>-1</a:t>
                </a:r>
                <a:r>
                  <a:rPr lang="en-US" sz="2500" dirty="0" smtClean="0">
                    <a:cs typeface="Arial" charset="0"/>
                  </a:rPr>
                  <a:t> </a:t>
                </a:r>
                <a:r>
                  <a:rPr lang="en-US" sz="2500" dirty="0">
                    <a:cs typeface="Arial" charset="0"/>
                  </a:rPr>
                  <a:t>mod m = </a:t>
                </a:r>
                <a:r>
                  <a:rPr lang="en-US" sz="2500" dirty="0" err="1">
                    <a:cs typeface="Arial" charset="0"/>
                  </a:rPr>
                  <a:t>xR</a:t>
                </a:r>
                <a:r>
                  <a:rPr lang="en-US" sz="2500" dirty="0">
                    <a:cs typeface="Arial" charset="0"/>
                  </a:rPr>
                  <a:t>(</a:t>
                </a:r>
                <a:r>
                  <a:rPr lang="en-US" sz="2500" dirty="0" err="1">
                    <a:cs typeface="Arial" charset="0"/>
                  </a:rPr>
                  <a:t>yR</a:t>
                </a:r>
                <a:r>
                  <a:rPr lang="en-US" sz="2500" dirty="0">
                    <a:cs typeface="Arial" charset="0"/>
                  </a:rPr>
                  <a:t>)R</a:t>
                </a:r>
                <a:r>
                  <a:rPr lang="en-US" sz="2500" baseline="30000" dirty="0">
                    <a:cs typeface="Arial" charset="0"/>
                  </a:rPr>
                  <a:t>-1</a:t>
                </a:r>
                <a:r>
                  <a:rPr lang="en-US" sz="2500" dirty="0">
                    <a:cs typeface="Arial" charset="0"/>
                  </a:rPr>
                  <a:t> mod m = </a:t>
                </a:r>
                <a:r>
                  <a:rPr lang="en-US" sz="2500" dirty="0" err="1">
                    <a:cs typeface="Arial" charset="0"/>
                  </a:rPr>
                  <a:t>xyR</a:t>
                </a:r>
                <a:r>
                  <a:rPr lang="en-US" sz="2500" dirty="0">
                    <a:cs typeface="Arial" charset="0"/>
                  </a:rPr>
                  <a:t> mod </a:t>
                </a:r>
                <a:r>
                  <a:rPr lang="en-US" sz="2500" dirty="0" smtClean="0">
                    <a:cs typeface="Arial" charset="0"/>
                  </a:rPr>
                  <a:t>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500" dirty="0" smtClean="0">
                    <a:cs typeface="Arial" charset="0"/>
                  </a:rPr>
                  <a:t>Result</a:t>
                </a:r>
                <a:r>
                  <a:rPr lang="en-US" sz="2500" dirty="0">
                    <a:cs typeface="Arial" charset="0"/>
                  </a:rPr>
                  <a:t>: z = </a:t>
                </a:r>
                <a:r>
                  <a:rPr lang="en-US" sz="2500" dirty="0" smtClean="0">
                    <a:cs typeface="Arial" charset="0"/>
                  </a:rPr>
                  <a:t>z̃R</a:t>
                </a:r>
                <a:r>
                  <a:rPr lang="en-US" sz="2500" baseline="30000" dirty="0" smtClean="0">
                    <a:cs typeface="Arial" charset="0"/>
                  </a:rPr>
                  <a:t>-1</a:t>
                </a:r>
                <a:r>
                  <a:rPr lang="en-US" sz="2500" dirty="0" smtClean="0">
                    <a:cs typeface="Arial" charset="0"/>
                  </a:rPr>
                  <a:t> </a:t>
                </a:r>
                <a:r>
                  <a:rPr lang="en-US" sz="2500" dirty="0">
                    <a:cs typeface="Arial" charset="0"/>
                  </a:rPr>
                  <a:t>mod m = (</a:t>
                </a:r>
                <a:r>
                  <a:rPr lang="en-US" sz="2500" dirty="0" err="1">
                    <a:cs typeface="Arial" charset="0"/>
                  </a:rPr>
                  <a:t>zR</a:t>
                </a:r>
                <a:r>
                  <a:rPr lang="en-US" sz="2500" dirty="0">
                    <a:cs typeface="Arial" charset="0"/>
                  </a:rPr>
                  <a:t>)R</a:t>
                </a:r>
                <a:r>
                  <a:rPr lang="en-US" sz="2500" baseline="30000" dirty="0">
                    <a:cs typeface="Arial" charset="0"/>
                  </a:rPr>
                  <a:t>-1</a:t>
                </a:r>
                <a:r>
                  <a:rPr lang="en-US" sz="2500" dirty="0">
                    <a:cs typeface="Arial" charset="0"/>
                  </a:rPr>
                  <a:t> mod 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500" dirty="0">
                    <a:cs typeface="Arial" charset="0"/>
                  </a:rPr>
                  <a:t>Can compute Montgomery Domain of x using MP(x, </a:t>
                </a:r>
                <a:r>
                  <a:rPr lang="en-US" sz="2500" dirty="0" smtClean="0">
                    <a:cs typeface="Arial" charset="0"/>
                  </a:rPr>
                  <a:t>R</a:t>
                </a:r>
                <a:r>
                  <a:rPr lang="en-US" sz="2500" baseline="30000" dirty="0" smtClean="0">
                    <a:cs typeface="Arial" charset="0"/>
                  </a:rPr>
                  <a:t>2</a:t>
                </a:r>
                <a:r>
                  <a:rPr lang="en-US" sz="2500" dirty="0" smtClean="0">
                    <a:cs typeface="Arial" charset="0"/>
                  </a:rPr>
                  <a:t>)</a:t>
                </a:r>
                <a:endParaRPr lang="en-US" sz="2500" dirty="0">
                  <a:cs typeface="Arial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500" dirty="0">
                    <a:cs typeface="Arial" charset="0"/>
                  </a:rPr>
                  <a:t>Can compute Result z using MP(z, 1</a:t>
                </a:r>
                <a:r>
                  <a:rPr lang="en-US" sz="2500" dirty="0" smtClean="0">
                    <a:cs typeface="Arial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500" dirty="0" smtClean="0">
                    <a:cs typeface="Arial" charset="0"/>
                  </a:rPr>
                  <a:t>If m is a k bit number, R is chosen to be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b="0" i="1" smtClean="0">
                            <a:latin typeface="Cambria Math"/>
                            <a:cs typeface="Arial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/>
                            <a:cs typeface="Arial" charset="0"/>
                          </a:rPr>
                          <m:t>2</m:t>
                        </m:r>
                      </m:e>
                      <m:sup>
                        <m:r>
                          <a:rPr lang="en-US" sz="2500" b="0" i="1" smtClean="0">
                            <a:latin typeface="Cambria Math"/>
                            <a:cs typeface="Arial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2500" dirty="0">
                  <a:cs typeface="Arial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sz="250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47800"/>
                <a:ext cx="8229600" cy="5257800"/>
              </a:xfrm>
              <a:blipFill rotWithShape="1">
                <a:blip r:embed="rId2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59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5562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3000" dirty="0" smtClean="0"/>
                  <a:t>Assuming that an efficient algorithm exists for computing the Montgomery </a:t>
                </a:r>
                <a:r>
                  <a:rPr lang="en-US" sz="3000" dirty="0"/>
                  <a:t>product </a:t>
                </a:r>
                <a:r>
                  <a:rPr lang="en-US" sz="3000" i="1" dirty="0"/>
                  <a:t>MP</a:t>
                </a:r>
                <a:r>
                  <a:rPr lang="en-US" sz="3000" dirty="0"/>
                  <a:t>, any set of operations </a:t>
                </a:r>
                <a:r>
                  <a:rPr lang="en-US" sz="3000" dirty="0" smtClean="0"/>
                  <a:t>on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30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000" dirty="0" smtClean="0"/>
                  <a:t>, including sums</a:t>
                </a:r>
                <a:r>
                  <a:rPr lang="en-US" sz="3000" dirty="0"/>
                  <a:t>, </a:t>
                </a:r>
                <a:r>
                  <a:rPr lang="en-US" sz="3000" dirty="0" smtClean="0"/>
                  <a:t>subtractions</a:t>
                </a:r>
                <a:r>
                  <a:rPr lang="en-US" sz="3000" dirty="0"/>
                  <a:t>, and multiplications, can be performed in </a:t>
                </a:r>
                <a:r>
                  <a:rPr lang="en-US" sz="3000" dirty="0" smtClean="0"/>
                  <a:t>the following </a:t>
                </a:r>
                <a:r>
                  <a:rPr lang="en-US" sz="3000" dirty="0"/>
                  <a:t>way</a:t>
                </a:r>
                <a:r>
                  <a:rPr lang="en-US" sz="3000" dirty="0" smtClean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Substitute all the operands, say </a:t>
                </a:r>
                <a:r>
                  <a:rPr lang="en-US" i="1" dirty="0"/>
                  <a:t>x</a:t>
                </a:r>
                <a:r>
                  <a:rPr lang="en-US" dirty="0"/>
                  <a:t>1, </a:t>
                </a:r>
                <a:r>
                  <a:rPr lang="en-US" i="1" dirty="0"/>
                  <a:t>x</a:t>
                </a:r>
                <a:r>
                  <a:rPr lang="en-US" dirty="0"/>
                  <a:t>2, . . . , by </a:t>
                </a:r>
                <a:r>
                  <a:rPr lang="en-US" i="1" dirty="0"/>
                  <a:t>T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1) = </a:t>
                </a:r>
                <a:r>
                  <a:rPr lang="en-US" i="1" dirty="0"/>
                  <a:t>MP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1</a:t>
                </a:r>
                <a:r>
                  <a:rPr lang="en-US" i="1" dirty="0"/>
                  <a:t>, R</a:t>
                </a:r>
                <a:r>
                  <a:rPr lang="en-US" dirty="0"/>
                  <a:t>2</a:t>
                </a:r>
                <a:r>
                  <a:rPr lang="en-US" dirty="0" smtClean="0"/>
                  <a:t>),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2</a:t>
                </a:r>
                <a:r>
                  <a:rPr lang="en-US" dirty="0"/>
                  <a:t>) = </a:t>
                </a:r>
                <a:r>
                  <a:rPr lang="en-US" i="1" dirty="0"/>
                  <a:t>MP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2</a:t>
                </a:r>
                <a:r>
                  <a:rPr lang="en-US" i="1" dirty="0"/>
                  <a:t>, R</a:t>
                </a:r>
                <a:r>
                  <a:rPr lang="en-US" dirty="0"/>
                  <a:t>2), . . </a:t>
                </a:r>
                <a:r>
                  <a:rPr lang="en-US" dirty="0" smtClean="0"/>
                  <a:t>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Execute all the operations substituting the products by </a:t>
                </a:r>
                <a:r>
                  <a:rPr lang="en-US" dirty="0" smtClean="0"/>
                  <a:t>Montgomery products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Substitute all the results, say </a:t>
                </a:r>
                <a:r>
                  <a:rPr lang="en-US" i="1" dirty="0"/>
                  <a:t>y</a:t>
                </a:r>
                <a:r>
                  <a:rPr lang="en-US" dirty="0"/>
                  <a:t>1, </a:t>
                </a:r>
                <a:r>
                  <a:rPr lang="en-US" i="1" dirty="0"/>
                  <a:t>y</a:t>
                </a:r>
                <a:r>
                  <a:rPr lang="en-US" dirty="0"/>
                  <a:t>2, . . . ,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 smtClean="0"/>
                  <a:t>(</a:t>
                </a:r>
                <a:r>
                  <a:rPr lang="en-US" i="1" dirty="0"/>
                  <a:t>y</a:t>
                </a:r>
                <a:r>
                  <a:rPr lang="en-US" dirty="0"/>
                  <a:t>1) = </a:t>
                </a:r>
                <a:r>
                  <a:rPr lang="en-US" i="1" dirty="0"/>
                  <a:t>MP</a:t>
                </a:r>
                <a:r>
                  <a:rPr lang="en-US" dirty="0"/>
                  <a:t>(</a:t>
                </a:r>
                <a:r>
                  <a:rPr lang="en-US" i="1" dirty="0"/>
                  <a:t>y</a:t>
                </a:r>
                <a:r>
                  <a:rPr lang="en-US" dirty="0"/>
                  <a:t>1</a:t>
                </a:r>
                <a:r>
                  <a:rPr lang="en-US" i="1" dirty="0"/>
                  <a:t>,</a:t>
                </a:r>
                <a:r>
                  <a:rPr lang="en-US" dirty="0"/>
                  <a:t>1</a:t>
                </a:r>
                <a:r>
                  <a:rPr lang="en-US" dirty="0" smtClean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(</a:t>
                </a:r>
                <a:r>
                  <a:rPr lang="en-US" i="1" dirty="0"/>
                  <a:t>y</a:t>
                </a:r>
                <a:r>
                  <a:rPr lang="en-US" dirty="0"/>
                  <a:t>2) = </a:t>
                </a:r>
                <a:r>
                  <a:rPr lang="en-US" i="1" dirty="0"/>
                  <a:t>MP</a:t>
                </a:r>
                <a:r>
                  <a:rPr lang="en-US" dirty="0"/>
                  <a:t>(</a:t>
                </a:r>
                <a:r>
                  <a:rPr lang="en-US" i="1" dirty="0"/>
                  <a:t>y</a:t>
                </a:r>
                <a:r>
                  <a:rPr lang="en-US" dirty="0"/>
                  <a:t>2</a:t>
                </a:r>
                <a:r>
                  <a:rPr lang="en-US" i="1" dirty="0"/>
                  <a:t>,</a:t>
                </a:r>
                <a:r>
                  <a:rPr lang="en-US" dirty="0"/>
                  <a:t>1), . . 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5562600"/>
              </a:xfrm>
              <a:blipFill rotWithShape="1">
                <a:blip r:embed="rId2"/>
                <a:stretch>
                  <a:fillRect l="-1259" t="-2412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13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ork\Desktop\Montgomery produ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7812"/>
            <a:ext cx="4876800" cy="523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-152400" y="-76200"/>
                <a:ext cx="7543800" cy="914400"/>
              </a:xfrm>
            </p:spPr>
            <p:txBody>
              <a:bodyPr>
                <a:normAutofit/>
              </a:bodyPr>
              <a:lstStyle/>
              <a:p>
                <a:r>
                  <a:rPr lang="en-US" sz="2000" u="sng" dirty="0" smtClean="0"/>
                  <a:t>Montgomery product</a:t>
                </a:r>
                <a:r>
                  <a:rPr lang="en-US" sz="2000" dirty="0" smtClean="0"/>
                  <a:t> – calculate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𝑀𝑃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𝑥𝑦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𝑚𝑜𝑑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152400" y="-76200"/>
                <a:ext cx="7543800" cy="9144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 descr="C:\Users\work\Desktop\mont pro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" y="685800"/>
            <a:ext cx="5268149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2514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6200" y="2712720"/>
            <a:ext cx="7620000" cy="2468880"/>
            <a:chOff x="76200" y="2712720"/>
            <a:chExt cx="7620000" cy="2468880"/>
          </a:xfrm>
        </p:grpSpPr>
        <p:grpSp>
          <p:nvGrpSpPr>
            <p:cNvPr id="15" name="Group 14"/>
            <p:cNvGrpSpPr/>
            <p:nvPr/>
          </p:nvGrpSpPr>
          <p:grpSpPr>
            <a:xfrm>
              <a:off x="2743200" y="2712720"/>
              <a:ext cx="4953000" cy="1356360"/>
              <a:chOff x="2743200" y="2712720"/>
              <a:chExt cx="4953000" cy="135636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236720" y="2712720"/>
                <a:ext cx="3459480" cy="38100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221480" y="3688080"/>
                <a:ext cx="3474720" cy="38100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2743200" y="2714506"/>
                <a:ext cx="1371600" cy="1342906"/>
                <a:chOff x="2743200" y="2714506"/>
                <a:chExt cx="1371600" cy="1342906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2971800" y="2714506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a/2</a:t>
                  </a:r>
                  <a:endParaRPr lang="en-US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743200" y="3688080"/>
                  <a:ext cx="990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:r>
                    <a:rPr lang="en-US" dirty="0" err="1" smtClean="0"/>
                    <a:t>a+m</a:t>
                  </a:r>
                  <a:r>
                    <a:rPr lang="en-US" dirty="0" smtClean="0"/>
                    <a:t>)/2</a:t>
                  </a:r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3657600" y="2899172"/>
                  <a:ext cx="4572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flipH="1">
                  <a:off x="3657600" y="3886200"/>
                  <a:ext cx="4572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028" name="Picture 4" descr="C:\Users\work\Desktop\conditi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4724400"/>
              <a:ext cx="4191000" cy="174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Group 17"/>
            <p:cNvGrpSpPr/>
            <p:nvPr/>
          </p:nvGrpSpPr>
          <p:grpSpPr>
            <a:xfrm>
              <a:off x="4267200" y="4191000"/>
              <a:ext cx="2712720" cy="990600"/>
              <a:chOff x="4267200" y="4191000"/>
              <a:chExt cx="2712720" cy="9906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4572000" y="4191000"/>
                <a:ext cx="2407920" cy="99060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H="1">
                <a:off x="4267200" y="4811898"/>
                <a:ext cx="228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0" name="Picture 19" descr="C:\Users\work\Desktop\multiplicati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1" y="5362602"/>
            <a:ext cx="4279901" cy="149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51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752600" y="1219200"/>
            <a:ext cx="5624349" cy="4732283"/>
            <a:chOff x="1676400" y="1295400"/>
            <a:chExt cx="5624349" cy="4732283"/>
          </a:xfrm>
        </p:grpSpPr>
        <p:grpSp>
          <p:nvGrpSpPr>
            <p:cNvPr id="27" name="Group 26"/>
            <p:cNvGrpSpPr/>
            <p:nvPr/>
          </p:nvGrpSpPr>
          <p:grpSpPr>
            <a:xfrm>
              <a:off x="1731579" y="1295400"/>
              <a:ext cx="5334000" cy="4732283"/>
              <a:chOff x="1731579" y="1295400"/>
              <a:chExt cx="5334000" cy="473228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752600" y="2777295"/>
                <a:ext cx="1524000" cy="990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S0</a:t>
                </a:r>
              </a:p>
              <a:p>
                <a:pPr algn="ctr"/>
                <a:r>
                  <a:rPr lang="en-US" dirty="0" smtClean="0"/>
                  <a:t>done=1</a:t>
                </a:r>
              </a:p>
              <a:p>
                <a:pPr algn="ctr"/>
                <a:r>
                  <a:rPr lang="en-US" dirty="0" err="1" smtClean="0"/>
                  <a:t>load_tmr</a:t>
                </a:r>
                <a:r>
                  <a:rPr lang="en-US" dirty="0" smtClean="0"/>
                  <a:t> =1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731579" y="5037083"/>
                <a:ext cx="1524000" cy="990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S1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541579" y="5029200"/>
                <a:ext cx="1524000" cy="990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S2</a:t>
                </a:r>
              </a:p>
              <a:p>
                <a:pPr algn="ctr"/>
                <a:r>
                  <a:rPr lang="en-US" dirty="0" smtClean="0"/>
                  <a:t>done=0</a:t>
                </a:r>
              </a:p>
              <a:p>
                <a:pPr algn="ctr"/>
                <a:r>
                  <a:rPr lang="en-US" dirty="0" smtClean="0"/>
                  <a:t>load =1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515303" y="2769412"/>
                <a:ext cx="1524000" cy="990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S3</a:t>
                </a:r>
              </a:p>
              <a:p>
                <a:pPr algn="ctr"/>
                <a:r>
                  <a:rPr lang="en-US" dirty="0" err="1" smtClean="0"/>
                  <a:t>ce_p</a:t>
                </a:r>
                <a:r>
                  <a:rPr lang="en-US" dirty="0" smtClean="0"/>
                  <a:t>=1</a:t>
                </a:r>
              </a:p>
              <a:p>
                <a:pPr algn="ctr"/>
                <a:r>
                  <a:rPr lang="en-US" dirty="0" smtClean="0"/>
                  <a:t>load =0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57600" y="1295400"/>
                <a:ext cx="1524000" cy="990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S4</a:t>
                </a:r>
              </a:p>
              <a:p>
                <a:pPr algn="ctr"/>
                <a:r>
                  <a:rPr lang="en-US" dirty="0" err="1" smtClean="0"/>
                  <a:t>ce_p</a:t>
                </a:r>
                <a:r>
                  <a:rPr lang="en-US" dirty="0" smtClean="0"/>
                  <a:t>=0</a:t>
                </a:r>
              </a:p>
              <a:p>
                <a:pPr algn="ctr"/>
                <a:r>
                  <a:rPr lang="en-US" dirty="0" smtClean="0"/>
                  <a:t>load _</a:t>
                </a:r>
                <a:r>
                  <a:rPr lang="en-US" dirty="0" err="1" smtClean="0"/>
                  <a:t>tmr</a:t>
                </a:r>
                <a:r>
                  <a:rPr lang="en-US" dirty="0" smtClean="0"/>
                  <a:t>=0</a:t>
                </a:r>
                <a:endParaRPr lang="en-US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514600" y="1790700"/>
              <a:ext cx="3788979" cy="3741683"/>
              <a:chOff x="2514600" y="1790700"/>
              <a:chExt cx="3788979" cy="3741683"/>
            </a:xfrm>
          </p:grpSpPr>
          <p:cxnSp>
            <p:nvCxnSpPr>
              <p:cNvPr id="11" name="Straight Arrow Connector 10"/>
              <p:cNvCxnSpPr>
                <a:stCxn id="5" idx="2"/>
              </p:cNvCxnSpPr>
              <p:nvPr/>
            </p:nvCxnSpPr>
            <p:spPr>
              <a:xfrm>
                <a:off x="2514600" y="3767895"/>
                <a:ext cx="0" cy="126130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6" idx="3"/>
                <a:endCxn id="7" idx="1"/>
              </p:cNvCxnSpPr>
              <p:nvPr/>
            </p:nvCxnSpPr>
            <p:spPr>
              <a:xfrm flipV="1">
                <a:off x="3255579" y="5524500"/>
                <a:ext cx="2286000" cy="788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7" idx="0"/>
              </p:cNvCxnSpPr>
              <p:nvPr/>
            </p:nvCxnSpPr>
            <p:spPr>
              <a:xfrm flipV="1">
                <a:off x="6303579" y="3767895"/>
                <a:ext cx="0" cy="126130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8" idx="0"/>
                <a:endCxn id="9" idx="3"/>
              </p:cNvCxnSpPr>
              <p:nvPr/>
            </p:nvCxnSpPr>
            <p:spPr>
              <a:xfrm flipH="1" flipV="1">
                <a:off x="5181600" y="1790700"/>
                <a:ext cx="1095703" cy="9787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9" idx="1"/>
                <a:endCxn id="5" idx="0"/>
              </p:cNvCxnSpPr>
              <p:nvPr/>
            </p:nvCxnSpPr>
            <p:spPr>
              <a:xfrm flipH="1">
                <a:off x="2514600" y="1790700"/>
                <a:ext cx="1143000" cy="9865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1676400" y="1869841"/>
              <a:ext cx="5624349" cy="4062091"/>
              <a:chOff x="1676400" y="1869841"/>
              <a:chExt cx="5624349" cy="4062091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676400" y="4213881"/>
                <a:ext cx="990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start=0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903279" y="5562600"/>
                <a:ext cx="990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start=1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638800" y="1869841"/>
                <a:ext cx="1661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equal_zero</a:t>
                </a:r>
                <a:r>
                  <a:rPr lang="en-US" dirty="0" smtClean="0"/>
                  <a:t> = 1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738149" y="1916668"/>
                <a:ext cx="1661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time_out</a:t>
                </a:r>
                <a:r>
                  <a:rPr lang="en-US" dirty="0" smtClean="0"/>
                  <a:t> = 1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632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47800" y="-97367"/>
            <a:ext cx="5638800" cy="783167"/>
          </a:xfrm>
        </p:spPr>
        <p:txBody>
          <a:bodyPr>
            <a:normAutofit/>
          </a:bodyPr>
          <a:lstStyle/>
          <a:p>
            <a:r>
              <a:rPr lang="en-US" sz="2000" u="sng" dirty="0" smtClean="0"/>
              <a:t>mod m exponentiation</a:t>
            </a:r>
            <a:endParaRPr lang="en-US" sz="2000" u="sng" dirty="0"/>
          </a:p>
        </p:txBody>
      </p:sp>
      <p:pic>
        <p:nvPicPr>
          <p:cNvPr id="2050" name="Picture 2" descr="C:\Users\work\Desktop\exponenti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371600"/>
            <a:ext cx="7783513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work\Desktop\mont_ex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725" y="685800"/>
            <a:ext cx="5645997" cy="148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work\Desktop\p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927" y="152400"/>
            <a:ext cx="3691073" cy="24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67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914400" y="3243700"/>
            <a:ext cx="3200400" cy="1555531"/>
          </a:xfrm>
          <a:prstGeom prst="round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49362"/>
            <a:ext cx="3810000" cy="556260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220000"/>
              </a:lnSpc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S0:control=0, done=1</a:t>
            </a:r>
          </a:p>
          <a:p>
            <a:pPr marL="0" indent="0" algn="ctr">
              <a:lnSpc>
                <a:spcPct val="220000"/>
              </a:lnSpc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S1 </a:t>
            </a:r>
          </a:p>
          <a:p>
            <a:pPr marL="0" indent="0" algn="ctr">
              <a:lnSpc>
                <a:spcPct val="220000"/>
              </a:lnSpc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S2:load=1</a:t>
            </a:r>
          </a:p>
          <a:p>
            <a:pPr marL="0" indent="0" algn="ctr">
              <a:lnSpc>
                <a:spcPct val="220000"/>
              </a:lnSpc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S3:load=0, </a:t>
            </a:r>
            <a:r>
              <a:rPr lang="en-US" sz="2000" dirty="0" err="1" smtClean="0">
                <a:solidFill>
                  <a:srgbClr val="FF0000"/>
                </a:solidFill>
              </a:rPr>
              <a:t>start_mp</a:t>
            </a:r>
            <a:r>
              <a:rPr lang="en-US" sz="2000" dirty="0" smtClean="0">
                <a:solidFill>
                  <a:srgbClr val="FF0000"/>
                </a:solidFill>
              </a:rPr>
              <a:t>=1</a:t>
            </a:r>
          </a:p>
          <a:p>
            <a:pPr marL="0" indent="0" algn="ctr">
              <a:lnSpc>
                <a:spcPct val="220000"/>
              </a:lnSpc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S4:start_mp=0</a:t>
            </a:r>
          </a:p>
          <a:p>
            <a:pPr marL="0" indent="0" algn="ctr">
              <a:lnSpc>
                <a:spcPct val="220000"/>
              </a:lnSpc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S5:ce_ty=1</a:t>
            </a:r>
          </a:p>
          <a:p>
            <a:pPr marL="0" indent="0" algn="ctr">
              <a:lnSpc>
                <a:spcPct val="220000"/>
              </a:lnSpc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S6:ce_ty=0, </a:t>
            </a:r>
            <a:r>
              <a:rPr lang="en-US" sz="2000" dirty="0" err="1" smtClean="0">
                <a:solidFill>
                  <a:srgbClr val="FF0000"/>
                </a:solidFill>
              </a:rPr>
              <a:t>start_mp</a:t>
            </a:r>
            <a:r>
              <a:rPr lang="en-US" sz="2000" dirty="0" smtClean="0">
                <a:solidFill>
                  <a:srgbClr val="FF0000"/>
                </a:solidFill>
              </a:rPr>
              <a:t>=1, control=1</a:t>
            </a:r>
          </a:p>
          <a:p>
            <a:pPr marL="0" indent="0" algn="ctr">
              <a:lnSpc>
                <a:spcPct val="220000"/>
              </a:lnSpc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S7:start_mp=0</a:t>
            </a:r>
          </a:p>
          <a:p>
            <a:pPr marL="0" indent="0" algn="ctr">
              <a:lnSpc>
                <a:spcPct val="220000"/>
              </a:lnSpc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S8:ce_e=1</a:t>
            </a:r>
          </a:p>
          <a:p>
            <a:pPr marL="0" indent="0">
              <a:lnSpc>
                <a:spcPct val="220000"/>
              </a:lnSpc>
              <a:buNone/>
            </a:pP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3000" y="1858962"/>
            <a:ext cx="3886200" cy="7599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10000"/>
              </a:lnSpc>
              <a:spcBef>
                <a:spcPct val="20000"/>
              </a:spcBef>
            </a:pPr>
            <a:r>
              <a:rPr lang="en-US" sz="1700" dirty="0">
                <a:solidFill>
                  <a:srgbClr val="FF0000"/>
                </a:solidFill>
              </a:rPr>
              <a:t>S16</a:t>
            </a:r>
          </a:p>
          <a:p>
            <a:pPr algn="ctr">
              <a:lnSpc>
                <a:spcPct val="210000"/>
              </a:lnSpc>
              <a:spcBef>
                <a:spcPct val="20000"/>
              </a:spcBef>
            </a:pPr>
            <a:r>
              <a:rPr lang="en-US" sz="1700" dirty="0" smtClean="0">
                <a:solidFill>
                  <a:srgbClr val="FF0000"/>
                </a:solidFill>
              </a:rPr>
              <a:t>S15:start_mp=0</a:t>
            </a:r>
          </a:p>
          <a:p>
            <a:pPr algn="ctr">
              <a:lnSpc>
                <a:spcPct val="210000"/>
              </a:lnSpc>
              <a:spcBef>
                <a:spcPct val="20000"/>
              </a:spcBef>
            </a:pPr>
            <a:r>
              <a:rPr lang="en-US" sz="1700" dirty="0" smtClean="0">
                <a:solidFill>
                  <a:srgbClr val="FF0000"/>
                </a:solidFill>
              </a:rPr>
              <a:t>S14:start_mp=1</a:t>
            </a:r>
            <a:r>
              <a:rPr lang="en-US" sz="1700" dirty="0">
                <a:solidFill>
                  <a:srgbClr val="FF0000"/>
                </a:solidFill>
              </a:rPr>
              <a:t>, control=3</a:t>
            </a:r>
          </a:p>
          <a:p>
            <a:pPr algn="ctr">
              <a:lnSpc>
                <a:spcPct val="210000"/>
              </a:lnSpc>
              <a:spcBef>
                <a:spcPct val="20000"/>
              </a:spcBef>
            </a:pPr>
            <a:r>
              <a:rPr lang="en-US" sz="1700" dirty="0">
                <a:solidFill>
                  <a:srgbClr val="FF0000"/>
                </a:solidFill>
              </a:rPr>
              <a:t>S13:update=0</a:t>
            </a:r>
          </a:p>
          <a:p>
            <a:pPr algn="ctr">
              <a:lnSpc>
                <a:spcPct val="210000"/>
              </a:lnSpc>
              <a:spcBef>
                <a:spcPct val="20000"/>
              </a:spcBef>
            </a:pPr>
            <a:r>
              <a:rPr lang="en-US" sz="1700" dirty="0">
                <a:solidFill>
                  <a:srgbClr val="FF0000"/>
                </a:solidFill>
              </a:rPr>
              <a:t>S12:ce_e=0, </a:t>
            </a:r>
            <a:r>
              <a:rPr lang="en-US" sz="1700" dirty="0" smtClean="0">
                <a:solidFill>
                  <a:srgbClr val="FF0000"/>
                </a:solidFill>
              </a:rPr>
              <a:t>update=1, control=0</a:t>
            </a:r>
            <a:endParaRPr lang="en-US" sz="1700" dirty="0">
              <a:solidFill>
                <a:srgbClr val="FF0000"/>
              </a:solidFill>
            </a:endParaRPr>
          </a:p>
          <a:p>
            <a:pPr algn="ctr">
              <a:lnSpc>
                <a:spcPct val="210000"/>
              </a:lnSpc>
              <a:spcBef>
                <a:spcPct val="20000"/>
              </a:spcBef>
            </a:pPr>
            <a:r>
              <a:rPr lang="en-US" sz="1700" dirty="0">
                <a:solidFill>
                  <a:srgbClr val="FF0000"/>
                </a:solidFill>
              </a:rPr>
              <a:t>S11:ce_e=1</a:t>
            </a:r>
          </a:p>
          <a:p>
            <a:pPr algn="ctr">
              <a:lnSpc>
                <a:spcPct val="210000"/>
              </a:lnSpc>
              <a:spcBef>
                <a:spcPct val="20000"/>
              </a:spcBef>
            </a:pPr>
            <a:r>
              <a:rPr lang="en-US" sz="1700" dirty="0">
                <a:solidFill>
                  <a:srgbClr val="FF0000"/>
                </a:solidFill>
              </a:rPr>
              <a:t>S10:start_mp=0</a:t>
            </a:r>
          </a:p>
          <a:p>
            <a:pPr algn="ctr">
              <a:lnSpc>
                <a:spcPct val="210000"/>
              </a:lnSpc>
              <a:spcBef>
                <a:spcPct val="20000"/>
              </a:spcBef>
            </a:pPr>
            <a:r>
              <a:rPr lang="en-US" sz="1700" dirty="0">
                <a:solidFill>
                  <a:srgbClr val="FF0000"/>
                </a:solidFill>
              </a:rPr>
              <a:t>S9:ce_e=0, </a:t>
            </a:r>
            <a:r>
              <a:rPr lang="en-US" sz="1700" dirty="0" err="1">
                <a:solidFill>
                  <a:srgbClr val="FF0000"/>
                </a:solidFill>
              </a:rPr>
              <a:t>start_mp</a:t>
            </a:r>
            <a:r>
              <a:rPr lang="en-US" sz="1700" dirty="0">
                <a:solidFill>
                  <a:srgbClr val="FF0000"/>
                </a:solidFill>
              </a:rPr>
              <a:t>=1, control=2</a:t>
            </a:r>
          </a:p>
          <a:p>
            <a:pPr algn="ctr">
              <a:lnSpc>
                <a:spcPct val="240000"/>
              </a:lnSpc>
              <a:spcBef>
                <a:spcPct val="20000"/>
              </a:spcBef>
            </a:pPr>
            <a:endParaRPr lang="en-US" sz="1700" dirty="0">
              <a:solidFill>
                <a:srgbClr val="FF0000"/>
              </a:solidFill>
            </a:endParaRPr>
          </a:p>
          <a:p>
            <a:pPr algn="ctr">
              <a:lnSpc>
                <a:spcPct val="240000"/>
              </a:lnSpc>
              <a:spcBef>
                <a:spcPct val="20000"/>
              </a:spcBef>
            </a:pPr>
            <a:endParaRPr lang="en-US" sz="1700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990600" y="1554162"/>
            <a:ext cx="7391400" cy="5257800"/>
            <a:chOff x="990600" y="1295400"/>
            <a:chExt cx="7391400" cy="5257800"/>
          </a:xfrm>
        </p:grpSpPr>
        <p:sp>
          <p:nvSpPr>
            <p:cNvPr id="33" name="Content Placeholder 2"/>
            <p:cNvSpPr txBox="1">
              <a:spLocks/>
            </p:cNvSpPr>
            <p:nvPr/>
          </p:nvSpPr>
          <p:spPr>
            <a:xfrm>
              <a:off x="990600" y="1295400"/>
              <a:ext cx="1447800" cy="5029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220000"/>
                </a:lnSpc>
                <a:buFont typeface="Arial" pitchFamily="34" charset="0"/>
                <a:buNone/>
              </a:pPr>
              <a:r>
                <a:rPr lang="en-US" sz="2000" b="1" i="1" dirty="0" smtClean="0"/>
                <a:t>start=0</a:t>
              </a:r>
            </a:p>
            <a:p>
              <a:pPr marL="0" indent="0" algn="r">
                <a:lnSpc>
                  <a:spcPct val="220000"/>
                </a:lnSpc>
                <a:buNone/>
              </a:pPr>
              <a:r>
                <a:rPr lang="en-US" sz="2000" b="1" i="1" dirty="0" smtClean="0"/>
                <a:t>start=1</a:t>
              </a:r>
            </a:p>
            <a:p>
              <a:pPr marL="0" indent="0" algn="r">
                <a:lnSpc>
                  <a:spcPct val="220000"/>
                </a:lnSpc>
                <a:buFont typeface="Arial" pitchFamily="34" charset="0"/>
                <a:buNone/>
              </a:pPr>
              <a:endParaRPr lang="en-US" sz="2000" b="1" i="1" dirty="0" smtClean="0"/>
            </a:p>
            <a:p>
              <a:pPr marL="0" indent="0" algn="r">
                <a:lnSpc>
                  <a:spcPct val="220000"/>
                </a:lnSpc>
                <a:buFont typeface="Arial" pitchFamily="34" charset="0"/>
                <a:buNone/>
              </a:pPr>
              <a:endParaRPr lang="en-US" sz="2000" b="1" i="1" dirty="0" smtClean="0"/>
            </a:p>
            <a:p>
              <a:pPr marL="0" indent="0" algn="r">
                <a:lnSpc>
                  <a:spcPct val="220000"/>
                </a:lnSpc>
                <a:buFont typeface="Arial" pitchFamily="34" charset="0"/>
                <a:buNone/>
              </a:pPr>
              <a:r>
                <a:rPr lang="en-US" sz="2000" b="1" i="1" dirty="0" err="1" smtClean="0"/>
                <a:t>mp_done</a:t>
              </a:r>
              <a:r>
                <a:rPr lang="en-US" sz="2000" b="1" i="1" dirty="0" smtClean="0"/>
                <a:t>=1</a:t>
              </a:r>
            </a:p>
            <a:p>
              <a:pPr marL="0" indent="0" algn="r">
                <a:lnSpc>
                  <a:spcPct val="220000"/>
                </a:lnSpc>
                <a:buFont typeface="Arial" pitchFamily="34" charset="0"/>
                <a:buNone/>
              </a:pPr>
              <a:endParaRPr lang="en-US" sz="2000" b="1" i="1" dirty="0" smtClean="0"/>
            </a:p>
            <a:p>
              <a:pPr marL="0" indent="0" algn="r">
                <a:lnSpc>
                  <a:spcPct val="220000"/>
                </a:lnSpc>
                <a:buFont typeface="Arial" pitchFamily="34" charset="0"/>
                <a:buNone/>
              </a:pPr>
              <a:endParaRPr lang="en-US" sz="2000" b="1" i="1" dirty="0" smtClean="0"/>
            </a:p>
            <a:p>
              <a:pPr marL="0" indent="0" algn="r">
                <a:lnSpc>
                  <a:spcPct val="220000"/>
                </a:lnSpc>
                <a:buNone/>
              </a:pPr>
              <a:r>
                <a:rPr lang="en-US" sz="2000" b="1" i="1" dirty="0" err="1" smtClean="0"/>
                <a:t>mp_done</a:t>
              </a:r>
              <a:r>
                <a:rPr lang="en-US" sz="2000" b="1" i="1" dirty="0" smtClean="0"/>
                <a:t>=1</a:t>
              </a:r>
            </a:p>
            <a:p>
              <a:pPr marL="0" indent="0" algn="r">
                <a:lnSpc>
                  <a:spcPct val="220000"/>
                </a:lnSpc>
                <a:buFont typeface="Arial" pitchFamily="34" charset="0"/>
                <a:buNone/>
              </a:pPr>
              <a:endParaRPr lang="en-US" sz="2000" b="1" i="1" dirty="0" smtClean="0"/>
            </a:p>
            <a:p>
              <a:pPr marL="0" indent="0" algn="r">
                <a:lnSpc>
                  <a:spcPct val="220000"/>
                </a:lnSpc>
                <a:buFont typeface="Arial" pitchFamily="34" charset="0"/>
                <a:buNone/>
              </a:pPr>
              <a:endParaRPr lang="en-US" sz="2000" b="1" i="1" dirty="0"/>
            </a:p>
          </p:txBody>
        </p:sp>
        <p:sp>
          <p:nvSpPr>
            <p:cNvPr id="39" name="Content Placeholder 2"/>
            <p:cNvSpPr txBox="1">
              <a:spLocks/>
            </p:cNvSpPr>
            <p:nvPr/>
          </p:nvSpPr>
          <p:spPr>
            <a:xfrm>
              <a:off x="6934200" y="1295400"/>
              <a:ext cx="1447800" cy="44196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220000"/>
                </a:lnSpc>
                <a:buFont typeface="Arial" pitchFamily="34" charset="0"/>
                <a:buNone/>
              </a:pPr>
              <a:endParaRPr lang="en-US" sz="2000" b="1" i="1" dirty="0" smtClean="0"/>
            </a:p>
            <a:p>
              <a:pPr marL="0" indent="0">
                <a:lnSpc>
                  <a:spcPct val="220000"/>
                </a:lnSpc>
                <a:buFont typeface="Arial" pitchFamily="34" charset="0"/>
                <a:buNone/>
              </a:pPr>
              <a:r>
                <a:rPr lang="en-US" sz="2000" b="1" i="1" dirty="0" err="1" smtClean="0"/>
                <a:t>mp_done</a:t>
              </a:r>
              <a:r>
                <a:rPr lang="en-US" sz="2000" b="1" i="1" dirty="0" smtClean="0"/>
                <a:t>=1</a:t>
              </a:r>
            </a:p>
            <a:p>
              <a:pPr marL="0" indent="0">
                <a:lnSpc>
                  <a:spcPct val="220000"/>
                </a:lnSpc>
                <a:buFont typeface="Arial" pitchFamily="34" charset="0"/>
                <a:buNone/>
              </a:pPr>
              <a:endParaRPr lang="en-US" sz="2000" b="1" i="1" dirty="0" smtClean="0"/>
            </a:p>
            <a:p>
              <a:pPr marL="0" indent="0">
                <a:lnSpc>
                  <a:spcPct val="220000"/>
                </a:lnSpc>
                <a:buFont typeface="Arial" pitchFamily="34" charset="0"/>
                <a:buNone/>
              </a:pPr>
              <a:r>
                <a:rPr lang="en-US" sz="2000" b="1" i="1" dirty="0" err="1" smtClean="0"/>
                <a:t>equal_zero</a:t>
              </a:r>
              <a:r>
                <a:rPr lang="en-US" sz="2000" b="1" i="1" dirty="0" smtClean="0"/>
                <a:t>=1</a:t>
              </a:r>
            </a:p>
            <a:p>
              <a:pPr marL="0" indent="0">
                <a:lnSpc>
                  <a:spcPct val="220000"/>
                </a:lnSpc>
                <a:buFont typeface="Arial" pitchFamily="34" charset="0"/>
                <a:buNone/>
              </a:pPr>
              <a:endParaRPr lang="en-US" sz="2000" b="1" i="1" dirty="0" smtClean="0"/>
            </a:p>
            <a:p>
              <a:pPr marL="0" indent="0">
                <a:lnSpc>
                  <a:spcPct val="220000"/>
                </a:lnSpc>
                <a:buFont typeface="Arial" pitchFamily="34" charset="0"/>
                <a:buNone/>
              </a:pPr>
              <a:endParaRPr lang="en-US" sz="2000" b="1" i="1" dirty="0" smtClean="0"/>
            </a:p>
            <a:p>
              <a:pPr marL="0" indent="0">
                <a:lnSpc>
                  <a:spcPct val="220000"/>
                </a:lnSpc>
                <a:buNone/>
              </a:pPr>
              <a:r>
                <a:rPr lang="en-US" sz="2000" b="1" i="1" dirty="0" err="1" smtClean="0"/>
                <a:t>mp_done</a:t>
              </a:r>
              <a:r>
                <a:rPr lang="en-US" sz="2000" b="1" i="1" dirty="0" smtClean="0"/>
                <a:t>=1</a:t>
              </a:r>
            </a:p>
            <a:p>
              <a:pPr marL="0" indent="0">
                <a:lnSpc>
                  <a:spcPct val="220000"/>
                </a:lnSpc>
                <a:buFont typeface="Arial" pitchFamily="34" charset="0"/>
                <a:buNone/>
              </a:pPr>
              <a:endParaRPr lang="en-US" sz="2000" b="1" i="1" dirty="0" smtClean="0"/>
            </a:p>
            <a:p>
              <a:pPr marL="0" indent="0">
                <a:lnSpc>
                  <a:spcPct val="220000"/>
                </a:lnSpc>
                <a:buFont typeface="Arial" pitchFamily="34" charset="0"/>
                <a:buNone/>
              </a:pPr>
              <a:endParaRPr lang="en-US" sz="2000" b="1" i="1" dirty="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3638626" y="3681561"/>
              <a:ext cx="1474186" cy="2871639"/>
              <a:chOff x="3638626" y="3681561"/>
              <a:chExt cx="1474186" cy="2871639"/>
            </a:xfrm>
          </p:grpSpPr>
          <p:sp>
            <p:nvSpPr>
              <p:cNvPr id="36" name="TextBox 35"/>
              <p:cNvSpPr txBox="1"/>
              <p:nvPr/>
            </p:nvSpPr>
            <p:spPr>
              <a:xfrm rot="19158981">
                <a:off x="3700533" y="4899663"/>
                <a:ext cx="1271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/>
                  <a:t>xkminusi</a:t>
                </a:r>
                <a:r>
                  <a:rPr lang="en-US" b="1" dirty="0" smtClean="0"/>
                  <a:t>=0</a:t>
                </a:r>
                <a:endParaRPr lang="en-US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657600" y="6183868"/>
                <a:ext cx="1271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/>
                  <a:t>xkminusi</a:t>
                </a:r>
                <a:r>
                  <a:rPr lang="en-US" b="1" dirty="0" smtClean="0"/>
                  <a:t>=1</a:t>
                </a:r>
                <a:endParaRPr lang="en-US" b="1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 rot="20570097">
                <a:off x="3638626" y="3681561"/>
                <a:ext cx="1474186" cy="610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20000"/>
                  </a:lnSpc>
                </a:pPr>
                <a:r>
                  <a:rPr lang="en-US" b="1" i="1" dirty="0" err="1" smtClean="0"/>
                  <a:t>equal_zero</a:t>
                </a:r>
                <a:r>
                  <a:rPr lang="en-US" b="1" i="1" dirty="0" smtClean="0"/>
                  <a:t>=0</a:t>
                </a: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2514600" y="1782762"/>
            <a:ext cx="4343401" cy="4648200"/>
            <a:chOff x="2514600" y="1524000"/>
            <a:chExt cx="4343401" cy="4648200"/>
          </a:xfrm>
        </p:grpSpPr>
        <p:grpSp>
          <p:nvGrpSpPr>
            <p:cNvPr id="32" name="Group 31"/>
            <p:cNvGrpSpPr/>
            <p:nvPr/>
          </p:nvGrpSpPr>
          <p:grpSpPr>
            <a:xfrm>
              <a:off x="2514600" y="1524000"/>
              <a:ext cx="4343401" cy="4648200"/>
              <a:chOff x="2514600" y="1524000"/>
              <a:chExt cx="4343401" cy="46482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2514600" y="1524000"/>
                <a:ext cx="0" cy="4572000"/>
                <a:chOff x="2514600" y="1524000"/>
                <a:chExt cx="0" cy="457200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2514600" y="1524000"/>
                  <a:ext cx="0" cy="2133600"/>
                  <a:chOff x="2514600" y="1524000"/>
                  <a:chExt cx="0" cy="2133600"/>
                </a:xfrm>
              </p:grpSpPr>
              <p:cxnSp>
                <p:nvCxnSpPr>
                  <p:cNvPr id="7" name="Straight Arrow Connector 6"/>
                  <p:cNvCxnSpPr/>
                  <p:nvPr/>
                </p:nvCxnSpPr>
                <p:spPr>
                  <a:xfrm>
                    <a:off x="2514600" y="1524000"/>
                    <a:ext cx="0" cy="3048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Arrow Connector 7"/>
                  <p:cNvCxnSpPr/>
                  <p:nvPr/>
                </p:nvCxnSpPr>
                <p:spPr>
                  <a:xfrm>
                    <a:off x="2514600" y="2133600"/>
                    <a:ext cx="0" cy="3048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Arrow Connector 8"/>
                  <p:cNvCxnSpPr/>
                  <p:nvPr/>
                </p:nvCxnSpPr>
                <p:spPr>
                  <a:xfrm>
                    <a:off x="2514600" y="2743200"/>
                    <a:ext cx="0" cy="3048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Arrow Connector 9"/>
                  <p:cNvCxnSpPr/>
                  <p:nvPr/>
                </p:nvCxnSpPr>
                <p:spPr>
                  <a:xfrm>
                    <a:off x="2514600" y="3352800"/>
                    <a:ext cx="0" cy="3048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2514600" y="3962400"/>
                  <a:ext cx="0" cy="2133600"/>
                  <a:chOff x="2514600" y="1524000"/>
                  <a:chExt cx="0" cy="2133600"/>
                </a:xfrm>
              </p:grpSpPr>
              <p:cxnSp>
                <p:nvCxnSpPr>
                  <p:cNvPr id="13" name="Straight Arrow Connector 12"/>
                  <p:cNvCxnSpPr/>
                  <p:nvPr/>
                </p:nvCxnSpPr>
                <p:spPr>
                  <a:xfrm>
                    <a:off x="2514600" y="1524000"/>
                    <a:ext cx="0" cy="3048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/>
                  <p:cNvCxnSpPr/>
                  <p:nvPr/>
                </p:nvCxnSpPr>
                <p:spPr>
                  <a:xfrm>
                    <a:off x="2514600" y="2133600"/>
                    <a:ext cx="0" cy="3048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/>
                  <p:cNvCxnSpPr/>
                  <p:nvPr/>
                </p:nvCxnSpPr>
                <p:spPr>
                  <a:xfrm>
                    <a:off x="2514600" y="2743200"/>
                    <a:ext cx="0" cy="3048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/>
                  <p:cNvCxnSpPr/>
                  <p:nvPr/>
                </p:nvCxnSpPr>
                <p:spPr>
                  <a:xfrm>
                    <a:off x="2514600" y="3352800"/>
                    <a:ext cx="0" cy="3048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9" name="Group 28"/>
              <p:cNvGrpSpPr/>
              <p:nvPr/>
            </p:nvGrpSpPr>
            <p:grpSpPr>
              <a:xfrm>
                <a:off x="6858001" y="2051620"/>
                <a:ext cx="0" cy="4044380"/>
                <a:chOff x="6858001" y="1524000"/>
                <a:chExt cx="0" cy="4044380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 rot="10800000">
                  <a:off x="6858001" y="4012849"/>
                  <a:ext cx="0" cy="1555531"/>
                  <a:chOff x="2514600" y="2133600"/>
                  <a:chExt cx="0" cy="1524000"/>
                </a:xfrm>
              </p:grpSpPr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2514600" y="2133600"/>
                    <a:ext cx="0" cy="3048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2514600" y="2743200"/>
                    <a:ext cx="0" cy="3048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>
                    <a:off x="2514600" y="3352800"/>
                    <a:ext cx="0" cy="3048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 rot="10800000">
                  <a:off x="6858001" y="1524000"/>
                  <a:ext cx="0" cy="2177743"/>
                  <a:chOff x="2514600" y="1524000"/>
                  <a:chExt cx="0" cy="2133600"/>
                </a:xfrm>
              </p:grpSpPr>
              <p:cxnSp>
                <p:nvCxnSpPr>
                  <p:cNvPr id="21" name="Straight Arrow Connector 20"/>
                  <p:cNvCxnSpPr/>
                  <p:nvPr/>
                </p:nvCxnSpPr>
                <p:spPr>
                  <a:xfrm>
                    <a:off x="2514600" y="1524000"/>
                    <a:ext cx="0" cy="3048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2514600" y="2133600"/>
                    <a:ext cx="0" cy="3048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2514600" y="2743200"/>
                    <a:ext cx="0" cy="3048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2514600" y="3352800"/>
                    <a:ext cx="0" cy="3048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1" name="Straight Arrow Connector 30"/>
              <p:cNvCxnSpPr/>
              <p:nvPr/>
            </p:nvCxnSpPr>
            <p:spPr>
              <a:xfrm>
                <a:off x="3429000" y="6172200"/>
                <a:ext cx="16002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/>
            <p:cNvCxnSpPr/>
            <p:nvPr/>
          </p:nvCxnSpPr>
          <p:spPr>
            <a:xfrm flipV="1">
              <a:off x="3429000" y="4540469"/>
              <a:ext cx="1905000" cy="16317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2667000" y="3810000"/>
              <a:ext cx="3429000" cy="10415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 flipV="1">
              <a:off x="3429000" y="1524000"/>
              <a:ext cx="3200400" cy="5276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ounded Rectangle 63"/>
          <p:cNvSpPr/>
          <p:nvPr/>
        </p:nvSpPr>
        <p:spPr>
          <a:xfrm>
            <a:off x="893379" y="4975805"/>
            <a:ext cx="3200400" cy="1649389"/>
          </a:xfrm>
          <a:prstGeom prst="round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5257800" y="5069663"/>
            <a:ext cx="3200400" cy="1555531"/>
          </a:xfrm>
          <a:prstGeom prst="round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5199993" y="2046572"/>
            <a:ext cx="3200400" cy="1555531"/>
          </a:xfrm>
          <a:prstGeom prst="round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457201" y="1890492"/>
            <a:ext cx="8458199" cy="4921469"/>
            <a:chOff x="457201" y="1631730"/>
            <a:chExt cx="8458199" cy="49214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 rot="16200000">
                  <a:off x="-242315" y="3540884"/>
                  <a:ext cx="1797269" cy="374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𝑡𝑦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𝑚𝑝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242315" y="3540884"/>
                  <a:ext cx="1797269" cy="37427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1020" r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 rot="16200000">
                  <a:off x="-254299" y="5283500"/>
                  <a:ext cx="1797269" cy="374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𝑚𝑝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254299" y="5283500"/>
                  <a:ext cx="1797269" cy="37427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 rot="5400000">
                  <a:off x="7822901" y="5467430"/>
                  <a:ext cx="1797269" cy="374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𝑚𝑝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822901" y="5467430"/>
                  <a:ext cx="1797269" cy="37427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 rot="5400000">
                  <a:off x="7829630" y="2343230"/>
                  <a:ext cx="1797269" cy="374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𝑚𝑝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829630" y="2343230"/>
                  <a:ext cx="1797269" cy="37427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3" name="Picture 3" descr="C:\Users\work\Desktop\mont_ex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5954"/>
            <a:ext cx="4612728" cy="121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43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341</Words>
  <Application>Microsoft Office PowerPoint</Application>
  <PresentationFormat>On-screen Show (4:3)</PresentationFormat>
  <Paragraphs>85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Implementation of the RSA cryptosystem on FPGA</vt:lpstr>
      <vt:lpstr>PowerPoint Presentation</vt:lpstr>
      <vt:lpstr>Montgomery Multiplication</vt:lpstr>
      <vt:lpstr>PowerPoint Presentation</vt:lpstr>
      <vt:lpstr>Montgomery product – calculate MP(x,y)=xy(2^k )^(-1) (mod m)</vt:lpstr>
      <vt:lpstr>PowerPoint Presentation</vt:lpstr>
      <vt:lpstr>mod m exponentiation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</dc:creator>
  <cp:lastModifiedBy>work</cp:lastModifiedBy>
  <cp:revision>28</cp:revision>
  <dcterms:created xsi:type="dcterms:W3CDTF">2012-05-31T17:33:07Z</dcterms:created>
  <dcterms:modified xsi:type="dcterms:W3CDTF">2012-10-22T16:07:38Z</dcterms:modified>
</cp:coreProperties>
</file>