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9144000" cy="6858000"/>
  <p:defaultTextStyle>
    <a:defPPr>
      <a:defRPr lang="en-US"/>
    </a:defPPr>
    <a:lvl1pPr marL="0" algn="l" defTabSz="4384880" rtl="0" eaLnBrk="1" latinLnBrk="0" hangingPunct="1">
      <a:defRPr sz="8600" kern="1200">
        <a:solidFill>
          <a:schemeClr val="tx1"/>
        </a:solidFill>
        <a:latin typeface="+mn-lt"/>
        <a:ea typeface="+mn-ea"/>
        <a:cs typeface="+mn-cs"/>
      </a:defRPr>
    </a:lvl1pPr>
    <a:lvl2pPr marL="2192440" algn="l" defTabSz="4384880" rtl="0" eaLnBrk="1" latinLnBrk="0" hangingPunct="1">
      <a:defRPr sz="8600" kern="1200">
        <a:solidFill>
          <a:schemeClr val="tx1"/>
        </a:solidFill>
        <a:latin typeface="+mn-lt"/>
        <a:ea typeface="+mn-ea"/>
        <a:cs typeface="+mn-cs"/>
      </a:defRPr>
    </a:lvl2pPr>
    <a:lvl3pPr marL="4384880" algn="l" defTabSz="4384880" rtl="0" eaLnBrk="1" latinLnBrk="0" hangingPunct="1">
      <a:defRPr sz="8600" kern="1200">
        <a:solidFill>
          <a:schemeClr val="tx1"/>
        </a:solidFill>
        <a:latin typeface="+mn-lt"/>
        <a:ea typeface="+mn-ea"/>
        <a:cs typeface="+mn-cs"/>
      </a:defRPr>
    </a:lvl3pPr>
    <a:lvl4pPr marL="6577321" algn="l" defTabSz="4384880" rtl="0" eaLnBrk="1" latinLnBrk="0" hangingPunct="1">
      <a:defRPr sz="8600" kern="1200">
        <a:solidFill>
          <a:schemeClr val="tx1"/>
        </a:solidFill>
        <a:latin typeface="+mn-lt"/>
        <a:ea typeface="+mn-ea"/>
        <a:cs typeface="+mn-cs"/>
      </a:defRPr>
    </a:lvl4pPr>
    <a:lvl5pPr marL="8769762" algn="l" defTabSz="4384880" rtl="0" eaLnBrk="1" latinLnBrk="0" hangingPunct="1">
      <a:defRPr sz="8600" kern="1200">
        <a:solidFill>
          <a:schemeClr val="tx1"/>
        </a:solidFill>
        <a:latin typeface="+mn-lt"/>
        <a:ea typeface="+mn-ea"/>
        <a:cs typeface="+mn-cs"/>
      </a:defRPr>
    </a:lvl5pPr>
    <a:lvl6pPr marL="10962207" algn="l" defTabSz="4384880" rtl="0" eaLnBrk="1" latinLnBrk="0" hangingPunct="1">
      <a:defRPr sz="8600" kern="1200">
        <a:solidFill>
          <a:schemeClr val="tx1"/>
        </a:solidFill>
        <a:latin typeface="+mn-lt"/>
        <a:ea typeface="+mn-ea"/>
        <a:cs typeface="+mn-cs"/>
      </a:defRPr>
    </a:lvl6pPr>
    <a:lvl7pPr marL="13154642" algn="l" defTabSz="4384880" rtl="0" eaLnBrk="1" latinLnBrk="0" hangingPunct="1">
      <a:defRPr sz="8600" kern="1200">
        <a:solidFill>
          <a:schemeClr val="tx1"/>
        </a:solidFill>
        <a:latin typeface="+mn-lt"/>
        <a:ea typeface="+mn-ea"/>
        <a:cs typeface="+mn-cs"/>
      </a:defRPr>
    </a:lvl7pPr>
    <a:lvl8pPr marL="15347082" algn="l" defTabSz="4384880" rtl="0" eaLnBrk="1" latinLnBrk="0" hangingPunct="1">
      <a:defRPr sz="8600" kern="1200">
        <a:solidFill>
          <a:schemeClr val="tx1"/>
        </a:solidFill>
        <a:latin typeface="+mn-lt"/>
        <a:ea typeface="+mn-ea"/>
        <a:cs typeface="+mn-cs"/>
      </a:defRPr>
    </a:lvl8pPr>
    <a:lvl9pPr marL="17539527" algn="l" defTabSz="438488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E8E"/>
    <a:srgbClr val="003399"/>
    <a:srgbClr val="0013C4"/>
    <a:srgbClr val="0D24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6" autoAdjust="0"/>
    <p:restoredTop sz="96833" autoAdjust="0"/>
  </p:normalViewPr>
  <p:slideViewPr>
    <p:cSldViewPr>
      <p:cViewPr>
        <p:scale>
          <a:sx n="20" d="100"/>
          <a:sy n="20" d="100"/>
        </p:scale>
        <p:origin x="-636" y="-72"/>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3362" indent="0" algn="ctr">
              <a:buNone/>
              <a:defRPr>
                <a:solidFill>
                  <a:schemeClr val="tx1">
                    <a:tint val="75000"/>
                  </a:schemeClr>
                </a:solidFill>
              </a:defRPr>
            </a:lvl2pPr>
            <a:lvl3pPr marL="4386728" indent="0" algn="ctr">
              <a:buNone/>
              <a:defRPr>
                <a:solidFill>
                  <a:schemeClr val="tx1">
                    <a:tint val="75000"/>
                  </a:schemeClr>
                </a:solidFill>
              </a:defRPr>
            </a:lvl3pPr>
            <a:lvl4pPr marL="6580091" indent="0" algn="ctr">
              <a:buNone/>
              <a:defRPr>
                <a:solidFill>
                  <a:schemeClr val="tx1">
                    <a:tint val="75000"/>
                  </a:schemeClr>
                </a:solidFill>
              </a:defRPr>
            </a:lvl4pPr>
            <a:lvl5pPr marL="8773457" indent="0" algn="ctr">
              <a:buNone/>
              <a:defRPr>
                <a:solidFill>
                  <a:schemeClr val="tx1">
                    <a:tint val="75000"/>
                  </a:schemeClr>
                </a:solidFill>
              </a:defRPr>
            </a:lvl5pPr>
            <a:lvl6pPr marL="10966824" indent="0" algn="ctr">
              <a:buNone/>
              <a:defRPr>
                <a:solidFill>
                  <a:schemeClr val="tx1">
                    <a:tint val="75000"/>
                  </a:schemeClr>
                </a:solidFill>
              </a:defRPr>
            </a:lvl6pPr>
            <a:lvl7pPr marL="13160185" indent="0" algn="ctr">
              <a:buNone/>
              <a:defRPr>
                <a:solidFill>
                  <a:schemeClr val="tx1">
                    <a:tint val="75000"/>
                  </a:schemeClr>
                </a:solidFill>
              </a:defRPr>
            </a:lvl7pPr>
            <a:lvl8pPr marL="15353547" indent="0" algn="ctr">
              <a:buNone/>
              <a:defRPr>
                <a:solidFill>
                  <a:schemeClr val="tx1">
                    <a:tint val="75000"/>
                  </a:schemeClr>
                </a:solidFill>
              </a:defRPr>
            </a:lvl8pPr>
            <a:lvl9pPr marL="1754691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D1956E-002D-48E1-AC74-89B01C5D2A1D}" type="datetimeFigureOut">
              <a:rPr lang="en-US" smtClean="0"/>
              <a:pPr/>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D1956E-002D-48E1-AC74-89B01C5D2A1D}" type="datetimeFigureOut">
              <a:rPr lang="en-US" smtClean="0"/>
              <a:pPr/>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4"/>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4"/>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D1956E-002D-48E1-AC74-89B01C5D2A1D}" type="datetimeFigureOut">
              <a:rPr lang="en-US" smtClean="0"/>
              <a:pPr/>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D1956E-002D-48E1-AC74-89B01C5D2A1D}" type="datetimeFigureOut">
              <a:rPr lang="en-US" smtClean="0"/>
              <a:pPr/>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30"/>
            <a:ext cx="37307520" cy="7200898"/>
          </a:xfrm>
        </p:spPr>
        <p:txBody>
          <a:bodyPr anchor="b"/>
          <a:lstStyle>
            <a:lvl1pPr marL="0" indent="0">
              <a:buNone/>
              <a:defRPr sz="9600">
                <a:solidFill>
                  <a:schemeClr val="tx1">
                    <a:tint val="75000"/>
                  </a:schemeClr>
                </a:solidFill>
              </a:defRPr>
            </a:lvl1pPr>
            <a:lvl2pPr marL="2193362" indent="0">
              <a:buNone/>
              <a:defRPr sz="8600">
                <a:solidFill>
                  <a:schemeClr val="tx1">
                    <a:tint val="75000"/>
                  </a:schemeClr>
                </a:solidFill>
              </a:defRPr>
            </a:lvl2pPr>
            <a:lvl3pPr marL="4386728" indent="0">
              <a:buNone/>
              <a:defRPr sz="7700">
                <a:solidFill>
                  <a:schemeClr val="tx1">
                    <a:tint val="75000"/>
                  </a:schemeClr>
                </a:solidFill>
              </a:defRPr>
            </a:lvl3pPr>
            <a:lvl4pPr marL="6580091" indent="0">
              <a:buNone/>
              <a:defRPr sz="6700">
                <a:solidFill>
                  <a:schemeClr val="tx1">
                    <a:tint val="75000"/>
                  </a:schemeClr>
                </a:solidFill>
              </a:defRPr>
            </a:lvl4pPr>
            <a:lvl5pPr marL="8773457" indent="0">
              <a:buNone/>
              <a:defRPr sz="6700">
                <a:solidFill>
                  <a:schemeClr val="tx1">
                    <a:tint val="75000"/>
                  </a:schemeClr>
                </a:solidFill>
              </a:defRPr>
            </a:lvl5pPr>
            <a:lvl6pPr marL="10966824" indent="0">
              <a:buNone/>
              <a:defRPr sz="6700">
                <a:solidFill>
                  <a:schemeClr val="tx1">
                    <a:tint val="75000"/>
                  </a:schemeClr>
                </a:solidFill>
              </a:defRPr>
            </a:lvl6pPr>
            <a:lvl7pPr marL="13160185" indent="0">
              <a:buNone/>
              <a:defRPr sz="6700">
                <a:solidFill>
                  <a:schemeClr val="tx1">
                    <a:tint val="75000"/>
                  </a:schemeClr>
                </a:solidFill>
              </a:defRPr>
            </a:lvl7pPr>
            <a:lvl8pPr marL="15353547" indent="0">
              <a:buNone/>
              <a:defRPr sz="6700">
                <a:solidFill>
                  <a:schemeClr val="tx1">
                    <a:tint val="75000"/>
                  </a:schemeClr>
                </a:solidFill>
              </a:defRPr>
            </a:lvl8pPr>
            <a:lvl9pPr marL="175469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D1956E-002D-48E1-AC74-89B01C5D2A1D}" type="datetimeFigureOut">
              <a:rPr lang="en-US" smtClean="0"/>
              <a:pPr/>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8"/>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8"/>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D1956E-002D-48E1-AC74-89B01C5D2A1D}" type="datetimeFigureOut">
              <a:rPr lang="en-US" smtClean="0"/>
              <a:pPr/>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3"/>
            <a:ext cx="19392903" cy="3070858"/>
          </a:xfr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7" y="7368543"/>
            <a:ext cx="19400520" cy="3070858"/>
          </a:xfr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7"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D1956E-002D-48E1-AC74-89B01C5D2A1D}" type="datetimeFigureOut">
              <a:rPr lang="en-US" smtClean="0"/>
              <a:pPr/>
              <a:t>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D1956E-002D-48E1-AC74-89B01C5D2A1D}" type="datetimeFigureOut">
              <a:rPr lang="en-US" smtClean="0"/>
              <a:pPr/>
              <a:t>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1956E-002D-48E1-AC74-89B01C5D2A1D}" type="datetimeFigureOut">
              <a:rPr lang="en-US" smtClean="0"/>
              <a:pPr/>
              <a:t>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8"/>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8"/>
            <a:ext cx="14439903" cy="22517102"/>
          </a:xfr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D1956E-002D-48E1-AC74-89B01C5D2A1D}" type="datetimeFigureOut">
              <a:rPr lang="en-US" smtClean="0"/>
              <a:pPr/>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3362" indent="0">
              <a:buNone/>
              <a:defRPr sz="13400"/>
            </a:lvl2pPr>
            <a:lvl3pPr marL="4386728" indent="0">
              <a:buNone/>
              <a:defRPr sz="11500"/>
            </a:lvl3pPr>
            <a:lvl4pPr marL="6580091" indent="0">
              <a:buNone/>
              <a:defRPr sz="9600"/>
            </a:lvl4pPr>
            <a:lvl5pPr marL="8773457" indent="0">
              <a:buNone/>
              <a:defRPr sz="9600"/>
            </a:lvl5pPr>
            <a:lvl6pPr marL="10966824" indent="0">
              <a:buNone/>
              <a:defRPr sz="9600"/>
            </a:lvl6pPr>
            <a:lvl7pPr marL="13160185" indent="0">
              <a:buNone/>
              <a:defRPr sz="9600"/>
            </a:lvl7pPr>
            <a:lvl8pPr marL="15353547" indent="0">
              <a:buNone/>
              <a:defRPr sz="9600"/>
            </a:lvl8pPr>
            <a:lvl9pPr marL="17546913"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D1956E-002D-48E1-AC74-89B01C5D2A1D}" type="datetimeFigureOut">
              <a:rPr lang="en-US" smtClean="0"/>
              <a:pPr/>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0026B-4F0E-4370-A423-2345C3245C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675" tIns="219338" rIns="438675" bIns="21933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8"/>
            <a:ext cx="39502080" cy="21724622"/>
          </a:xfrm>
          <a:prstGeom prst="rect">
            <a:avLst/>
          </a:prstGeom>
        </p:spPr>
        <p:txBody>
          <a:bodyPr vert="horz" lIns="438675" tIns="219338" rIns="438675" bIns="2193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675" tIns="219338" rIns="438675" bIns="219338" rtlCol="0" anchor="ctr"/>
          <a:lstStyle>
            <a:lvl1pPr algn="l">
              <a:defRPr sz="5700">
                <a:solidFill>
                  <a:schemeClr val="tx1">
                    <a:tint val="75000"/>
                  </a:schemeClr>
                </a:solidFill>
              </a:defRPr>
            </a:lvl1pPr>
          </a:lstStyle>
          <a:p>
            <a:fld id="{0BD1956E-002D-48E1-AC74-89B01C5D2A1D}" type="datetimeFigureOut">
              <a:rPr lang="en-US" smtClean="0"/>
              <a:pPr/>
              <a:t>2/9/2014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675" tIns="219338" rIns="438675" bIns="219338"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675" tIns="219338" rIns="438675" bIns="219338" rtlCol="0" anchor="ctr"/>
          <a:lstStyle>
            <a:lvl1pPr algn="r">
              <a:defRPr sz="5700">
                <a:solidFill>
                  <a:schemeClr val="tx1">
                    <a:tint val="75000"/>
                  </a:schemeClr>
                </a:solidFill>
              </a:defRPr>
            </a:lvl1pPr>
          </a:lstStyle>
          <a:p>
            <a:fld id="{06E0026B-4F0E-4370-A423-2345C3245C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386728" rtl="0" eaLnBrk="1" latinLnBrk="0" hangingPunct="1">
        <a:spcBef>
          <a:spcPct val="0"/>
        </a:spcBef>
        <a:buNone/>
        <a:defRPr sz="21100" kern="1200">
          <a:solidFill>
            <a:schemeClr val="tx1"/>
          </a:solidFill>
          <a:latin typeface="+mj-lt"/>
          <a:ea typeface="+mj-ea"/>
          <a:cs typeface="+mj-cs"/>
        </a:defRPr>
      </a:lvl1pPr>
    </p:titleStyle>
    <p:bodyStyle>
      <a:lvl1pPr marL="1645025" indent="-1645025" algn="l" defTabSz="4386728"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4216" indent="-1370854" algn="l" defTabSz="43867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3412" indent="-1096684" algn="l" defTabSz="43867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6773"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0140"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3502"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6869"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0231"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3597"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728" rtl="0" eaLnBrk="1" latinLnBrk="0" hangingPunct="1">
        <a:defRPr sz="8600" kern="1200">
          <a:solidFill>
            <a:schemeClr val="tx1"/>
          </a:solidFill>
          <a:latin typeface="+mn-lt"/>
          <a:ea typeface="+mn-ea"/>
          <a:cs typeface="+mn-cs"/>
        </a:defRPr>
      </a:lvl1pPr>
      <a:lvl2pPr marL="2193362" algn="l" defTabSz="4386728" rtl="0" eaLnBrk="1" latinLnBrk="0" hangingPunct="1">
        <a:defRPr sz="8600" kern="1200">
          <a:solidFill>
            <a:schemeClr val="tx1"/>
          </a:solidFill>
          <a:latin typeface="+mn-lt"/>
          <a:ea typeface="+mn-ea"/>
          <a:cs typeface="+mn-cs"/>
        </a:defRPr>
      </a:lvl2pPr>
      <a:lvl3pPr marL="4386728" algn="l" defTabSz="4386728" rtl="0" eaLnBrk="1" latinLnBrk="0" hangingPunct="1">
        <a:defRPr sz="8600" kern="1200">
          <a:solidFill>
            <a:schemeClr val="tx1"/>
          </a:solidFill>
          <a:latin typeface="+mn-lt"/>
          <a:ea typeface="+mn-ea"/>
          <a:cs typeface="+mn-cs"/>
        </a:defRPr>
      </a:lvl3pPr>
      <a:lvl4pPr marL="6580091" algn="l" defTabSz="4386728" rtl="0" eaLnBrk="1" latinLnBrk="0" hangingPunct="1">
        <a:defRPr sz="8600" kern="1200">
          <a:solidFill>
            <a:schemeClr val="tx1"/>
          </a:solidFill>
          <a:latin typeface="+mn-lt"/>
          <a:ea typeface="+mn-ea"/>
          <a:cs typeface="+mn-cs"/>
        </a:defRPr>
      </a:lvl4pPr>
      <a:lvl5pPr marL="8773457" algn="l" defTabSz="4386728" rtl="0" eaLnBrk="1" latinLnBrk="0" hangingPunct="1">
        <a:defRPr sz="8600" kern="1200">
          <a:solidFill>
            <a:schemeClr val="tx1"/>
          </a:solidFill>
          <a:latin typeface="+mn-lt"/>
          <a:ea typeface="+mn-ea"/>
          <a:cs typeface="+mn-cs"/>
        </a:defRPr>
      </a:lvl5pPr>
      <a:lvl6pPr marL="10966824" algn="l" defTabSz="4386728" rtl="0" eaLnBrk="1" latinLnBrk="0" hangingPunct="1">
        <a:defRPr sz="8600" kern="1200">
          <a:solidFill>
            <a:schemeClr val="tx1"/>
          </a:solidFill>
          <a:latin typeface="+mn-lt"/>
          <a:ea typeface="+mn-ea"/>
          <a:cs typeface="+mn-cs"/>
        </a:defRPr>
      </a:lvl6pPr>
      <a:lvl7pPr marL="13160185" algn="l" defTabSz="4386728" rtl="0" eaLnBrk="1" latinLnBrk="0" hangingPunct="1">
        <a:defRPr sz="8600" kern="1200">
          <a:solidFill>
            <a:schemeClr val="tx1"/>
          </a:solidFill>
          <a:latin typeface="+mn-lt"/>
          <a:ea typeface="+mn-ea"/>
          <a:cs typeface="+mn-cs"/>
        </a:defRPr>
      </a:lvl7pPr>
      <a:lvl8pPr marL="15353547" algn="l" defTabSz="4386728" rtl="0" eaLnBrk="1" latinLnBrk="0" hangingPunct="1">
        <a:defRPr sz="8600" kern="1200">
          <a:solidFill>
            <a:schemeClr val="tx1"/>
          </a:solidFill>
          <a:latin typeface="+mn-lt"/>
          <a:ea typeface="+mn-ea"/>
          <a:cs typeface="+mn-cs"/>
        </a:defRPr>
      </a:lvl8pPr>
      <a:lvl9pPr marL="17546913" algn="l" defTabSz="43867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Rectangle 4"/>
          <p:cNvSpPr/>
          <p:nvPr/>
        </p:nvSpPr>
        <p:spPr>
          <a:xfrm>
            <a:off x="1045029" y="457200"/>
            <a:ext cx="41801143" cy="5897880"/>
          </a:xfrm>
          <a:prstGeom prst="rect">
            <a:avLst/>
          </a:prstGeom>
          <a:ln/>
        </p:spPr>
        <p:style>
          <a:lnRef idx="1">
            <a:schemeClr val="dk1"/>
          </a:lnRef>
          <a:fillRef idx="2">
            <a:schemeClr val="dk1"/>
          </a:fillRef>
          <a:effectRef idx="1">
            <a:schemeClr val="dk1"/>
          </a:effectRef>
          <a:fontRef idx="minor">
            <a:schemeClr val="dk1"/>
          </a:fontRef>
        </p:style>
        <p:txBody>
          <a:bodyPr lIns="73847" tIns="36923" rIns="73847" bIns="36923" rtlCol="0" anchor="ctr"/>
          <a:lstStyle/>
          <a:p>
            <a:pPr algn="ctr"/>
            <a:endParaRPr lang="en-US">
              <a:latin typeface="+mj-lt"/>
            </a:endParaRPr>
          </a:p>
        </p:txBody>
      </p:sp>
      <p:sp>
        <p:nvSpPr>
          <p:cNvPr id="7" name="Rectangle 691"/>
          <p:cNvSpPr>
            <a:spLocks noChangeArrowheads="1"/>
          </p:cNvSpPr>
          <p:nvPr/>
        </p:nvSpPr>
        <p:spPr bwMode="auto">
          <a:xfrm>
            <a:off x="0" y="762000"/>
            <a:ext cx="43891200" cy="5345434"/>
          </a:xfrm>
          <a:prstGeom prst="rect">
            <a:avLst/>
          </a:prstGeom>
          <a:solidFill>
            <a:srgbClr val="003399"/>
          </a:solidFill>
          <a:ln w="9525">
            <a:noFill/>
            <a:miter lim="800000"/>
            <a:headEnd/>
            <a:tailEnd/>
          </a:ln>
        </p:spPr>
        <p:txBody>
          <a:bodyPr wrap="none" lIns="73847" tIns="36923" rIns="73847" bIns="36923" anchor="ctr"/>
          <a:lstStyle/>
          <a:p>
            <a:pPr eaLnBrk="0" hangingPunct="0"/>
            <a:endParaRPr lang="en-US">
              <a:latin typeface="+mj-lt"/>
            </a:endParaRPr>
          </a:p>
        </p:txBody>
      </p:sp>
      <p:pic>
        <p:nvPicPr>
          <p:cNvPr id="1027" name="Picture 3"/>
          <p:cNvPicPr>
            <a:picLocks noChangeAspect="1" noChangeArrowheads="1"/>
          </p:cNvPicPr>
          <p:nvPr/>
        </p:nvPicPr>
        <p:blipFill>
          <a:blip r:embed="rId2" cstate="print"/>
          <a:srcRect/>
          <a:stretch>
            <a:fillRect/>
          </a:stretch>
        </p:blipFill>
        <p:spPr bwMode="auto">
          <a:xfrm>
            <a:off x="457200" y="1828800"/>
            <a:ext cx="3265714" cy="2857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30" name="Picture 6"/>
          <p:cNvPicPr>
            <a:picLocks noChangeAspect="1" noChangeArrowheads="1"/>
          </p:cNvPicPr>
          <p:nvPr/>
        </p:nvPicPr>
        <p:blipFill>
          <a:blip r:embed="rId3" cstate="print"/>
          <a:srcRect/>
          <a:stretch>
            <a:fillRect/>
          </a:stretch>
        </p:blipFill>
        <p:spPr bwMode="auto">
          <a:xfrm>
            <a:off x="38815524" y="2133600"/>
            <a:ext cx="4618477" cy="2596280"/>
          </a:xfrm>
          <a:prstGeom prst="rect">
            <a:avLst/>
          </a:prstGeom>
          <a:noFill/>
          <a:ln w="9525">
            <a:noFill/>
            <a:miter lim="800000"/>
            <a:headEnd/>
            <a:tailEnd/>
          </a:ln>
          <a:effectLst/>
        </p:spPr>
      </p:pic>
      <p:grpSp>
        <p:nvGrpSpPr>
          <p:cNvPr id="570" name="Group 569"/>
          <p:cNvGrpSpPr/>
          <p:nvPr/>
        </p:nvGrpSpPr>
        <p:grpSpPr>
          <a:xfrm>
            <a:off x="11299371" y="7143750"/>
            <a:ext cx="21161829" cy="24688800"/>
            <a:chOff x="990600" y="12344400"/>
            <a:chExt cx="11887200" cy="28270200"/>
          </a:xfrm>
        </p:grpSpPr>
        <p:sp>
          <p:nvSpPr>
            <p:cNvPr id="571" name="Rectangle 1182"/>
            <p:cNvSpPr>
              <a:spLocks noChangeArrowheads="1"/>
            </p:cNvSpPr>
            <p:nvPr/>
          </p:nvSpPr>
          <p:spPr bwMode="auto">
            <a:xfrm>
              <a:off x="990600" y="12344400"/>
              <a:ext cx="11887200" cy="28270200"/>
            </a:xfrm>
            <a:prstGeom prst="rect">
              <a:avLst/>
            </a:prstGeom>
            <a:solidFill>
              <a:schemeClr val="tx2">
                <a:lumMod val="40000"/>
                <a:lumOff val="60000"/>
              </a:schemeClr>
            </a:solidFill>
            <a:ln w="76200">
              <a:solidFill>
                <a:schemeClr val="bg1"/>
              </a:solidFill>
              <a:miter lim="800000"/>
              <a:headEnd/>
              <a:tailEnd/>
            </a:ln>
            <a:effectLst/>
          </p:spPr>
          <p:txBody>
            <a:bodyPr wrap="none" anchor="ctr"/>
            <a:lstStyle/>
            <a:p>
              <a:endParaRPr lang="en-US">
                <a:latin typeface="+mj-lt"/>
              </a:endParaRPr>
            </a:p>
          </p:txBody>
        </p:sp>
        <p:sp>
          <p:nvSpPr>
            <p:cNvPr id="572" name="Rectangle 1182"/>
            <p:cNvSpPr>
              <a:spLocks noChangeArrowheads="1"/>
            </p:cNvSpPr>
            <p:nvPr/>
          </p:nvSpPr>
          <p:spPr bwMode="auto">
            <a:xfrm>
              <a:off x="1174044" y="12725400"/>
              <a:ext cx="11483622" cy="27584400"/>
            </a:xfrm>
            <a:prstGeom prst="rect">
              <a:avLst/>
            </a:prstGeom>
            <a:solidFill>
              <a:schemeClr val="bg1"/>
            </a:solidFill>
            <a:ln w="9525">
              <a:solidFill>
                <a:schemeClr val="tx1"/>
              </a:solidFill>
              <a:miter lim="800000"/>
              <a:headEnd/>
              <a:tailEnd/>
            </a:ln>
            <a:effectLst/>
          </p:spPr>
          <p:txBody>
            <a:bodyPr wrap="none" anchor="ctr"/>
            <a:lstStyle/>
            <a:p>
              <a:endParaRPr lang="en-US">
                <a:latin typeface="+mj-lt"/>
              </a:endParaRPr>
            </a:p>
          </p:txBody>
        </p:sp>
      </p:grpSp>
      <p:sp>
        <p:nvSpPr>
          <p:cNvPr id="573" name="Rounded Rectangle 572"/>
          <p:cNvSpPr/>
          <p:nvPr/>
        </p:nvSpPr>
        <p:spPr bwMode="auto">
          <a:xfrm>
            <a:off x="12485914" y="7429500"/>
            <a:ext cx="19060886" cy="1028700"/>
          </a:xfrm>
          <a:prstGeom prst="roundRect">
            <a:avLst/>
          </a:prstGeom>
          <a:solidFill>
            <a:srgbClr val="000E8E"/>
          </a:solidFill>
          <a:ln>
            <a:headEnd type="none" w="med" len="med"/>
            <a:tailEnd type="none" w="med" len="med"/>
          </a:ln>
          <a:effectLst>
            <a:outerShdw blurRad="152400" dist="228600" dir="2700000" algn="tl" rotWithShape="0">
              <a:prstClr val="black">
                <a:alpha val="40000"/>
              </a:prstClr>
            </a:outerShdw>
          </a:effectLst>
          <a:scene3d>
            <a:camera prst="orthographicFront">
              <a:rot lat="0" lon="0" rev="0"/>
            </a:camera>
            <a:lightRig rig="threePt" dir="t">
              <a:rot lat="0" lon="0" rev="1200000"/>
            </a:lightRig>
          </a:scene3d>
          <a:sp3d extrusionH="6350" contourW="12700">
            <a:bevelT h="44450"/>
          </a:sp3d>
        </p:spPr>
        <p:style>
          <a:lnRef idx="0">
            <a:schemeClr val="accent6"/>
          </a:lnRef>
          <a:fillRef idx="3">
            <a:schemeClr val="accent6"/>
          </a:fillRef>
          <a:effectRef idx="3">
            <a:schemeClr val="accent6"/>
          </a:effectRef>
          <a:fontRef idx="minor">
            <a:schemeClr val="lt1"/>
          </a:fontRef>
        </p:style>
        <p:txBody>
          <a:bodyPr lIns="73833" tIns="0" rIns="73833" bIns="0"/>
          <a:lstStyle/>
          <a:p>
            <a:pPr algn="ctr"/>
            <a:r>
              <a:rPr lang="en-US" sz="5400" b="1" spc="-121" dirty="0" smtClean="0">
                <a:effectLst>
                  <a:outerShdw blurRad="38100" dist="38100" dir="2700000" algn="tl">
                    <a:srgbClr val="000000">
                      <a:alpha val="43137"/>
                    </a:srgbClr>
                  </a:outerShdw>
                </a:effectLst>
              </a:rPr>
              <a:t>Retrospective Cohort Analysis with the </a:t>
            </a:r>
            <a:r>
              <a:rPr lang="en-US" sz="5400" b="1" spc="-121" dirty="0" smtClean="0">
                <a:effectLst>
                  <a:outerShdw blurRad="38100" dist="38100" dir="2700000" algn="tl">
                    <a:srgbClr val="000000">
                      <a:alpha val="43137"/>
                    </a:srgbClr>
                  </a:outerShdw>
                </a:effectLst>
              </a:rPr>
              <a:t>Nationwide </a:t>
            </a:r>
            <a:r>
              <a:rPr lang="en-US" sz="5400" b="1" spc="-121" dirty="0" smtClean="0">
                <a:effectLst>
                  <a:outerShdw blurRad="38100" dist="38100" dir="2700000" algn="tl">
                    <a:srgbClr val="000000">
                      <a:alpha val="43137"/>
                    </a:srgbClr>
                  </a:outerShdw>
                </a:effectLst>
              </a:rPr>
              <a:t>Inpatient Sample </a:t>
            </a:r>
            <a:endParaRPr lang="en-US" sz="5400" b="1" spc="-121" dirty="0">
              <a:effectLst>
                <a:outerShdw blurRad="38100" dist="38100" dir="2700000" algn="tl">
                  <a:srgbClr val="000000">
                    <a:alpha val="43137"/>
                  </a:srgbClr>
                </a:outerShdw>
              </a:effectLst>
            </a:endParaRPr>
          </a:p>
        </p:txBody>
      </p:sp>
      <p:sp>
        <p:nvSpPr>
          <p:cNvPr id="592" name="Rounded Rectangle 591"/>
          <p:cNvSpPr/>
          <p:nvPr/>
        </p:nvSpPr>
        <p:spPr>
          <a:xfrm>
            <a:off x="11963400" y="22936200"/>
            <a:ext cx="96774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Study Design</a:t>
            </a:r>
            <a:endParaRPr lang="en-US" sz="3600" b="1" dirty="0">
              <a:effectLst>
                <a:outerShdw blurRad="38100" dist="38100" dir="2700000" algn="tl">
                  <a:srgbClr val="000000">
                    <a:alpha val="43137"/>
                  </a:srgbClr>
                </a:outerShdw>
              </a:effectLst>
            </a:endParaRPr>
          </a:p>
        </p:txBody>
      </p:sp>
      <p:sp>
        <p:nvSpPr>
          <p:cNvPr id="593" name="Rounded Rectangle 592"/>
          <p:cNvSpPr/>
          <p:nvPr/>
        </p:nvSpPr>
        <p:spPr>
          <a:xfrm>
            <a:off x="22479000" y="8839200"/>
            <a:ext cx="90678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Time Trends in Anterior Temporal </a:t>
            </a:r>
            <a:r>
              <a:rPr lang="en-US" sz="3600" b="1" dirty="0" err="1" smtClean="0">
                <a:effectLst>
                  <a:outerShdw blurRad="38100" dist="38100" dir="2700000" algn="tl">
                    <a:srgbClr val="000000">
                      <a:alpha val="43137"/>
                    </a:srgbClr>
                  </a:outerShdw>
                </a:effectLst>
              </a:rPr>
              <a:t>Lobectomy</a:t>
            </a:r>
            <a:endParaRPr lang="en-US" sz="3600" b="1" dirty="0" smtClean="0">
              <a:effectLst>
                <a:outerShdw blurRad="38100" dist="38100" dir="2700000" algn="tl">
                  <a:srgbClr val="000000">
                    <a:alpha val="43137"/>
                  </a:srgbClr>
                </a:outerShdw>
              </a:effectLst>
            </a:endParaRPr>
          </a:p>
        </p:txBody>
      </p:sp>
      <p:sp>
        <p:nvSpPr>
          <p:cNvPr id="594" name="Rounded Rectangle 593"/>
          <p:cNvSpPr/>
          <p:nvPr/>
        </p:nvSpPr>
        <p:spPr>
          <a:xfrm>
            <a:off x="11963400" y="8839200"/>
            <a:ext cx="99060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Database – </a:t>
            </a:r>
            <a:r>
              <a:rPr lang="en-US" sz="3600" b="1" dirty="0" smtClean="0">
                <a:effectLst>
                  <a:outerShdw blurRad="38100" dist="38100" dir="2700000" algn="tl">
                    <a:srgbClr val="000000">
                      <a:alpha val="43137"/>
                    </a:srgbClr>
                  </a:outerShdw>
                </a:effectLst>
              </a:rPr>
              <a:t>Nationwide </a:t>
            </a:r>
            <a:r>
              <a:rPr lang="en-US" sz="3600" b="1" dirty="0" smtClean="0">
                <a:effectLst>
                  <a:outerShdw blurRad="38100" dist="38100" dir="2700000" algn="tl">
                    <a:srgbClr val="000000">
                      <a:alpha val="43137"/>
                    </a:srgbClr>
                  </a:outerShdw>
                </a:effectLst>
              </a:rPr>
              <a:t>Inpatient Sample</a:t>
            </a:r>
            <a:endParaRPr lang="en-US" sz="3600" b="1" dirty="0">
              <a:effectLst>
                <a:outerShdw blurRad="38100" dist="38100" dir="2700000" algn="tl">
                  <a:srgbClr val="000000">
                    <a:alpha val="43137"/>
                  </a:srgbClr>
                </a:outerShdw>
              </a:effectLst>
            </a:endParaRPr>
          </a:p>
        </p:txBody>
      </p:sp>
      <p:grpSp>
        <p:nvGrpSpPr>
          <p:cNvPr id="1094" name="Group 1093"/>
          <p:cNvGrpSpPr/>
          <p:nvPr/>
        </p:nvGrpSpPr>
        <p:grpSpPr>
          <a:xfrm>
            <a:off x="457200" y="7143750"/>
            <a:ext cx="10189029" cy="24688800"/>
            <a:chOff x="990600" y="12344400"/>
            <a:chExt cx="11887200" cy="28270200"/>
          </a:xfrm>
        </p:grpSpPr>
        <p:sp>
          <p:nvSpPr>
            <p:cNvPr id="1095" name="Rectangle 1182"/>
            <p:cNvSpPr>
              <a:spLocks noChangeArrowheads="1"/>
            </p:cNvSpPr>
            <p:nvPr/>
          </p:nvSpPr>
          <p:spPr bwMode="auto">
            <a:xfrm>
              <a:off x="990600" y="12344400"/>
              <a:ext cx="11887200" cy="28270200"/>
            </a:xfrm>
            <a:prstGeom prst="rect">
              <a:avLst/>
            </a:prstGeom>
            <a:solidFill>
              <a:schemeClr val="tx2">
                <a:lumMod val="40000"/>
                <a:lumOff val="60000"/>
              </a:schemeClr>
            </a:solidFill>
            <a:ln w="76200">
              <a:solidFill>
                <a:schemeClr val="bg1"/>
              </a:solidFill>
              <a:miter lim="800000"/>
              <a:headEnd/>
              <a:tailEnd/>
            </a:ln>
            <a:effectLst/>
          </p:spPr>
          <p:txBody>
            <a:bodyPr wrap="none" anchor="ctr"/>
            <a:lstStyle/>
            <a:p>
              <a:endParaRPr lang="en-US">
                <a:latin typeface="+mj-lt"/>
              </a:endParaRPr>
            </a:p>
          </p:txBody>
        </p:sp>
        <p:sp>
          <p:nvSpPr>
            <p:cNvPr id="1096" name="Rectangle 1182"/>
            <p:cNvSpPr>
              <a:spLocks noChangeArrowheads="1"/>
            </p:cNvSpPr>
            <p:nvPr/>
          </p:nvSpPr>
          <p:spPr bwMode="auto">
            <a:xfrm>
              <a:off x="1295400" y="12725400"/>
              <a:ext cx="11201400" cy="27584400"/>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mj-lt"/>
              </a:endParaRPr>
            </a:p>
          </p:txBody>
        </p:sp>
      </p:grpSp>
      <p:sp>
        <p:nvSpPr>
          <p:cNvPr id="1098" name="Rounded Rectangle 1097"/>
          <p:cNvSpPr/>
          <p:nvPr/>
        </p:nvSpPr>
        <p:spPr bwMode="auto">
          <a:xfrm>
            <a:off x="1306286" y="7429500"/>
            <a:ext cx="8490857" cy="971550"/>
          </a:xfrm>
          <a:prstGeom prst="roundRect">
            <a:avLst/>
          </a:prstGeom>
          <a:solidFill>
            <a:srgbClr val="000E8E"/>
          </a:solidFill>
          <a:ln>
            <a:headEnd type="none" w="med" len="med"/>
            <a:tailEnd type="none" w="med" len="med"/>
          </a:ln>
          <a:effectLst>
            <a:outerShdw blurRad="152400" dist="228600" dir="2700000" algn="tl" rotWithShape="0">
              <a:prstClr val="black">
                <a:alpha val="40000"/>
              </a:prstClr>
            </a:outerShdw>
          </a:effectLst>
          <a:scene3d>
            <a:camera prst="orthographicFront">
              <a:rot lat="0" lon="0" rev="0"/>
            </a:camera>
            <a:lightRig rig="threePt" dir="t">
              <a:rot lat="0" lon="0" rev="1200000"/>
            </a:lightRig>
          </a:scene3d>
          <a:sp3d extrusionH="6350" contourW="12700">
            <a:bevelT h="44450"/>
          </a:sp3d>
        </p:spPr>
        <p:style>
          <a:lnRef idx="0">
            <a:schemeClr val="accent6"/>
          </a:lnRef>
          <a:fillRef idx="3">
            <a:schemeClr val="accent6"/>
          </a:fillRef>
          <a:effectRef idx="3">
            <a:schemeClr val="accent6"/>
          </a:effectRef>
          <a:fontRef idx="minor">
            <a:schemeClr val="lt1"/>
          </a:fontRef>
        </p:style>
        <p:txBody>
          <a:bodyPr lIns="73833" tIns="0" rIns="73833" bIns="0"/>
          <a:lstStyle/>
          <a:p>
            <a:pPr algn="ctr" defTabSz="738328" eaLnBrk="0" hangingPunct="0">
              <a:defRPr/>
            </a:pPr>
            <a:r>
              <a:rPr lang="en-US" sz="5800" b="1" dirty="0">
                <a:solidFill>
                  <a:schemeClr val="bg1"/>
                </a:solidFill>
                <a:latin typeface="+mj-lt"/>
              </a:rPr>
              <a:t>Background</a:t>
            </a:r>
          </a:p>
        </p:txBody>
      </p:sp>
      <p:sp>
        <p:nvSpPr>
          <p:cNvPr id="1099" name="Rectangle 1098"/>
          <p:cNvSpPr/>
          <p:nvPr/>
        </p:nvSpPr>
        <p:spPr>
          <a:xfrm>
            <a:off x="762000" y="8382000"/>
            <a:ext cx="9372600" cy="36902410"/>
          </a:xfrm>
          <a:prstGeom prst="rect">
            <a:avLst/>
          </a:prstGeom>
        </p:spPr>
        <p:txBody>
          <a:bodyPr wrap="square">
            <a:spAutoFit/>
          </a:bodyPr>
          <a:lstStyle/>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r>
              <a:rPr lang="en-US" sz="2400" dirty="0" smtClean="0">
                <a:cs typeface="Arial" pitchFamily="34" charset="0"/>
              </a:rPr>
              <a:t>Epilepsy is estimated to affect approximately 3 million Americans. The World Health Organization estimates that epilepsy related morbidity is responsible for 1% of the entire global burden of disease in disability adjusted life-years. </a:t>
            </a:r>
          </a:p>
          <a:p>
            <a:pPr algn="just" defTabSz="4387850">
              <a:lnSpc>
                <a:spcPct val="110000"/>
              </a:lnSpc>
              <a:spcBef>
                <a:spcPct val="50000"/>
              </a:spcBef>
            </a:pPr>
            <a:r>
              <a:rPr lang="en-US" sz="2400" dirty="0" smtClean="0">
                <a:cs typeface="Arial" pitchFamily="34" charset="0"/>
              </a:rPr>
              <a:t>In the United States, epilepsy is estimated to cause $12.5 billion in annual direct and indirect costs. Because of its prevalence and high cost to society, there are a variety of pharmacotherapy options used to treat and manage epilepsy. Despite this, pharmacotherapy is unsatisfactory in between 20 – 40% of epilepsy patients. </a:t>
            </a: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r>
              <a:rPr lang="en-US" sz="2400" dirty="0" smtClean="0">
                <a:cs typeface="Arial" pitchFamily="34" charset="0"/>
              </a:rPr>
              <a:t>One  particularly surgically salient type of epilepsy is temporal lobe epilepsy. This class of epilepsies presents with partial complex or partial simple seizures that are initiated from the anterior temporal lobe. Good surgical candidates include medically refractory patients with unilateral seizure foci with limited </a:t>
            </a:r>
            <a:r>
              <a:rPr lang="en-US" sz="2400" dirty="0" err="1" smtClean="0">
                <a:cs typeface="Arial" pitchFamily="34" charset="0"/>
              </a:rPr>
              <a:t>parasthesia</a:t>
            </a:r>
            <a:r>
              <a:rPr lang="en-US" sz="2400" dirty="0" smtClean="0">
                <a:cs typeface="Arial" pitchFamily="34" charset="0"/>
              </a:rPr>
              <a:t> or other neurological signs after inactivation of one temporal lobe. </a:t>
            </a:r>
          </a:p>
          <a:p>
            <a:pPr algn="just" defTabSz="4387850">
              <a:lnSpc>
                <a:spcPct val="110000"/>
              </a:lnSpc>
              <a:spcBef>
                <a:spcPct val="50000"/>
              </a:spcBef>
            </a:pPr>
            <a:r>
              <a:rPr lang="en-US" sz="2400" dirty="0" smtClean="0">
                <a:cs typeface="Arial" pitchFamily="34" charset="0"/>
              </a:rPr>
              <a:t>In 2001, a randomized control trial was able to conclusively prove that anterior temporal </a:t>
            </a:r>
            <a:r>
              <a:rPr lang="en-US" sz="2400" dirty="0" err="1" smtClean="0">
                <a:cs typeface="Arial" pitchFamily="34" charset="0"/>
              </a:rPr>
              <a:t>lobectomy</a:t>
            </a:r>
            <a:r>
              <a:rPr lang="en-US" sz="2400" dirty="0" smtClean="0">
                <a:cs typeface="Arial" pitchFamily="34" charset="0"/>
              </a:rPr>
              <a:t> was a superior option compared continued pharmacotherapy for patients with medically refractory epilepsy – epilepsy that is still not well managed after 2 or more medication regimens. </a:t>
            </a:r>
          </a:p>
          <a:p>
            <a:pPr algn="just" defTabSz="4387850">
              <a:lnSpc>
                <a:spcPct val="110000"/>
              </a:lnSpc>
              <a:spcBef>
                <a:spcPct val="50000"/>
              </a:spcBef>
            </a:pPr>
            <a:r>
              <a:rPr lang="en-US" sz="2400" dirty="0" smtClean="0">
                <a:cs typeface="Arial" pitchFamily="34" charset="0"/>
              </a:rPr>
              <a:t>In 1993, it was estimated that there are approximately 100,000 individuals in the United States with temporal lobe epilepsy, while only 1,500 patients having undergone anterior temporal </a:t>
            </a:r>
            <a:r>
              <a:rPr lang="en-US" sz="2400" dirty="0" err="1" smtClean="0">
                <a:cs typeface="Arial" pitchFamily="34" charset="0"/>
              </a:rPr>
              <a:t>lobectomy</a:t>
            </a:r>
            <a:r>
              <a:rPr lang="en-US" sz="2400" dirty="0" smtClean="0">
                <a:cs typeface="Arial" pitchFamily="34" charset="0"/>
              </a:rPr>
              <a:t>. </a:t>
            </a: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1100" dirty="0" smtClean="0">
              <a:cs typeface="Arial" pitchFamily="34" charset="0"/>
            </a:endParaRPr>
          </a:p>
          <a:p>
            <a:pPr algn="just" defTabSz="4387850">
              <a:lnSpc>
                <a:spcPct val="110000"/>
              </a:lnSpc>
              <a:spcBef>
                <a:spcPct val="50000"/>
              </a:spcBef>
            </a:pPr>
            <a:r>
              <a:rPr lang="en-US" sz="3200" b="1" dirty="0" smtClean="0"/>
              <a:t>Has the use of </a:t>
            </a:r>
            <a:r>
              <a:rPr lang="en-US" sz="3200" b="1" dirty="0" err="1" smtClean="0"/>
              <a:t>lobectomy</a:t>
            </a:r>
            <a:r>
              <a:rPr lang="en-US" sz="3200" b="1" dirty="0" smtClean="0"/>
              <a:t> for patients with intractable epilepsy increased in light of class I clinical evidence demonstrating efficacy?</a:t>
            </a:r>
          </a:p>
          <a:p>
            <a:pPr algn="just" defTabSz="4387850">
              <a:lnSpc>
                <a:spcPct val="110000"/>
              </a:lnSpc>
              <a:spcBef>
                <a:spcPct val="50000"/>
              </a:spcBef>
            </a:pPr>
            <a:r>
              <a:rPr lang="en-US" sz="2400" dirty="0" smtClean="0">
                <a:cs typeface="Arial" pitchFamily="34" charset="0"/>
              </a:rPr>
              <a:t>Under the model of translational research, one hopes that advances in medical research would shape community and academic practice. Using a large medical database, we sought explore whether that has happened for anterior temporal </a:t>
            </a:r>
            <a:r>
              <a:rPr lang="en-US" sz="2400" dirty="0" err="1" smtClean="0">
                <a:cs typeface="Arial" pitchFamily="34" charset="0"/>
              </a:rPr>
              <a:t>lobectomy</a:t>
            </a:r>
            <a:r>
              <a:rPr lang="en-US" sz="2400" dirty="0" smtClean="0">
                <a:cs typeface="Arial" pitchFamily="34" charset="0"/>
              </a:rPr>
              <a:t> for temporal lobe epilepsy. </a:t>
            </a: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cs typeface="Arial" pitchFamily="34" charset="0"/>
            </a:endParaRPr>
          </a:p>
          <a:p>
            <a:pPr algn="just" defTabSz="4387850">
              <a:lnSpc>
                <a:spcPct val="110000"/>
              </a:lnSpc>
              <a:spcBef>
                <a:spcPct val="50000"/>
              </a:spcBef>
            </a:pPr>
            <a:endParaRPr lang="en-US" sz="2400" dirty="0" smtClean="0"/>
          </a:p>
          <a:p>
            <a:pPr algn="just" defTabSz="4387850">
              <a:lnSpc>
                <a:spcPct val="110000"/>
              </a:lnSpc>
              <a:spcBef>
                <a:spcPct val="50000"/>
              </a:spcBef>
            </a:pPr>
            <a:endParaRPr lang="en-US" sz="2400" dirty="0" smtClean="0"/>
          </a:p>
          <a:p>
            <a:pPr algn="just" defTabSz="4387850">
              <a:lnSpc>
                <a:spcPct val="110000"/>
              </a:lnSpc>
              <a:spcBef>
                <a:spcPct val="50000"/>
              </a:spcBef>
            </a:pPr>
            <a:endParaRPr lang="en-US" sz="2400" dirty="0" smtClean="0"/>
          </a:p>
          <a:p>
            <a:pPr algn="just" defTabSz="4387850">
              <a:lnSpc>
                <a:spcPct val="110000"/>
              </a:lnSpc>
              <a:spcBef>
                <a:spcPct val="50000"/>
              </a:spcBef>
            </a:pPr>
            <a:endParaRPr lang="en-US" sz="2400" dirty="0" smtClean="0"/>
          </a:p>
          <a:p>
            <a:pPr algn="just" defTabSz="4387850">
              <a:lnSpc>
                <a:spcPct val="110000"/>
              </a:lnSpc>
              <a:spcBef>
                <a:spcPct val="50000"/>
              </a:spcBef>
            </a:pPr>
            <a:endParaRPr lang="en-US" sz="2400" dirty="0" smtClean="0"/>
          </a:p>
          <a:p>
            <a:pPr algn="just" defTabSz="4387850">
              <a:lnSpc>
                <a:spcPct val="110000"/>
              </a:lnSpc>
              <a:spcBef>
                <a:spcPct val="50000"/>
              </a:spcBef>
            </a:pPr>
            <a:endParaRPr lang="en-US" sz="2400" dirty="0"/>
          </a:p>
        </p:txBody>
      </p:sp>
      <p:sp>
        <p:nvSpPr>
          <p:cNvPr id="1100" name="Rectangle 1099"/>
          <p:cNvSpPr/>
          <p:nvPr/>
        </p:nvSpPr>
        <p:spPr>
          <a:xfrm>
            <a:off x="914400" y="21981212"/>
            <a:ext cx="3962400" cy="529569"/>
          </a:xfrm>
          <a:prstGeom prst="rect">
            <a:avLst/>
          </a:prstGeom>
        </p:spPr>
        <p:txBody>
          <a:bodyPr wrap="square">
            <a:spAutoFit/>
          </a:bodyPr>
          <a:lstStyle/>
          <a:p>
            <a:pPr algn="just" defTabSz="4387850">
              <a:lnSpc>
                <a:spcPct val="110000"/>
              </a:lnSpc>
              <a:spcBef>
                <a:spcPct val="50000"/>
              </a:spcBef>
            </a:pPr>
            <a:r>
              <a:rPr lang="en-US" sz="2800" dirty="0" smtClean="0">
                <a:latin typeface="Arial" pitchFamily="34" charset="0"/>
                <a:cs typeface="Arial" pitchFamily="34" charset="0"/>
              </a:rPr>
              <a:t>. </a:t>
            </a:r>
            <a:endParaRPr lang="el-GR" sz="2800" dirty="0" smtClean="0">
              <a:latin typeface="Arial" pitchFamily="34" charset="0"/>
              <a:cs typeface="Arial" pitchFamily="34" charset="0"/>
            </a:endParaRPr>
          </a:p>
        </p:txBody>
      </p:sp>
      <p:sp>
        <p:nvSpPr>
          <p:cNvPr id="1138" name="Rounded Rectangle 1137"/>
          <p:cNvSpPr/>
          <p:nvPr/>
        </p:nvSpPr>
        <p:spPr>
          <a:xfrm>
            <a:off x="881743" y="9067800"/>
            <a:ext cx="9252857" cy="7620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200" b="1" spc="-121" dirty="0" smtClean="0">
                <a:effectLst>
                  <a:outerShdw blurRad="38100" dist="38100" dir="2700000" algn="tl">
                    <a:srgbClr val="000000">
                      <a:alpha val="43137"/>
                    </a:srgbClr>
                  </a:outerShdw>
                </a:effectLst>
              </a:rPr>
              <a:t>Epilepsy is a common, highly morbid disease</a:t>
            </a:r>
            <a:endParaRPr lang="en-US" sz="3200" b="1" spc="-121" dirty="0">
              <a:effectLst>
                <a:outerShdw blurRad="38100" dist="38100" dir="2700000" algn="tl">
                  <a:srgbClr val="000000">
                    <a:alpha val="43137"/>
                  </a:srgbClr>
                </a:outerShdw>
              </a:effectLst>
            </a:endParaRPr>
          </a:p>
        </p:txBody>
      </p:sp>
      <p:sp>
        <p:nvSpPr>
          <p:cNvPr id="1162" name="Rounded Rectangle 1161"/>
          <p:cNvSpPr/>
          <p:nvPr/>
        </p:nvSpPr>
        <p:spPr>
          <a:xfrm>
            <a:off x="838200" y="14478000"/>
            <a:ext cx="92964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2400" b="1" dirty="0" smtClean="0">
                <a:effectLst>
                  <a:outerShdw blurRad="38100" dist="38100" dir="2700000" algn="tl">
                    <a:srgbClr val="000000">
                      <a:alpha val="43137"/>
                    </a:srgbClr>
                  </a:outerShdw>
                </a:effectLst>
              </a:rPr>
              <a:t>Anterior temporal </a:t>
            </a:r>
            <a:r>
              <a:rPr lang="en-US" sz="2400" b="1" dirty="0" err="1" smtClean="0">
                <a:effectLst>
                  <a:outerShdw blurRad="38100" dist="38100" dir="2700000" algn="tl">
                    <a:srgbClr val="000000">
                      <a:alpha val="43137"/>
                    </a:srgbClr>
                  </a:outerShdw>
                </a:effectLst>
              </a:rPr>
              <a:t>lobectomy</a:t>
            </a:r>
            <a:r>
              <a:rPr lang="en-US" sz="2400" b="1" dirty="0" smtClean="0">
                <a:effectLst>
                  <a:outerShdw blurRad="38100" dist="38100" dir="2700000" algn="tl">
                    <a:srgbClr val="000000">
                      <a:alpha val="43137"/>
                    </a:srgbClr>
                  </a:outerShdw>
                </a:effectLst>
              </a:rPr>
              <a:t> as a treatment for temporal lobe epilepsy</a:t>
            </a:r>
            <a:endParaRPr lang="en-US" sz="2400" b="1" dirty="0">
              <a:effectLst>
                <a:outerShdw blurRad="38100" dist="38100" dir="2700000" algn="tl">
                  <a:srgbClr val="000000">
                    <a:alpha val="43137"/>
                  </a:srgbClr>
                </a:outerShdw>
              </a:effectLst>
            </a:endParaRPr>
          </a:p>
        </p:txBody>
      </p:sp>
      <p:grpSp>
        <p:nvGrpSpPr>
          <p:cNvPr id="1185" name="Group 1184"/>
          <p:cNvGrpSpPr/>
          <p:nvPr/>
        </p:nvGrpSpPr>
        <p:grpSpPr>
          <a:xfrm>
            <a:off x="33049028" y="7143750"/>
            <a:ext cx="10189029" cy="24688800"/>
            <a:chOff x="990600" y="12344400"/>
            <a:chExt cx="11887200" cy="28270200"/>
          </a:xfrm>
        </p:grpSpPr>
        <p:sp>
          <p:nvSpPr>
            <p:cNvPr id="1186" name="Rectangle 1182"/>
            <p:cNvSpPr>
              <a:spLocks noChangeArrowheads="1"/>
            </p:cNvSpPr>
            <p:nvPr/>
          </p:nvSpPr>
          <p:spPr bwMode="auto">
            <a:xfrm>
              <a:off x="990600" y="12344400"/>
              <a:ext cx="11887200" cy="28270200"/>
            </a:xfrm>
            <a:prstGeom prst="rect">
              <a:avLst/>
            </a:prstGeom>
            <a:solidFill>
              <a:schemeClr val="tx2">
                <a:lumMod val="40000"/>
                <a:lumOff val="60000"/>
              </a:schemeClr>
            </a:solidFill>
            <a:ln w="76200">
              <a:solidFill>
                <a:schemeClr val="bg1"/>
              </a:solidFill>
              <a:miter lim="800000"/>
              <a:headEnd/>
              <a:tailEnd/>
            </a:ln>
            <a:effectLst/>
          </p:spPr>
          <p:txBody>
            <a:bodyPr wrap="none" anchor="ctr"/>
            <a:lstStyle/>
            <a:p>
              <a:endParaRPr lang="en-US">
                <a:latin typeface="+mj-lt"/>
              </a:endParaRPr>
            </a:p>
          </p:txBody>
        </p:sp>
        <p:sp>
          <p:nvSpPr>
            <p:cNvPr id="1187" name="Rectangle 1182"/>
            <p:cNvSpPr>
              <a:spLocks noChangeArrowheads="1"/>
            </p:cNvSpPr>
            <p:nvPr/>
          </p:nvSpPr>
          <p:spPr bwMode="auto">
            <a:xfrm>
              <a:off x="1295400" y="12725400"/>
              <a:ext cx="11201400" cy="27584400"/>
            </a:xfrm>
            <a:prstGeom prst="rect">
              <a:avLst/>
            </a:prstGeom>
            <a:solidFill>
              <a:schemeClr val="bg1"/>
            </a:solidFill>
            <a:ln w="9525">
              <a:solidFill>
                <a:schemeClr val="tx1"/>
              </a:solidFill>
              <a:miter lim="800000"/>
              <a:headEnd/>
              <a:tailEnd/>
            </a:ln>
            <a:effectLst/>
          </p:spPr>
          <p:txBody>
            <a:bodyPr wrap="none" anchor="ctr"/>
            <a:lstStyle/>
            <a:p>
              <a:endParaRPr lang="en-US" dirty="0">
                <a:latin typeface="+mj-lt"/>
              </a:endParaRPr>
            </a:p>
          </p:txBody>
        </p:sp>
      </p:grpSp>
      <p:sp>
        <p:nvSpPr>
          <p:cNvPr id="1189" name="Rounded Rectangle 1188"/>
          <p:cNvSpPr/>
          <p:nvPr/>
        </p:nvSpPr>
        <p:spPr bwMode="auto">
          <a:xfrm>
            <a:off x="33223200" y="7467600"/>
            <a:ext cx="9753599" cy="838200"/>
          </a:xfrm>
          <a:prstGeom prst="roundRect">
            <a:avLst/>
          </a:prstGeom>
          <a:solidFill>
            <a:srgbClr val="000E8E"/>
          </a:solidFill>
          <a:ln>
            <a:headEnd type="none" w="med" len="med"/>
            <a:tailEnd type="none" w="med" len="med"/>
          </a:ln>
          <a:effectLst>
            <a:outerShdw blurRad="152400" dist="228600" dir="2700000" algn="tl" rotWithShape="0">
              <a:prstClr val="black">
                <a:alpha val="40000"/>
              </a:prstClr>
            </a:outerShdw>
          </a:effectLst>
          <a:scene3d>
            <a:camera prst="orthographicFront">
              <a:rot lat="0" lon="0" rev="0"/>
            </a:camera>
            <a:lightRig rig="threePt" dir="t">
              <a:rot lat="0" lon="0" rev="1200000"/>
            </a:lightRig>
          </a:scene3d>
          <a:sp3d extrusionH="6350" contourW="12700">
            <a:bevelT h="44450"/>
          </a:sp3d>
        </p:spPr>
        <p:style>
          <a:lnRef idx="0">
            <a:schemeClr val="accent6"/>
          </a:lnRef>
          <a:fillRef idx="3">
            <a:schemeClr val="accent6"/>
          </a:fillRef>
          <a:effectRef idx="3">
            <a:schemeClr val="accent6"/>
          </a:effectRef>
          <a:fontRef idx="minor">
            <a:schemeClr val="lt1"/>
          </a:fontRef>
        </p:style>
        <p:txBody>
          <a:bodyPr lIns="73833" tIns="0" rIns="73833" bIns="0"/>
          <a:lstStyle/>
          <a:p>
            <a:pPr algn="ctr"/>
            <a:r>
              <a:rPr lang="en-US" sz="3800" b="1" spc="-121" dirty="0" smtClean="0">
                <a:effectLst>
                  <a:outerShdw blurRad="38100" dist="38100" dir="2700000" algn="tl">
                    <a:srgbClr val="000000">
                      <a:alpha val="43137"/>
                    </a:srgbClr>
                  </a:outerShdw>
                </a:effectLst>
              </a:rPr>
              <a:t>Variations in Surgery Utilization and Performance</a:t>
            </a:r>
            <a:endParaRPr lang="en-US" sz="3800" b="1" spc="-121" dirty="0">
              <a:effectLst>
                <a:outerShdw blurRad="38100" dist="38100" dir="2700000" algn="tl">
                  <a:srgbClr val="000000">
                    <a:alpha val="43137"/>
                  </a:srgbClr>
                </a:outerShdw>
              </a:effectLst>
            </a:endParaRPr>
          </a:p>
        </p:txBody>
      </p:sp>
      <p:sp>
        <p:nvSpPr>
          <p:cNvPr id="765" name="Rounded Rectangle 764"/>
          <p:cNvSpPr/>
          <p:nvPr/>
        </p:nvSpPr>
        <p:spPr>
          <a:xfrm>
            <a:off x="33528000" y="23926800"/>
            <a:ext cx="9144000" cy="7620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Conclusions</a:t>
            </a:r>
            <a:endParaRPr lang="en-US" sz="3600" b="1" dirty="0">
              <a:effectLst>
                <a:outerShdw blurRad="38100" dist="38100" dir="2700000" algn="tl">
                  <a:srgbClr val="000000">
                    <a:alpha val="43137"/>
                  </a:srgbClr>
                </a:outerShdw>
              </a:effectLst>
            </a:endParaRPr>
          </a:p>
        </p:txBody>
      </p:sp>
      <p:sp>
        <p:nvSpPr>
          <p:cNvPr id="766" name="Rectangle 765"/>
          <p:cNvSpPr/>
          <p:nvPr/>
        </p:nvSpPr>
        <p:spPr>
          <a:xfrm>
            <a:off x="33680400" y="24993600"/>
            <a:ext cx="8915400" cy="2308324"/>
          </a:xfrm>
          <a:prstGeom prst="rect">
            <a:avLst/>
          </a:prstGeom>
        </p:spPr>
        <p:txBody>
          <a:bodyPr wrap="square">
            <a:spAutoFit/>
          </a:bodyPr>
          <a:lstStyle/>
          <a:p>
            <a:r>
              <a:rPr lang="en-US" sz="2400" dirty="0" err="1" smtClean="0"/>
              <a:t>Lobectomy</a:t>
            </a:r>
            <a:r>
              <a:rPr lang="en-US" sz="2400" dirty="0" smtClean="0"/>
              <a:t> for medically intractable epilepsy is still underutilized, particularly among racial minorities and the underinsured. </a:t>
            </a:r>
          </a:p>
          <a:p>
            <a:endParaRPr lang="en-US" sz="2400" dirty="0" smtClean="0"/>
          </a:p>
          <a:p>
            <a:r>
              <a:rPr lang="en-US" sz="2400" dirty="0" smtClean="0"/>
              <a:t>Patients with medically refractory epilepsy should be referred to a comprehensive epilepsy center for surgical evaluation by an experienced epilepsy treatment team.</a:t>
            </a:r>
            <a:endParaRPr lang="en-US" sz="2400" dirty="0"/>
          </a:p>
        </p:txBody>
      </p:sp>
      <p:sp>
        <p:nvSpPr>
          <p:cNvPr id="760" name="Title 1"/>
          <p:cNvSpPr txBox="1">
            <a:spLocks/>
          </p:cNvSpPr>
          <p:nvPr/>
        </p:nvSpPr>
        <p:spPr>
          <a:xfrm>
            <a:off x="154021" y="1863092"/>
            <a:ext cx="43813379" cy="5375908"/>
          </a:xfrm>
          <a:prstGeom prst="rect">
            <a:avLst/>
          </a:prstGeom>
        </p:spPr>
        <p:txBody>
          <a:bodyPr vert="horz" lIns="438675" tIns="219338" rIns="438675" bIns="219338" rtlCol="0" anchor="ctr">
            <a:normAutofit/>
          </a:bodyPr>
          <a:lstStyle/>
          <a:p>
            <a:pPr algn="ctr"/>
            <a:r>
              <a:rPr lang="en-US" sz="4800" dirty="0" smtClean="0"/>
              <a:t>David </a:t>
            </a:r>
            <a:r>
              <a:rPr lang="en-US" sz="4800" dirty="0" err="1" smtClean="0"/>
              <a:t>Ouyang</a:t>
            </a:r>
            <a:r>
              <a:rPr lang="en-US" sz="4800" dirty="0" smtClean="0"/>
              <a:t>, B.S.</a:t>
            </a:r>
            <a:r>
              <a:rPr lang="en-US" sz="4800" baseline="30000" dirty="0" smtClean="0"/>
              <a:t>1,2</a:t>
            </a:r>
            <a:r>
              <a:rPr lang="en-US" sz="4800" dirty="0" smtClean="0"/>
              <a:t>, Dario J. </a:t>
            </a:r>
            <a:r>
              <a:rPr lang="en-US" sz="4800" dirty="0" err="1" smtClean="0"/>
              <a:t>Englot</a:t>
            </a:r>
            <a:r>
              <a:rPr lang="en-US" sz="4800" dirty="0" smtClean="0"/>
              <a:t>, M.D., Ph.D.</a:t>
            </a:r>
            <a:r>
              <a:rPr lang="en-US" sz="4800" baseline="30000" dirty="0" smtClean="0"/>
              <a:t>1,2</a:t>
            </a:r>
            <a:r>
              <a:rPr lang="en-US" sz="4800" dirty="0" smtClean="0"/>
              <a:t>,  Paul A. Garcia, M.D.</a:t>
            </a:r>
            <a:r>
              <a:rPr lang="en-US" sz="4800" baseline="30000" dirty="0" smtClean="0"/>
              <a:t>1,3</a:t>
            </a:r>
            <a:r>
              <a:rPr lang="en-US" sz="4800" dirty="0" smtClean="0"/>
              <a:t>, and Edward F. Chang, M.D.</a:t>
            </a:r>
            <a:r>
              <a:rPr lang="en-US" sz="4800" baseline="30000" dirty="0" smtClean="0"/>
              <a:t>1,2</a:t>
            </a:r>
            <a:endParaRPr lang="en-US" sz="4800" dirty="0" smtClean="0"/>
          </a:p>
          <a:p>
            <a:pPr algn="ctr"/>
            <a:r>
              <a:rPr lang="en-US" sz="4800" baseline="30000" dirty="0" smtClean="0"/>
              <a:t>1</a:t>
            </a:r>
            <a:r>
              <a:rPr lang="en-US" sz="4800" dirty="0" smtClean="0"/>
              <a:t>UCSF Epilepsy Center, </a:t>
            </a:r>
            <a:r>
              <a:rPr lang="en-US" sz="4800" baseline="30000" dirty="0" smtClean="0"/>
              <a:t>2</a:t>
            </a:r>
            <a:r>
              <a:rPr lang="en-US" sz="4800" dirty="0" smtClean="0"/>
              <a:t>Department of Neurological Surgery, </a:t>
            </a:r>
            <a:r>
              <a:rPr lang="en-US" sz="4800" baseline="30000" dirty="0" smtClean="0"/>
              <a:t>3</a:t>
            </a:r>
            <a:r>
              <a:rPr lang="en-US" sz="4800" dirty="0" smtClean="0"/>
              <a:t>Department of Neurology, University of California, San Francisco, California    </a:t>
            </a:r>
            <a:endParaRPr lang="en-US" sz="4800" dirty="0"/>
          </a:p>
        </p:txBody>
      </p:sp>
      <p:sp>
        <p:nvSpPr>
          <p:cNvPr id="754" name="Title 1"/>
          <p:cNvSpPr txBox="1">
            <a:spLocks/>
          </p:cNvSpPr>
          <p:nvPr/>
        </p:nvSpPr>
        <p:spPr>
          <a:xfrm>
            <a:off x="76200" y="1828800"/>
            <a:ext cx="43813379" cy="5375908"/>
          </a:xfrm>
          <a:prstGeom prst="rect">
            <a:avLst/>
          </a:prstGeom>
        </p:spPr>
        <p:txBody>
          <a:bodyPr vert="horz" lIns="438675" tIns="219338" rIns="438675" bIns="219338" rtlCol="0" anchor="ctr">
            <a:normAutofit/>
          </a:bodyPr>
          <a:lstStyle/>
          <a:p>
            <a:pPr algn="ctr"/>
            <a:r>
              <a:rPr lang="en-US" sz="4800" dirty="0" smtClean="0">
                <a:solidFill>
                  <a:schemeClr val="bg1">
                    <a:lumMod val="75000"/>
                  </a:schemeClr>
                </a:solidFill>
              </a:rPr>
              <a:t>David </a:t>
            </a:r>
            <a:r>
              <a:rPr lang="en-US" sz="4800" dirty="0" err="1" smtClean="0">
                <a:solidFill>
                  <a:schemeClr val="bg1">
                    <a:lumMod val="75000"/>
                  </a:schemeClr>
                </a:solidFill>
              </a:rPr>
              <a:t>Ouyang</a:t>
            </a:r>
            <a:r>
              <a:rPr lang="en-US" sz="4800" dirty="0" smtClean="0">
                <a:solidFill>
                  <a:schemeClr val="bg1">
                    <a:lumMod val="75000"/>
                  </a:schemeClr>
                </a:solidFill>
              </a:rPr>
              <a:t>, B.S.</a:t>
            </a:r>
            <a:r>
              <a:rPr lang="en-US" sz="4800" baseline="30000" dirty="0" smtClean="0">
                <a:solidFill>
                  <a:schemeClr val="bg1">
                    <a:lumMod val="75000"/>
                  </a:schemeClr>
                </a:solidFill>
              </a:rPr>
              <a:t>1,2</a:t>
            </a:r>
            <a:r>
              <a:rPr lang="en-US" sz="4800" dirty="0" smtClean="0">
                <a:solidFill>
                  <a:schemeClr val="bg1">
                    <a:lumMod val="75000"/>
                  </a:schemeClr>
                </a:solidFill>
              </a:rPr>
              <a:t>, Dario J. </a:t>
            </a:r>
            <a:r>
              <a:rPr lang="en-US" sz="4800" dirty="0" err="1" smtClean="0">
                <a:solidFill>
                  <a:schemeClr val="bg1">
                    <a:lumMod val="75000"/>
                  </a:schemeClr>
                </a:solidFill>
              </a:rPr>
              <a:t>Englot</a:t>
            </a:r>
            <a:r>
              <a:rPr lang="en-US" sz="4800" dirty="0" smtClean="0">
                <a:solidFill>
                  <a:schemeClr val="bg1">
                    <a:lumMod val="75000"/>
                  </a:schemeClr>
                </a:solidFill>
              </a:rPr>
              <a:t>, M.D., Ph.D.</a:t>
            </a:r>
            <a:r>
              <a:rPr lang="en-US" sz="4800" baseline="30000" dirty="0" smtClean="0">
                <a:solidFill>
                  <a:schemeClr val="bg1">
                    <a:lumMod val="75000"/>
                  </a:schemeClr>
                </a:solidFill>
              </a:rPr>
              <a:t>1,2</a:t>
            </a:r>
            <a:r>
              <a:rPr lang="en-US" sz="4800" dirty="0" smtClean="0">
                <a:solidFill>
                  <a:schemeClr val="bg1">
                    <a:lumMod val="75000"/>
                  </a:schemeClr>
                </a:solidFill>
              </a:rPr>
              <a:t>,  Paul A. Garcia, M.D.</a:t>
            </a:r>
            <a:r>
              <a:rPr lang="en-US" sz="4800" baseline="30000" dirty="0" smtClean="0">
                <a:solidFill>
                  <a:schemeClr val="bg1">
                    <a:lumMod val="75000"/>
                  </a:schemeClr>
                </a:solidFill>
              </a:rPr>
              <a:t>1,3</a:t>
            </a:r>
            <a:r>
              <a:rPr lang="en-US" sz="4800" dirty="0" smtClean="0">
                <a:solidFill>
                  <a:schemeClr val="bg1">
                    <a:lumMod val="75000"/>
                  </a:schemeClr>
                </a:solidFill>
              </a:rPr>
              <a:t>, and Edward F. Chang, M.D.</a:t>
            </a:r>
            <a:r>
              <a:rPr lang="en-US" sz="4800" baseline="30000" dirty="0" smtClean="0">
                <a:solidFill>
                  <a:schemeClr val="bg1">
                    <a:lumMod val="75000"/>
                  </a:schemeClr>
                </a:solidFill>
              </a:rPr>
              <a:t>1,2</a:t>
            </a:r>
            <a:endParaRPr lang="en-US" sz="4800" dirty="0" smtClean="0">
              <a:solidFill>
                <a:schemeClr val="bg1">
                  <a:lumMod val="75000"/>
                </a:schemeClr>
              </a:solidFill>
            </a:endParaRPr>
          </a:p>
          <a:p>
            <a:pPr algn="ctr"/>
            <a:r>
              <a:rPr lang="en-US" sz="4800" baseline="30000" dirty="0" smtClean="0">
                <a:solidFill>
                  <a:schemeClr val="bg1">
                    <a:lumMod val="75000"/>
                  </a:schemeClr>
                </a:solidFill>
              </a:rPr>
              <a:t>1</a:t>
            </a:r>
            <a:r>
              <a:rPr lang="en-US" sz="4800" dirty="0" smtClean="0">
                <a:solidFill>
                  <a:schemeClr val="bg1">
                    <a:lumMod val="75000"/>
                  </a:schemeClr>
                </a:solidFill>
              </a:rPr>
              <a:t>UCSF Epilepsy Center, </a:t>
            </a:r>
            <a:r>
              <a:rPr lang="en-US" sz="4800" baseline="30000" dirty="0" smtClean="0">
                <a:solidFill>
                  <a:schemeClr val="bg1">
                    <a:lumMod val="75000"/>
                  </a:schemeClr>
                </a:solidFill>
              </a:rPr>
              <a:t>2</a:t>
            </a:r>
            <a:r>
              <a:rPr lang="en-US" sz="4800" dirty="0" smtClean="0">
                <a:solidFill>
                  <a:schemeClr val="bg1">
                    <a:lumMod val="75000"/>
                  </a:schemeClr>
                </a:solidFill>
              </a:rPr>
              <a:t>Department of Neurological Surgery, </a:t>
            </a:r>
            <a:r>
              <a:rPr lang="en-US" sz="4800" baseline="30000" dirty="0" smtClean="0">
                <a:solidFill>
                  <a:schemeClr val="bg1">
                    <a:lumMod val="75000"/>
                  </a:schemeClr>
                </a:solidFill>
              </a:rPr>
              <a:t>3</a:t>
            </a:r>
            <a:r>
              <a:rPr lang="en-US" sz="4800" dirty="0" smtClean="0">
                <a:solidFill>
                  <a:schemeClr val="bg1">
                    <a:lumMod val="75000"/>
                  </a:schemeClr>
                </a:solidFill>
              </a:rPr>
              <a:t>Department of Neurology, University of California, San Francisco, California    </a:t>
            </a:r>
            <a:endParaRPr lang="en-US" sz="4800" dirty="0">
              <a:solidFill>
                <a:schemeClr val="bg1">
                  <a:lumMod val="75000"/>
                </a:schemeClr>
              </a:solidFill>
            </a:endParaRPr>
          </a:p>
        </p:txBody>
      </p:sp>
      <p:sp>
        <p:nvSpPr>
          <p:cNvPr id="758" name="Title 1"/>
          <p:cNvSpPr txBox="1">
            <a:spLocks/>
          </p:cNvSpPr>
          <p:nvPr/>
        </p:nvSpPr>
        <p:spPr>
          <a:xfrm>
            <a:off x="3200400" y="34292"/>
            <a:ext cx="36771943" cy="5375908"/>
          </a:xfrm>
          <a:prstGeom prst="rect">
            <a:avLst/>
          </a:prstGeom>
        </p:spPr>
        <p:txBody>
          <a:bodyPr vert="horz" lIns="438675" tIns="219338" rIns="438675" bIns="219338" rtlCol="0" anchor="ctr">
            <a:normAutofit/>
          </a:bodyPr>
          <a:lstStyle/>
          <a:p>
            <a:pPr algn="ctr" defTabSz="4386728">
              <a:spcBef>
                <a:spcPct val="0"/>
              </a:spcBef>
              <a:defRPr/>
            </a:pPr>
            <a:r>
              <a:rPr lang="en-US" sz="9600" spc="242" dirty="0" smtClean="0"/>
              <a:t>Epilepsy Surgery Trends in the United States from 1990 to 2008</a:t>
            </a:r>
            <a:endParaRPr lang="en-US" sz="9600" spc="242" dirty="0" smtClean="0">
              <a:latin typeface="+mj-lt"/>
              <a:ea typeface="+mj-ea"/>
              <a:cs typeface="+mj-cs"/>
            </a:endParaRPr>
          </a:p>
        </p:txBody>
      </p:sp>
      <p:sp>
        <p:nvSpPr>
          <p:cNvPr id="759" name="Title 1"/>
          <p:cNvSpPr txBox="1">
            <a:spLocks/>
          </p:cNvSpPr>
          <p:nvPr/>
        </p:nvSpPr>
        <p:spPr>
          <a:xfrm>
            <a:off x="3124200" y="-80008"/>
            <a:ext cx="36771943" cy="5375908"/>
          </a:xfrm>
          <a:prstGeom prst="rect">
            <a:avLst/>
          </a:prstGeom>
        </p:spPr>
        <p:txBody>
          <a:bodyPr vert="horz" lIns="438675" tIns="219338" rIns="438675" bIns="219338" rtlCol="0" anchor="ctr">
            <a:normAutofit/>
          </a:bodyPr>
          <a:lstStyle/>
          <a:p>
            <a:pPr marL="0" marR="0" lvl="0" indent="0" algn="ctr" defTabSz="4386728" rtl="0" eaLnBrk="1" fontAlgn="auto" latinLnBrk="0" hangingPunct="1">
              <a:lnSpc>
                <a:spcPct val="100000"/>
              </a:lnSpc>
              <a:spcBef>
                <a:spcPct val="0"/>
              </a:spcBef>
              <a:spcAft>
                <a:spcPts val="0"/>
              </a:spcAft>
              <a:buClrTx/>
              <a:buSzTx/>
              <a:buFontTx/>
              <a:buNone/>
              <a:tabLst/>
              <a:defRPr/>
            </a:pPr>
            <a:r>
              <a:rPr kumimoji="0" lang="en-US" sz="9600" b="0" i="0" u="none" strike="noStrike" kern="1200" cap="none" spc="242" normalizeH="0" baseline="0" noProof="0" dirty="0" smtClean="0">
                <a:ln>
                  <a:noFill/>
                </a:ln>
                <a:solidFill>
                  <a:schemeClr val="bg1"/>
                </a:solidFill>
                <a:effectLst/>
                <a:uLnTx/>
                <a:uFillTx/>
                <a:latin typeface="+mj-lt"/>
                <a:ea typeface="+mj-ea"/>
                <a:cs typeface="+mj-cs"/>
              </a:rPr>
              <a:t>Epilepsy Surgery Trends in the United States from 1990 to 2008</a:t>
            </a:r>
            <a:endParaRPr kumimoji="0" lang="en-US" sz="9600" b="0" i="0" u="none" strike="noStrike" kern="1200" cap="none" spc="242" normalizeH="0" baseline="0" noProof="0" dirty="0">
              <a:ln>
                <a:noFill/>
              </a:ln>
              <a:solidFill>
                <a:schemeClr val="bg1"/>
              </a:solidFill>
              <a:effectLst/>
              <a:uLnTx/>
              <a:uFillTx/>
              <a:latin typeface="+mj-lt"/>
              <a:ea typeface="+mj-ea"/>
              <a:cs typeface="+mj-cs"/>
            </a:endParaRPr>
          </a:p>
        </p:txBody>
      </p:sp>
      <p:sp>
        <p:nvSpPr>
          <p:cNvPr id="769" name="Rounded Rectangle 768"/>
          <p:cNvSpPr/>
          <p:nvPr/>
        </p:nvSpPr>
        <p:spPr>
          <a:xfrm>
            <a:off x="838200" y="26746200"/>
            <a:ext cx="9296400" cy="8382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200" b="1" dirty="0" smtClean="0">
                <a:effectLst>
                  <a:outerShdw blurRad="38100" dist="38100" dir="2700000" algn="tl">
                    <a:srgbClr val="000000">
                      <a:alpha val="43137"/>
                    </a:srgbClr>
                  </a:outerShdw>
                </a:effectLst>
              </a:rPr>
              <a:t>Our Research Question</a:t>
            </a:r>
            <a:endParaRPr lang="en-US" sz="3200" b="1" dirty="0">
              <a:effectLst>
                <a:outerShdw blurRad="38100" dist="38100" dir="2700000" algn="tl">
                  <a:srgbClr val="000000">
                    <a:alpha val="43137"/>
                  </a:srgbClr>
                </a:outerShdw>
              </a:effectLst>
            </a:endParaRPr>
          </a:p>
        </p:txBody>
      </p:sp>
      <p:pic>
        <p:nvPicPr>
          <p:cNvPr id="771" name="Picture 2"/>
          <p:cNvPicPr>
            <a:picLocks noChangeAspect="1" noChangeArrowheads="1"/>
          </p:cNvPicPr>
          <p:nvPr/>
        </p:nvPicPr>
        <p:blipFill>
          <a:blip r:embed="rId4" cstate="print"/>
          <a:srcRect/>
          <a:stretch>
            <a:fillRect/>
          </a:stretch>
        </p:blipFill>
        <p:spPr bwMode="auto">
          <a:xfrm>
            <a:off x="1143000" y="16154400"/>
            <a:ext cx="4287051" cy="2971800"/>
          </a:xfrm>
          <a:prstGeom prst="rect">
            <a:avLst/>
          </a:prstGeom>
          <a:noFill/>
          <a:ln w="9525">
            <a:noFill/>
            <a:miter lim="800000"/>
            <a:headEnd/>
            <a:tailEnd/>
          </a:ln>
        </p:spPr>
      </p:pic>
      <p:pic>
        <p:nvPicPr>
          <p:cNvPr id="774" name="Picture 3"/>
          <p:cNvPicPr>
            <a:picLocks noChangeAspect="1" noChangeArrowheads="1"/>
          </p:cNvPicPr>
          <p:nvPr/>
        </p:nvPicPr>
        <p:blipFill>
          <a:blip r:embed="rId5" cstate="print"/>
          <a:srcRect/>
          <a:stretch>
            <a:fillRect/>
          </a:stretch>
        </p:blipFill>
        <p:spPr bwMode="auto">
          <a:xfrm>
            <a:off x="5624230" y="15392400"/>
            <a:ext cx="4281770" cy="4800600"/>
          </a:xfrm>
          <a:prstGeom prst="rect">
            <a:avLst/>
          </a:prstGeom>
          <a:noFill/>
          <a:ln w="9525">
            <a:noFill/>
            <a:miter lim="800000"/>
            <a:headEnd/>
            <a:tailEnd/>
          </a:ln>
        </p:spPr>
      </p:pic>
      <p:sp>
        <p:nvSpPr>
          <p:cNvPr id="776" name="Rectangle 775"/>
          <p:cNvSpPr/>
          <p:nvPr/>
        </p:nvSpPr>
        <p:spPr>
          <a:xfrm>
            <a:off x="11887200" y="14977408"/>
            <a:ext cx="10210800" cy="1938992"/>
          </a:xfrm>
          <a:prstGeom prst="rect">
            <a:avLst/>
          </a:prstGeom>
        </p:spPr>
        <p:txBody>
          <a:bodyPr wrap="square">
            <a:spAutoFit/>
          </a:bodyPr>
          <a:lstStyle/>
          <a:p>
            <a:pPr lvl="0" defTabSz="914400">
              <a:spcBef>
                <a:spcPct val="0"/>
              </a:spcBef>
              <a:defRPr/>
            </a:pPr>
            <a:r>
              <a:rPr lang="en-US" sz="2400" dirty="0" smtClean="0"/>
              <a:t>The </a:t>
            </a:r>
            <a:r>
              <a:rPr lang="en-US" sz="2400" dirty="0" smtClean="0"/>
              <a:t>Nationwide </a:t>
            </a:r>
            <a:r>
              <a:rPr lang="en-US" sz="2400" dirty="0" smtClean="0"/>
              <a:t>Inpatient Sample is a 20% stratified sample of inpatient admissions of US hospitals. Approximately 1000 of the 5000 hospitals in the United States were represented in stratified weighted sample representing 43 states in 2008.  The database contained b Data  was extracted from non-delimited ASCII files using Python and R. </a:t>
            </a:r>
            <a:endParaRPr lang="en-US" sz="2400" dirty="0"/>
          </a:p>
        </p:txBody>
      </p:sp>
      <p:pic>
        <p:nvPicPr>
          <p:cNvPr id="3" name="Picture 2"/>
          <p:cNvPicPr>
            <a:picLocks noChangeAspect="1" noChangeArrowheads="1"/>
          </p:cNvPicPr>
          <p:nvPr/>
        </p:nvPicPr>
        <p:blipFill>
          <a:blip r:embed="rId6" cstate="print"/>
          <a:srcRect l="31000" t="30445" r="24000" b="12667"/>
          <a:stretch>
            <a:fillRect/>
          </a:stretch>
        </p:blipFill>
        <p:spPr bwMode="auto">
          <a:xfrm>
            <a:off x="13411200" y="9982200"/>
            <a:ext cx="6858000" cy="4876800"/>
          </a:xfrm>
          <a:prstGeom prst="rect">
            <a:avLst/>
          </a:prstGeom>
          <a:noFill/>
          <a:ln w="9525">
            <a:noFill/>
            <a:miter lim="800000"/>
            <a:headEnd/>
            <a:tailEnd/>
          </a:ln>
        </p:spPr>
      </p:pic>
      <p:pic>
        <p:nvPicPr>
          <p:cNvPr id="1090" name="Picture 3"/>
          <p:cNvPicPr>
            <a:picLocks noChangeAspect="1" noChangeArrowheads="1"/>
          </p:cNvPicPr>
          <p:nvPr/>
        </p:nvPicPr>
        <p:blipFill>
          <a:blip r:embed="rId7" cstate="print"/>
          <a:srcRect b="39249"/>
          <a:stretch>
            <a:fillRect/>
          </a:stretch>
        </p:blipFill>
        <p:spPr bwMode="auto">
          <a:xfrm>
            <a:off x="12877800" y="20536277"/>
            <a:ext cx="7848600" cy="1942723"/>
          </a:xfrm>
          <a:prstGeom prst="rect">
            <a:avLst/>
          </a:prstGeom>
          <a:noFill/>
          <a:ln w="9525">
            <a:noFill/>
            <a:miter lim="800000"/>
            <a:headEnd/>
            <a:tailEnd/>
          </a:ln>
        </p:spPr>
      </p:pic>
      <p:pic>
        <p:nvPicPr>
          <p:cNvPr id="1091" name="Picture 3"/>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13335000" y="16992600"/>
            <a:ext cx="6572250" cy="3480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92" name="Rectangle 1091"/>
          <p:cNvSpPr/>
          <p:nvPr/>
        </p:nvSpPr>
        <p:spPr>
          <a:xfrm>
            <a:off x="12192000" y="24079200"/>
            <a:ext cx="9601200" cy="1200329"/>
          </a:xfrm>
          <a:prstGeom prst="rect">
            <a:avLst/>
          </a:prstGeom>
        </p:spPr>
        <p:txBody>
          <a:bodyPr wrap="square">
            <a:spAutoFit/>
          </a:bodyPr>
          <a:lstStyle/>
          <a:p>
            <a:pPr lvl="0" defTabSz="914400">
              <a:spcBef>
                <a:spcPct val="0"/>
              </a:spcBef>
              <a:defRPr/>
            </a:pPr>
            <a:r>
              <a:rPr lang="en-US" sz="2400" dirty="0" smtClean="0"/>
              <a:t>Patients with relevant diagnoses and procedures were identified and stratified by ICD9 codes and CPT codes.  Contrary to expectation, the usage of temporal </a:t>
            </a:r>
            <a:r>
              <a:rPr lang="en-US" sz="2400" dirty="0" err="1" smtClean="0"/>
              <a:t>lobectomy</a:t>
            </a:r>
            <a:r>
              <a:rPr lang="en-US" sz="2400" dirty="0" smtClean="0"/>
              <a:t> has decreased in the last twenty years. </a:t>
            </a:r>
            <a:endParaRPr lang="en-US" sz="2400" dirty="0"/>
          </a:p>
        </p:txBody>
      </p:sp>
      <p:pic>
        <p:nvPicPr>
          <p:cNvPr id="4" name="Picture 3"/>
          <p:cNvPicPr>
            <a:picLocks noChangeAspect="1" noChangeArrowheads="1"/>
          </p:cNvPicPr>
          <p:nvPr/>
        </p:nvPicPr>
        <p:blipFill>
          <a:blip r:embed="rId9" cstate="print"/>
          <a:srcRect l="31000" t="18889" r="20000" b="13556"/>
          <a:stretch>
            <a:fillRect/>
          </a:stretch>
        </p:blipFill>
        <p:spPr bwMode="auto">
          <a:xfrm>
            <a:off x="12877800" y="25374600"/>
            <a:ext cx="7467600" cy="5791200"/>
          </a:xfrm>
          <a:prstGeom prst="rect">
            <a:avLst/>
          </a:prstGeom>
          <a:noFill/>
          <a:ln w="9525">
            <a:noFill/>
            <a:miter lim="800000"/>
            <a:headEnd/>
            <a:tailEnd/>
          </a:ln>
        </p:spPr>
      </p:pic>
      <p:pic>
        <p:nvPicPr>
          <p:cNvPr id="1093" name="Picture 6" descr="Fig2_RacePayer_small.jpg"/>
          <p:cNvPicPr>
            <a:picLocks noChangeAspect="1" noChangeArrowheads="1"/>
          </p:cNvPicPr>
          <p:nvPr/>
        </p:nvPicPr>
        <p:blipFill>
          <a:blip r:embed="rId10" cstate="print"/>
          <a:srcRect/>
          <a:stretch>
            <a:fillRect/>
          </a:stretch>
        </p:blipFill>
        <p:spPr bwMode="auto">
          <a:xfrm>
            <a:off x="22402801" y="17237075"/>
            <a:ext cx="3398838" cy="4708525"/>
          </a:xfrm>
          <a:prstGeom prst="rect">
            <a:avLst/>
          </a:prstGeom>
          <a:noFill/>
          <a:ln w="9525">
            <a:noFill/>
            <a:miter lim="800000"/>
            <a:headEnd/>
            <a:tailEnd/>
          </a:ln>
        </p:spPr>
      </p:pic>
      <p:grpSp>
        <p:nvGrpSpPr>
          <p:cNvPr id="1192" name="Group 1191"/>
          <p:cNvGrpSpPr/>
          <p:nvPr/>
        </p:nvGrpSpPr>
        <p:grpSpPr>
          <a:xfrm>
            <a:off x="25603201" y="17493476"/>
            <a:ext cx="5943599" cy="4239399"/>
            <a:chOff x="2971801" y="1524000"/>
            <a:chExt cx="5943599" cy="4239399"/>
          </a:xfrm>
        </p:grpSpPr>
        <p:sp>
          <p:nvSpPr>
            <p:cNvPr id="1227" name="TextBox 1226"/>
            <p:cNvSpPr txBox="1"/>
            <p:nvPr/>
          </p:nvSpPr>
          <p:spPr>
            <a:xfrm>
              <a:off x="5738093" y="5117068"/>
              <a:ext cx="986680" cy="646331"/>
            </a:xfrm>
            <a:prstGeom prst="rect">
              <a:avLst/>
            </a:prstGeom>
            <a:noFill/>
          </p:spPr>
          <p:txBody>
            <a:bodyPr wrap="none" rtlCol="0">
              <a:spAutoFit/>
            </a:bodyPr>
            <a:lstStyle/>
            <a:p>
              <a:r>
                <a:rPr lang="en-US" sz="3600" dirty="0" smtClean="0"/>
                <a:t>Year</a:t>
              </a:r>
              <a:endParaRPr lang="en-US" sz="3600" dirty="0"/>
            </a:p>
          </p:txBody>
        </p:sp>
        <p:pic>
          <p:nvPicPr>
            <p:cNvPr id="1228" name="Picture 4"/>
            <p:cNvPicPr>
              <a:picLocks noChangeAspect="1" noChangeArrowheads="1"/>
            </p:cNvPicPr>
            <p:nvPr/>
          </p:nvPicPr>
          <p:blipFill>
            <a:blip r:embed="rId11" cstate="print"/>
            <a:srcRect l="4000" b="5581"/>
            <a:stretch>
              <a:fillRect/>
            </a:stretch>
          </p:blipFill>
          <p:spPr bwMode="auto">
            <a:xfrm>
              <a:off x="3657600" y="1524000"/>
              <a:ext cx="5257800" cy="3671919"/>
            </a:xfrm>
            <a:prstGeom prst="rect">
              <a:avLst/>
            </a:prstGeom>
            <a:noFill/>
            <a:ln w="9525">
              <a:noFill/>
              <a:miter lim="800000"/>
              <a:headEnd/>
              <a:tailEnd/>
            </a:ln>
          </p:spPr>
        </p:pic>
        <p:sp>
          <p:nvSpPr>
            <p:cNvPr id="1229" name="TextBox 1228"/>
            <p:cNvSpPr txBox="1"/>
            <p:nvPr/>
          </p:nvSpPr>
          <p:spPr>
            <a:xfrm rot="16200000">
              <a:off x="2856160" y="3178120"/>
              <a:ext cx="816057" cy="584775"/>
            </a:xfrm>
            <a:prstGeom prst="rect">
              <a:avLst/>
            </a:prstGeom>
            <a:noFill/>
          </p:spPr>
          <p:txBody>
            <a:bodyPr wrap="none" rtlCol="0">
              <a:spAutoFit/>
            </a:bodyPr>
            <a:lstStyle/>
            <a:p>
              <a:r>
                <a:rPr lang="en-US" sz="3200" dirty="0" smtClean="0"/>
                <a:t>Age</a:t>
              </a:r>
            </a:p>
          </p:txBody>
        </p:sp>
      </p:grpSp>
      <p:pic>
        <p:nvPicPr>
          <p:cNvPr id="1230" name="Picture 1229"/>
          <p:cNvPicPr/>
          <p:nvPr/>
        </p:nvPicPr>
        <p:blipFill>
          <a:blip r:embed="rId12" cstate="print"/>
          <a:srcRect t="5808" r="73397" b="60544"/>
          <a:stretch>
            <a:fillRect/>
          </a:stretch>
        </p:blipFill>
        <p:spPr bwMode="auto">
          <a:xfrm>
            <a:off x="22860000" y="11963400"/>
            <a:ext cx="4114800" cy="2952753"/>
          </a:xfrm>
          <a:prstGeom prst="rect">
            <a:avLst/>
          </a:prstGeom>
          <a:noFill/>
          <a:ln w="9525">
            <a:noFill/>
            <a:miter lim="800000"/>
            <a:headEnd/>
            <a:tailEnd/>
          </a:ln>
        </p:spPr>
      </p:pic>
      <p:pic>
        <p:nvPicPr>
          <p:cNvPr id="1231" name="Picture 1230"/>
          <p:cNvPicPr/>
          <p:nvPr/>
        </p:nvPicPr>
        <p:blipFill>
          <a:blip r:embed="rId12" cstate="print"/>
          <a:srcRect t="38872" r="73397" b="26243"/>
          <a:stretch>
            <a:fillRect/>
          </a:stretch>
        </p:blipFill>
        <p:spPr bwMode="auto">
          <a:xfrm>
            <a:off x="27051000" y="11963400"/>
            <a:ext cx="4119536" cy="3042379"/>
          </a:xfrm>
          <a:prstGeom prst="rect">
            <a:avLst/>
          </a:prstGeom>
          <a:noFill/>
          <a:ln w="9525">
            <a:noFill/>
            <a:miter lim="800000"/>
            <a:headEnd/>
            <a:tailEnd/>
          </a:ln>
        </p:spPr>
      </p:pic>
      <p:sp>
        <p:nvSpPr>
          <p:cNvPr id="1232" name="Rectangle 1231"/>
          <p:cNvSpPr/>
          <p:nvPr/>
        </p:nvSpPr>
        <p:spPr>
          <a:xfrm>
            <a:off x="22326600" y="9982200"/>
            <a:ext cx="9525000" cy="1569660"/>
          </a:xfrm>
          <a:prstGeom prst="rect">
            <a:avLst/>
          </a:prstGeom>
        </p:spPr>
        <p:txBody>
          <a:bodyPr wrap="square">
            <a:spAutoFit/>
          </a:bodyPr>
          <a:lstStyle/>
          <a:p>
            <a:pPr lvl="0" defTabSz="914400">
              <a:spcBef>
                <a:spcPct val="0"/>
              </a:spcBef>
              <a:defRPr/>
            </a:pPr>
            <a:r>
              <a:rPr lang="en-US" sz="2400" dirty="0" smtClean="0"/>
              <a:t>While there has been an increase in the annual number of hospitalizations for partial simple and partial complex seizures in the United States in the last twenty years, there has not been a comparable increase in the number of temporal </a:t>
            </a:r>
            <a:r>
              <a:rPr lang="en-US" sz="2400" dirty="0" err="1" smtClean="0"/>
              <a:t>lobectomies</a:t>
            </a:r>
            <a:r>
              <a:rPr lang="en-US" sz="2400" dirty="0" smtClean="0"/>
              <a:t>.  </a:t>
            </a:r>
            <a:endParaRPr lang="en-US" sz="2400" dirty="0"/>
          </a:p>
        </p:txBody>
      </p:sp>
      <p:grpSp>
        <p:nvGrpSpPr>
          <p:cNvPr id="1233" name="Group 1232"/>
          <p:cNvGrpSpPr/>
          <p:nvPr/>
        </p:nvGrpSpPr>
        <p:grpSpPr>
          <a:xfrm>
            <a:off x="22174200" y="26441404"/>
            <a:ext cx="9032787" cy="3657596"/>
            <a:chOff x="402266" y="2036136"/>
            <a:chExt cx="7772402" cy="3147236"/>
          </a:xfrm>
        </p:grpSpPr>
        <p:grpSp>
          <p:nvGrpSpPr>
            <p:cNvPr id="1234" name="Group 8"/>
            <p:cNvGrpSpPr/>
            <p:nvPr/>
          </p:nvGrpSpPr>
          <p:grpSpPr>
            <a:xfrm>
              <a:off x="402266" y="2658262"/>
              <a:ext cx="4393020" cy="2523339"/>
              <a:chOff x="1268820" y="2011501"/>
              <a:chExt cx="6314966" cy="3627299"/>
            </a:xfrm>
          </p:grpSpPr>
          <p:pic>
            <p:nvPicPr>
              <p:cNvPr id="1240" name="Picture 3"/>
              <p:cNvPicPr>
                <a:picLocks noChangeAspect="1" noChangeArrowheads="1"/>
              </p:cNvPicPr>
              <p:nvPr/>
            </p:nvPicPr>
            <p:blipFill>
              <a:blip r:embed="rId13" cstate="print"/>
              <a:srcRect l="27973" t="43465" r="50382" b="14222"/>
              <a:stretch>
                <a:fillRect/>
              </a:stretch>
            </p:blipFill>
            <p:spPr bwMode="auto">
              <a:xfrm>
                <a:off x="2682619" y="2011501"/>
                <a:ext cx="3298863" cy="3627297"/>
              </a:xfrm>
              <a:prstGeom prst="rect">
                <a:avLst/>
              </a:prstGeom>
              <a:noFill/>
              <a:ln w="9525">
                <a:noFill/>
                <a:miter lim="800000"/>
                <a:headEnd/>
                <a:tailEnd/>
              </a:ln>
            </p:spPr>
          </p:pic>
          <p:pic>
            <p:nvPicPr>
              <p:cNvPr id="1241" name="Picture 3"/>
              <p:cNvPicPr>
                <a:picLocks noChangeAspect="1" noChangeArrowheads="1"/>
              </p:cNvPicPr>
              <p:nvPr/>
            </p:nvPicPr>
            <p:blipFill>
              <a:blip r:embed="rId13" cstate="print"/>
              <a:srcRect l="58111" t="45778" r="31375" b="14222"/>
              <a:stretch>
                <a:fillRect/>
              </a:stretch>
            </p:blipFill>
            <p:spPr bwMode="auto">
              <a:xfrm>
                <a:off x="5981482" y="2209800"/>
                <a:ext cx="1602304" cy="3429000"/>
              </a:xfrm>
              <a:prstGeom prst="rect">
                <a:avLst/>
              </a:prstGeom>
              <a:noFill/>
              <a:ln w="9525">
                <a:noFill/>
                <a:miter lim="800000"/>
                <a:headEnd/>
                <a:tailEnd/>
              </a:ln>
            </p:spPr>
          </p:pic>
          <p:pic>
            <p:nvPicPr>
              <p:cNvPr id="1242" name="Picture 3"/>
              <p:cNvPicPr>
                <a:picLocks noChangeAspect="1" noChangeArrowheads="1"/>
              </p:cNvPicPr>
              <p:nvPr/>
            </p:nvPicPr>
            <p:blipFill>
              <a:blip r:embed="rId13" cstate="print"/>
              <a:srcRect l="19000" t="44889" r="70219" b="14222"/>
              <a:stretch>
                <a:fillRect/>
              </a:stretch>
            </p:blipFill>
            <p:spPr bwMode="auto">
              <a:xfrm>
                <a:off x="1268820" y="2133600"/>
                <a:ext cx="1643062" cy="3505200"/>
              </a:xfrm>
              <a:prstGeom prst="rect">
                <a:avLst/>
              </a:prstGeom>
              <a:noFill/>
              <a:ln w="9525">
                <a:noFill/>
                <a:miter lim="800000"/>
                <a:headEnd/>
                <a:tailEnd/>
              </a:ln>
            </p:spPr>
          </p:pic>
        </p:grpSp>
        <p:grpSp>
          <p:nvGrpSpPr>
            <p:cNvPr id="1235" name="Group 11"/>
            <p:cNvGrpSpPr/>
            <p:nvPr/>
          </p:nvGrpSpPr>
          <p:grpSpPr>
            <a:xfrm>
              <a:off x="4926422" y="2658262"/>
              <a:ext cx="3248246" cy="2525110"/>
              <a:chOff x="5231221" y="2658262"/>
              <a:chExt cx="3248246" cy="2525110"/>
            </a:xfrm>
          </p:grpSpPr>
          <p:pic>
            <p:nvPicPr>
              <p:cNvPr id="1238" name="Picture 4"/>
              <p:cNvPicPr>
                <a:picLocks noChangeAspect="1" noChangeArrowheads="1"/>
              </p:cNvPicPr>
              <p:nvPr/>
            </p:nvPicPr>
            <p:blipFill>
              <a:blip r:embed="rId14" cstate="print"/>
              <a:srcRect l="29323" t="34636" r="50603" b="23556"/>
              <a:stretch>
                <a:fillRect/>
              </a:stretch>
            </p:blipFill>
            <p:spPr bwMode="auto">
              <a:xfrm>
                <a:off x="5231221" y="2658262"/>
                <a:ext cx="2163726" cy="2525110"/>
              </a:xfrm>
              <a:prstGeom prst="rect">
                <a:avLst/>
              </a:prstGeom>
              <a:noFill/>
              <a:ln w="9525">
                <a:noFill/>
                <a:miter lim="800000"/>
                <a:headEnd/>
                <a:tailEnd/>
              </a:ln>
            </p:spPr>
          </p:pic>
          <p:pic>
            <p:nvPicPr>
              <p:cNvPr id="1239" name="Picture 4"/>
              <p:cNvPicPr>
                <a:picLocks noChangeAspect="1" noChangeArrowheads="1"/>
              </p:cNvPicPr>
              <p:nvPr/>
            </p:nvPicPr>
            <p:blipFill>
              <a:blip r:embed="rId14" cstate="print"/>
              <a:srcRect l="57814" t="37333" r="31517" b="23556"/>
              <a:stretch>
                <a:fillRect/>
              </a:stretch>
            </p:blipFill>
            <p:spPr bwMode="auto">
              <a:xfrm>
                <a:off x="7329380" y="2821172"/>
                <a:ext cx="1150087" cy="2362200"/>
              </a:xfrm>
              <a:prstGeom prst="rect">
                <a:avLst/>
              </a:prstGeom>
              <a:noFill/>
              <a:ln w="9525">
                <a:noFill/>
                <a:miter lim="800000"/>
                <a:headEnd/>
                <a:tailEnd/>
              </a:ln>
            </p:spPr>
          </p:pic>
        </p:grpSp>
        <p:sp>
          <p:nvSpPr>
            <p:cNvPr id="1236" name="TextBox 1235"/>
            <p:cNvSpPr txBox="1"/>
            <p:nvPr/>
          </p:nvSpPr>
          <p:spPr>
            <a:xfrm>
              <a:off x="2500425" y="2036136"/>
              <a:ext cx="1218223" cy="317798"/>
            </a:xfrm>
            <a:prstGeom prst="rect">
              <a:avLst/>
            </a:prstGeom>
            <a:noFill/>
          </p:spPr>
          <p:txBody>
            <a:bodyPr wrap="none" rtlCol="0">
              <a:spAutoFit/>
            </a:bodyPr>
            <a:lstStyle/>
            <a:p>
              <a:r>
                <a:rPr lang="en-US" sz="1800" b="1" dirty="0" smtClean="0">
                  <a:latin typeface="Arial" pitchFamily="34" charset="0"/>
                  <a:cs typeface="Arial" pitchFamily="34" charset="0"/>
                </a:rPr>
                <a:t>1990 - 1994</a:t>
              </a:r>
              <a:endParaRPr lang="en-US" sz="1800" b="1" dirty="0">
                <a:latin typeface="Arial" pitchFamily="34" charset="0"/>
                <a:cs typeface="Arial" pitchFamily="34" charset="0"/>
              </a:endParaRPr>
            </a:p>
          </p:txBody>
        </p:sp>
        <p:sp>
          <p:nvSpPr>
            <p:cNvPr id="1237" name="TextBox 1236"/>
            <p:cNvSpPr txBox="1"/>
            <p:nvPr/>
          </p:nvSpPr>
          <p:spPr>
            <a:xfrm>
              <a:off x="5909934" y="2046177"/>
              <a:ext cx="1218223" cy="317798"/>
            </a:xfrm>
            <a:prstGeom prst="rect">
              <a:avLst/>
            </a:prstGeom>
            <a:noFill/>
          </p:spPr>
          <p:txBody>
            <a:bodyPr wrap="none" rtlCol="0">
              <a:spAutoFit/>
            </a:bodyPr>
            <a:lstStyle/>
            <a:p>
              <a:r>
                <a:rPr lang="en-US" sz="1800" b="1" dirty="0" smtClean="0">
                  <a:latin typeface="Arial" pitchFamily="34" charset="0"/>
                  <a:cs typeface="Arial" pitchFamily="34" charset="0"/>
                </a:rPr>
                <a:t>2004 - 2008</a:t>
              </a:r>
              <a:endParaRPr lang="en-US" sz="1800" b="1" dirty="0">
                <a:latin typeface="Arial" pitchFamily="34" charset="0"/>
                <a:cs typeface="Arial" pitchFamily="34" charset="0"/>
              </a:endParaRPr>
            </a:p>
          </p:txBody>
        </p:sp>
      </p:grpSp>
      <p:sp>
        <p:nvSpPr>
          <p:cNvPr id="1243" name="Rectangle 1242"/>
          <p:cNvSpPr/>
          <p:nvPr/>
        </p:nvSpPr>
        <p:spPr>
          <a:xfrm>
            <a:off x="22250400" y="15316200"/>
            <a:ext cx="9525000" cy="1569660"/>
          </a:xfrm>
          <a:prstGeom prst="rect">
            <a:avLst/>
          </a:prstGeom>
        </p:spPr>
        <p:txBody>
          <a:bodyPr wrap="square">
            <a:spAutoFit/>
          </a:bodyPr>
          <a:lstStyle/>
          <a:p>
            <a:pPr lvl="0" defTabSz="914400">
              <a:spcBef>
                <a:spcPct val="0"/>
              </a:spcBef>
              <a:defRPr/>
            </a:pPr>
            <a:r>
              <a:rPr lang="en-US" sz="2400" dirty="0" smtClean="0"/>
              <a:t>There has no concomitant change in patient demographics as race, payer mix, and patient age distributions have remained relatively stable in the twenty years – suggesting few if any diagnostic criteria changes to justify the increase in hospitalizations but not surgeries. </a:t>
            </a:r>
            <a:endParaRPr lang="en-US" sz="2400" dirty="0"/>
          </a:p>
        </p:txBody>
      </p:sp>
      <p:sp>
        <p:nvSpPr>
          <p:cNvPr id="1244" name="Rectangle 1243"/>
          <p:cNvSpPr/>
          <p:nvPr/>
        </p:nvSpPr>
        <p:spPr>
          <a:xfrm>
            <a:off x="22250400" y="22491680"/>
            <a:ext cx="9525000" cy="3416320"/>
          </a:xfrm>
          <a:prstGeom prst="rect">
            <a:avLst/>
          </a:prstGeom>
        </p:spPr>
        <p:txBody>
          <a:bodyPr wrap="square">
            <a:spAutoFit/>
          </a:bodyPr>
          <a:lstStyle/>
          <a:p>
            <a:pPr lvl="0" defTabSz="914400">
              <a:spcBef>
                <a:spcPct val="0"/>
              </a:spcBef>
              <a:defRPr/>
            </a:pPr>
            <a:r>
              <a:rPr lang="en-US" sz="2400" dirty="0" smtClean="0"/>
              <a:t>Although patient characteristics have not  greatly changed, hospital characteristics have changed in the last twenty years. High volume academic centers are most likely to perform anterior temporal </a:t>
            </a:r>
            <a:r>
              <a:rPr lang="en-US" sz="2400" dirty="0" err="1" smtClean="0"/>
              <a:t>lobectomy</a:t>
            </a:r>
            <a:r>
              <a:rPr lang="en-US" sz="2400" dirty="0" smtClean="0"/>
              <a:t>, however the number of patients referred to these large hospitals have remained relatively constant over the time period. In contrast, lower volume hospitals have seen a great growth in the number of temporal lobe epilepsy admissions. These hospitals are less likely to perform surgery, and the relative increase in the number of hospitalizations has decreased the ratio of surgeries to hospitalizations. </a:t>
            </a:r>
            <a:endParaRPr lang="en-US" sz="2400" dirty="0"/>
          </a:p>
        </p:txBody>
      </p:sp>
      <p:sp>
        <p:nvSpPr>
          <p:cNvPr id="1245" name="TextBox 1244"/>
          <p:cNvSpPr txBox="1"/>
          <p:nvPr/>
        </p:nvSpPr>
        <p:spPr>
          <a:xfrm>
            <a:off x="40721454" y="12914293"/>
            <a:ext cx="1721946" cy="954107"/>
          </a:xfrm>
          <a:prstGeom prst="rect">
            <a:avLst/>
          </a:prstGeom>
          <a:noFill/>
        </p:spPr>
        <p:txBody>
          <a:bodyPr wrap="none" rtlCol="0">
            <a:spAutoFit/>
          </a:bodyPr>
          <a:lstStyle/>
          <a:p>
            <a:r>
              <a:rPr lang="en-US" sz="2800" dirty="0" smtClean="0"/>
              <a:t>X</a:t>
            </a:r>
            <a:r>
              <a:rPr lang="en-US" sz="2800" baseline="30000" dirty="0" smtClean="0"/>
              <a:t>2 </a:t>
            </a:r>
            <a:r>
              <a:rPr lang="en-US" sz="2800" dirty="0" smtClean="0"/>
              <a:t> = 13.6, </a:t>
            </a:r>
          </a:p>
          <a:p>
            <a:r>
              <a:rPr lang="en-US" sz="2800" dirty="0" smtClean="0"/>
              <a:t>p = 0.0002</a:t>
            </a:r>
            <a:endParaRPr lang="en-US" sz="2800" dirty="0"/>
          </a:p>
        </p:txBody>
      </p:sp>
      <p:pic>
        <p:nvPicPr>
          <p:cNvPr id="1246" name="Picture 2"/>
          <p:cNvPicPr>
            <a:picLocks noChangeAspect="1" noChangeArrowheads="1"/>
          </p:cNvPicPr>
          <p:nvPr/>
        </p:nvPicPr>
        <p:blipFill>
          <a:blip r:embed="rId15" cstate="print"/>
          <a:srcRect l="17500" t="34667" r="43500" b="4000"/>
          <a:stretch>
            <a:fillRect/>
          </a:stretch>
        </p:blipFill>
        <p:spPr bwMode="auto">
          <a:xfrm>
            <a:off x="35204400" y="8915400"/>
            <a:ext cx="5512904" cy="4876800"/>
          </a:xfrm>
          <a:prstGeom prst="rect">
            <a:avLst/>
          </a:prstGeom>
          <a:noFill/>
          <a:ln w="9525">
            <a:noFill/>
            <a:miter lim="800000"/>
            <a:headEnd/>
            <a:tailEnd/>
          </a:ln>
        </p:spPr>
      </p:pic>
      <p:grpSp>
        <p:nvGrpSpPr>
          <p:cNvPr id="1247" name="Group 1246"/>
          <p:cNvGrpSpPr/>
          <p:nvPr/>
        </p:nvGrpSpPr>
        <p:grpSpPr>
          <a:xfrm>
            <a:off x="34207778" y="16060614"/>
            <a:ext cx="7854622" cy="7379678"/>
            <a:chOff x="3095370" y="1017814"/>
            <a:chExt cx="6887776" cy="6852558"/>
          </a:xfrm>
        </p:grpSpPr>
        <p:pic>
          <p:nvPicPr>
            <p:cNvPr id="1248" name="Picture 5"/>
            <p:cNvPicPr>
              <a:picLocks noChangeAspect="1" noChangeArrowheads="1"/>
            </p:cNvPicPr>
            <p:nvPr/>
          </p:nvPicPr>
          <p:blipFill>
            <a:blip r:embed="rId16" cstate="print"/>
            <a:srcRect l="26667" t="29259" r="44583" b="42623"/>
            <a:stretch>
              <a:fillRect/>
            </a:stretch>
          </p:blipFill>
          <p:spPr bwMode="auto">
            <a:xfrm>
              <a:off x="4236597" y="5279572"/>
              <a:ext cx="4709301" cy="2590800"/>
            </a:xfrm>
            <a:prstGeom prst="rect">
              <a:avLst/>
            </a:prstGeom>
            <a:noFill/>
            <a:ln w="9525">
              <a:noFill/>
              <a:miter lim="800000"/>
              <a:headEnd/>
              <a:tailEnd/>
            </a:ln>
          </p:spPr>
        </p:pic>
        <p:grpSp>
          <p:nvGrpSpPr>
            <p:cNvPr id="1249" name="Group 7"/>
            <p:cNvGrpSpPr/>
            <p:nvPr/>
          </p:nvGrpSpPr>
          <p:grpSpPr>
            <a:xfrm>
              <a:off x="3095370" y="1017814"/>
              <a:ext cx="6887776" cy="2715985"/>
              <a:chOff x="3171570" y="1090456"/>
              <a:chExt cx="6887776" cy="2715985"/>
            </a:xfrm>
          </p:grpSpPr>
          <p:pic>
            <p:nvPicPr>
              <p:cNvPr id="1250" name="Picture 1249" descr="PropMapColorScale90RecoloredFinal.png"/>
              <p:cNvPicPr>
                <a:picLocks noChangeAspect="1"/>
              </p:cNvPicPr>
              <p:nvPr/>
            </p:nvPicPr>
            <p:blipFill>
              <a:blip r:embed="rId17" cstate="print"/>
              <a:srcRect l="10906" t="6662" r="19164" b="10057"/>
              <a:stretch>
                <a:fillRect/>
              </a:stretch>
            </p:blipFill>
            <p:spPr>
              <a:xfrm>
                <a:off x="3171570" y="1090456"/>
                <a:ext cx="5540608" cy="2715985"/>
              </a:xfrm>
              <a:prstGeom prst="rect">
                <a:avLst/>
              </a:prstGeom>
            </p:spPr>
          </p:pic>
          <p:pic>
            <p:nvPicPr>
              <p:cNvPr id="1251" name="Picture 1250" descr="PropMapColorScale90RecoloredFinal.png"/>
              <p:cNvPicPr>
                <a:picLocks noChangeAspect="1"/>
              </p:cNvPicPr>
              <p:nvPr/>
            </p:nvPicPr>
            <p:blipFill>
              <a:blip r:embed="rId17" cstate="print"/>
              <a:srcRect l="91805" t="36643" b="36707"/>
              <a:stretch>
                <a:fillRect/>
              </a:stretch>
            </p:blipFill>
            <p:spPr>
              <a:xfrm>
                <a:off x="8918119" y="1656513"/>
                <a:ext cx="1141227" cy="1527558"/>
              </a:xfrm>
              <a:prstGeom prst="rect">
                <a:avLst/>
              </a:prstGeom>
            </p:spPr>
          </p:pic>
        </p:grpSp>
      </p:grpSp>
      <p:sp>
        <p:nvSpPr>
          <p:cNvPr id="1252" name="Rectangle 1251"/>
          <p:cNvSpPr/>
          <p:nvPr/>
        </p:nvSpPr>
        <p:spPr>
          <a:xfrm>
            <a:off x="33909000" y="19278600"/>
            <a:ext cx="8610600" cy="838200"/>
          </a:xfrm>
          <a:prstGeom prst="rect">
            <a:avLst/>
          </a:prstGeom>
        </p:spPr>
        <p:txBody>
          <a:bodyPr wrap="square">
            <a:spAutoFit/>
          </a:bodyPr>
          <a:lstStyle/>
          <a:p>
            <a:r>
              <a:rPr lang="en-US" sz="2400" dirty="0" smtClean="0"/>
              <a:t>There exists regional, patient, race, and hospital status based disparity in the utilization of </a:t>
            </a:r>
            <a:r>
              <a:rPr lang="en-US" sz="2400" dirty="0" err="1" smtClean="0"/>
              <a:t>lobectomy</a:t>
            </a:r>
            <a:endParaRPr lang="en-US" sz="2400" b="1" dirty="0">
              <a:effectLst>
                <a:outerShdw blurRad="38100" dist="38100" dir="2700000" algn="tl">
                  <a:srgbClr val="000000">
                    <a:alpha val="43137"/>
                  </a:srgbClr>
                </a:outerShdw>
              </a:effectLst>
            </a:endParaRPr>
          </a:p>
        </p:txBody>
      </p:sp>
      <p:sp>
        <p:nvSpPr>
          <p:cNvPr id="1253" name="Rectangle 1252"/>
          <p:cNvSpPr/>
          <p:nvPr/>
        </p:nvSpPr>
        <p:spPr>
          <a:xfrm>
            <a:off x="33604200" y="14249400"/>
            <a:ext cx="8839200" cy="1200329"/>
          </a:xfrm>
          <a:prstGeom prst="rect">
            <a:avLst/>
          </a:prstGeom>
        </p:spPr>
        <p:txBody>
          <a:bodyPr wrap="square">
            <a:spAutoFit/>
          </a:bodyPr>
          <a:lstStyle/>
          <a:p>
            <a:r>
              <a:rPr lang="en-US" sz="2400" dirty="0" smtClean="0"/>
              <a:t>Low volume surgical centers are twice as likely to have complications and adverse events compared to high volume centers, in addition to being less likely to refer patients for surgery. </a:t>
            </a:r>
            <a:endParaRPr lang="en-US" sz="2400" b="1" dirty="0">
              <a:effectLst>
                <a:outerShdw blurRad="38100" dist="38100" dir="2700000" algn="tl">
                  <a:srgbClr val="000000">
                    <a:alpha val="43137"/>
                  </a:srgbClr>
                </a:outerShdw>
              </a:effectLst>
            </a:endParaRPr>
          </a:p>
        </p:txBody>
      </p:sp>
      <p:sp>
        <p:nvSpPr>
          <p:cNvPr id="1254" name="Rectangle 1253"/>
          <p:cNvSpPr/>
          <p:nvPr/>
        </p:nvSpPr>
        <p:spPr>
          <a:xfrm>
            <a:off x="33451800" y="28282880"/>
            <a:ext cx="9296400" cy="3416320"/>
          </a:xfrm>
          <a:prstGeom prst="rect">
            <a:avLst/>
          </a:prstGeom>
        </p:spPr>
        <p:txBody>
          <a:bodyPr wrap="square">
            <a:spAutoFit/>
          </a:bodyPr>
          <a:lstStyle/>
          <a:p>
            <a:endParaRPr lang="en-US" sz="1200" dirty="0" smtClean="0"/>
          </a:p>
          <a:p>
            <a:r>
              <a:rPr lang="en-US" sz="1200" dirty="0" smtClean="0"/>
              <a:t>1. </a:t>
            </a:r>
            <a:r>
              <a:rPr lang="en-US" sz="1200" dirty="0" err="1" smtClean="0"/>
              <a:t>Devinsky</a:t>
            </a:r>
            <a:r>
              <a:rPr lang="en-US" sz="1200" dirty="0" smtClean="0"/>
              <a:t> O. Diagnosis and treatment of temporal lobe epilepsy. Rev </a:t>
            </a:r>
            <a:r>
              <a:rPr lang="en-US" sz="1200" dirty="0" err="1" smtClean="0"/>
              <a:t>Neurol</a:t>
            </a:r>
            <a:r>
              <a:rPr lang="en-US" sz="1200" dirty="0" smtClean="0"/>
              <a:t> </a:t>
            </a:r>
            <a:r>
              <a:rPr lang="en-US" sz="1200" dirty="0" err="1" smtClean="0"/>
              <a:t>Dis</a:t>
            </a:r>
            <a:r>
              <a:rPr lang="en-US" sz="1200" dirty="0" smtClean="0"/>
              <a:t> 2004;1:2-9.</a:t>
            </a:r>
          </a:p>
          <a:p>
            <a:r>
              <a:rPr lang="en-US" sz="1200" dirty="0" smtClean="0"/>
              <a:t>2. Engel J, Jr. Outcome with respect to epileptic seizures. In: Engel J, Jr., ed. Surgical treatment of the epilepsies. New York, NY: Raven Press, 1987: 553–571.</a:t>
            </a:r>
          </a:p>
          <a:p>
            <a:r>
              <a:rPr lang="en-US" sz="1200" dirty="0" smtClean="0"/>
              <a:t>3. </a:t>
            </a:r>
            <a:r>
              <a:rPr lang="en-US" sz="1200" dirty="0" err="1" smtClean="0"/>
              <a:t>Wiebe</a:t>
            </a:r>
            <a:r>
              <a:rPr lang="en-US" sz="1200" dirty="0" smtClean="0"/>
              <a:t> S. Effectiveness and safety of epilepsy surgery: what is the evidence? CNS </a:t>
            </a:r>
            <a:r>
              <a:rPr lang="en-US" sz="1200" dirty="0" err="1" smtClean="0"/>
              <a:t>Spectr</a:t>
            </a:r>
            <a:r>
              <a:rPr lang="en-US" sz="1200" dirty="0" smtClean="0"/>
              <a:t> 2004;9:120-122, 126-132.</a:t>
            </a:r>
          </a:p>
          <a:p>
            <a:r>
              <a:rPr lang="en-US" sz="1200" dirty="0" smtClean="0"/>
              <a:t>4. </a:t>
            </a:r>
            <a:r>
              <a:rPr lang="en-US" sz="1200" dirty="0" err="1" smtClean="0"/>
              <a:t>Wiebe</a:t>
            </a:r>
            <a:r>
              <a:rPr lang="en-US" sz="1200" dirty="0" smtClean="0"/>
              <a:t> S, </a:t>
            </a:r>
            <a:r>
              <a:rPr lang="en-US" sz="1200" dirty="0" err="1" smtClean="0"/>
              <a:t>Blume</a:t>
            </a:r>
            <a:r>
              <a:rPr lang="en-US" sz="1200" dirty="0" smtClean="0"/>
              <a:t> WT, </a:t>
            </a:r>
            <a:r>
              <a:rPr lang="en-US" sz="1200" dirty="0" err="1" smtClean="0"/>
              <a:t>Girvin</a:t>
            </a:r>
            <a:r>
              <a:rPr lang="en-US" sz="1200" dirty="0" smtClean="0"/>
              <a:t> JP, </a:t>
            </a:r>
            <a:r>
              <a:rPr lang="en-US" sz="1200" dirty="0" err="1" smtClean="0"/>
              <a:t>Eliasziw</a:t>
            </a:r>
            <a:r>
              <a:rPr lang="en-US" sz="1200" dirty="0" smtClean="0"/>
              <a:t> M. A randomized, controlled trial of surgery for temporal-lobe epilepsy. N </a:t>
            </a:r>
            <a:r>
              <a:rPr lang="en-US" sz="1200" dirty="0" err="1" smtClean="0"/>
              <a:t>Engl</a:t>
            </a:r>
            <a:r>
              <a:rPr lang="en-US" sz="1200" dirty="0" smtClean="0"/>
              <a:t> J Med 2001;345:311-318.</a:t>
            </a:r>
          </a:p>
          <a:p>
            <a:r>
              <a:rPr lang="en-US" sz="1200" dirty="0" smtClean="0"/>
              <a:t>6. </a:t>
            </a:r>
            <a:r>
              <a:rPr lang="en-US" sz="1200" dirty="0" err="1" smtClean="0"/>
              <a:t>Jeha</a:t>
            </a:r>
            <a:r>
              <a:rPr lang="en-US" sz="1200" dirty="0" smtClean="0"/>
              <a:t> L, </a:t>
            </a:r>
            <a:r>
              <a:rPr lang="en-US" sz="1200" dirty="0" err="1" smtClean="0"/>
              <a:t>Najm</a:t>
            </a:r>
            <a:r>
              <a:rPr lang="en-US" sz="1200" dirty="0" smtClean="0"/>
              <a:t> I, Bingaman W, Dinner D, </a:t>
            </a:r>
            <a:r>
              <a:rPr lang="en-US" sz="1200" dirty="0" err="1" smtClean="0"/>
              <a:t>Widdess</a:t>
            </a:r>
            <a:r>
              <a:rPr lang="en-US" sz="1200" dirty="0" smtClean="0"/>
              <a:t>-Walsh P, </a:t>
            </a:r>
            <a:r>
              <a:rPr lang="en-US" sz="1200" dirty="0" err="1" smtClean="0"/>
              <a:t>Ludders</a:t>
            </a:r>
            <a:r>
              <a:rPr lang="en-US" sz="1200" dirty="0" smtClean="0"/>
              <a:t> H. Surgical outcome and prognostic factors of frontal lobe epilepsy surgery. Brain 2007;130:574-584.</a:t>
            </a:r>
          </a:p>
          <a:p>
            <a:r>
              <a:rPr lang="en-US" sz="1200" dirty="0" smtClean="0"/>
              <a:t>7. Engel J, Jr. Surgical treatment for epilepsy: too little, too late? JAMA 2008;300:2548-2550.</a:t>
            </a:r>
          </a:p>
          <a:p>
            <a:r>
              <a:rPr lang="en-US" sz="1200" dirty="0" smtClean="0"/>
              <a:t>8. Kwan P, </a:t>
            </a:r>
            <a:r>
              <a:rPr lang="en-US" sz="1200" dirty="0" err="1" smtClean="0"/>
              <a:t>Sperling</a:t>
            </a:r>
            <a:r>
              <a:rPr lang="en-US" sz="1200" dirty="0" smtClean="0"/>
              <a:t> MR. Refractory seizures: try additional antiepileptic drugs (after two have failed) or go directly to early surgery evaluation? </a:t>
            </a:r>
            <a:r>
              <a:rPr lang="en-US" sz="1200" dirty="0" err="1" smtClean="0"/>
              <a:t>Epilepsia</a:t>
            </a:r>
            <a:r>
              <a:rPr lang="en-US" sz="1200" dirty="0" smtClean="0"/>
              <a:t> 2009;50 </a:t>
            </a:r>
            <a:r>
              <a:rPr lang="en-US" sz="1200" dirty="0" err="1" smtClean="0"/>
              <a:t>Suppl</a:t>
            </a:r>
            <a:r>
              <a:rPr lang="en-US" sz="1200" dirty="0" smtClean="0"/>
              <a:t> 8:57-62.</a:t>
            </a:r>
          </a:p>
          <a:p>
            <a:r>
              <a:rPr lang="en-US" sz="1200" dirty="0" smtClean="0"/>
              <a:t>10. </a:t>
            </a:r>
            <a:r>
              <a:rPr lang="en-US" sz="1200" dirty="0" err="1" smtClean="0"/>
              <a:t>Haneef</a:t>
            </a:r>
            <a:r>
              <a:rPr lang="en-US" sz="1200" dirty="0" smtClean="0"/>
              <a:t> Z, Stern J, Dewar S, Engel J, Jr. Referral pattern for epilepsy surgery after evidence-based recommendations: a retrospective study. Neurology 2010;75:699-704.</a:t>
            </a:r>
          </a:p>
          <a:p>
            <a:r>
              <a:rPr lang="en-US" sz="1200" dirty="0" smtClean="0"/>
              <a:t>11. Engel J, Jr. Finally, a randomized, controlled trial of epilepsy surgery. N </a:t>
            </a:r>
            <a:r>
              <a:rPr lang="en-US" sz="1200" dirty="0" err="1" smtClean="0"/>
              <a:t>Engl</a:t>
            </a:r>
            <a:r>
              <a:rPr lang="en-US" sz="1200" dirty="0" smtClean="0"/>
              <a:t> J Med 2001;345:365-367.</a:t>
            </a:r>
          </a:p>
          <a:p>
            <a:r>
              <a:rPr lang="en-US" sz="1200" dirty="0" smtClean="0"/>
              <a:t>12. Engel J, Jr., </a:t>
            </a:r>
            <a:r>
              <a:rPr lang="en-US" sz="1200" dirty="0" err="1" smtClean="0"/>
              <a:t>Shewman</a:t>
            </a:r>
            <a:r>
              <a:rPr lang="en-US" sz="1200" dirty="0" smtClean="0"/>
              <a:t> D. Overview: who should be considered a surgical candidate? In: Engel J, Jr., ed. Surgical treatment of the epilepsies 2nd ed. New York: Raven Press, 1993: 23-34.</a:t>
            </a:r>
          </a:p>
          <a:p>
            <a:endParaRPr lang="en-US" sz="1200" dirty="0" smtClean="0"/>
          </a:p>
          <a:p>
            <a:endParaRPr lang="en-US" sz="1200" dirty="0"/>
          </a:p>
        </p:txBody>
      </p:sp>
      <p:sp>
        <p:nvSpPr>
          <p:cNvPr id="1255" name="Rounded Rectangle 1254"/>
          <p:cNvSpPr/>
          <p:nvPr/>
        </p:nvSpPr>
        <p:spPr>
          <a:xfrm>
            <a:off x="33528000" y="27508200"/>
            <a:ext cx="9144000" cy="762000"/>
          </a:xfrm>
          <a:prstGeom prst="roundRect">
            <a:avLst/>
          </a:prstGeom>
          <a:gradFill flip="none" rotWithShape="1">
            <a:gsLst>
              <a:gs pos="0">
                <a:schemeClr val="dk2">
                  <a:tint val="80000"/>
                  <a:satMod val="300000"/>
                </a:schemeClr>
              </a:gs>
              <a:gs pos="100000">
                <a:schemeClr val="dk2">
                  <a:shade val="30000"/>
                  <a:satMod val="200000"/>
                </a:schemeClr>
              </a:gs>
            </a:gsLst>
            <a:lin ang="8100000" scaled="1"/>
            <a:tileRect/>
          </a:gradFill>
          <a:ln>
            <a:noFill/>
          </a:ln>
          <a:effectLst>
            <a:innerShdw blurRad="63500" dist="50800" dir="2700000">
              <a:prstClr val="black">
                <a:alpha val="50000"/>
              </a:prstClr>
            </a:innerShdw>
          </a:effectLst>
          <a:scene3d>
            <a:camera prst="orthographicFront">
              <a:rot lat="0" lon="0" rev="0"/>
            </a:camera>
            <a:lightRig rig="soft" dir="t">
              <a:rot lat="0" lon="0" rev="0"/>
            </a:lightRig>
          </a:scene3d>
          <a:sp3d contourW="44450" prstMaterial="matte">
            <a:bevelT w="63500" h="63500" prst="angle"/>
            <a:contourClr>
              <a:srgbClr val="FFFFFF"/>
            </a:contourClr>
          </a:sp3d>
        </p:spPr>
        <p:style>
          <a:lnRef idx="0">
            <a:schemeClr val="accent1"/>
          </a:lnRef>
          <a:fillRef idx="1003">
            <a:schemeClr val="dk2"/>
          </a:fillRef>
          <a:effectRef idx="3">
            <a:schemeClr val="accent1"/>
          </a:effectRef>
          <a:fontRef idx="minor">
            <a:schemeClr val="lt1"/>
          </a:fontRef>
        </p:style>
        <p:txBody>
          <a:bodyPr lIns="73847" tIns="36923" rIns="73847" bIns="36923" rtlCol="0" anchor="ctr"/>
          <a:lstStyle/>
          <a:p>
            <a:r>
              <a:rPr lang="en-US" sz="3600" b="1" dirty="0" smtClean="0">
                <a:effectLst>
                  <a:outerShdw blurRad="38100" dist="38100" dir="2700000" algn="tl">
                    <a:srgbClr val="000000">
                      <a:alpha val="43137"/>
                    </a:srgbClr>
                  </a:outerShdw>
                </a:effectLst>
              </a:rPr>
              <a:t>Citations</a:t>
            </a:r>
            <a:endParaRPr lang="en-US" sz="36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7118</TotalTime>
  <Words>1148</Words>
  <Application>Microsoft Office PowerPoint</Application>
  <PresentationFormat>Custom</PresentationFormat>
  <Paragraphs>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of a Combinatorial Library of Phosphorylation Dependent Degradation Tags for Regulating Signal Transduction Cascades</dc:title>
  <dc:creator>David</dc:creator>
  <cp:lastModifiedBy>David Ouyang</cp:lastModifiedBy>
  <cp:revision>344</cp:revision>
  <dcterms:created xsi:type="dcterms:W3CDTF">2009-07-25T07:41:49Z</dcterms:created>
  <dcterms:modified xsi:type="dcterms:W3CDTF">2014-02-09T18:13:16Z</dcterms:modified>
</cp:coreProperties>
</file>