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67" r:id="rId6"/>
    <p:sldId id="260" r:id="rId7"/>
    <p:sldId id="266" r:id="rId8"/>
    <p:sldId id="271" r:id="rId9"/>
    <p:sldId id="262" r:id="rId10"/>
    <p:sldId id="264" r:id="rId11"/>
    <p:sldId id="263" r:id="rId12"/>
    <p:sldId id="273" r:id="rId13"/>
    <p:sldId id="259" r:id="rId14"/>
    <p:sldId id="272" r:id="rId15"/>
    <p:sldId id="26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4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884CD-3E02-4B4C-BD75-09F093229D7D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49054-A531-4E33-A336-A0E75F980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</a:t>
            </a:r>
            <a:r>
              <a:rPr lang="en-US" baseline="0" dirty="0" smtClean="0"/>
              <a:t> </a:t>
            </a:r>
            <a:r>
              <a:rPr lang="en-US" dirty="0" smtClean="0"/>
              <a:t>1% of the global burden of disease based on disability-adjusted life-years (DALYs)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49054-A531-4E33-A336-A0E75F980B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1993, it was estimated 1,500 out of 100,000 eligible surgical candidates received surgery for temporal lobe epilepsy.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49054-A531-4E33-A336-A0E75F980B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three distributions -5, 5 – 15, 15+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49054-A531-4E33-A336-A0E75F980BC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6096-A46B-488E-A1BD-2DAEB8F51DDC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6096-A46B-488E-A1BD-2DAEB8F51DDC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2798D-5EBA-4F3B-806A-A204E9ED83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dirty="0"/>
              <a:t>Epilepsy Surgery Trends in the United States from 1990 to 2008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</p:spPr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Ouyang</a:t>
            </a:r>
            <a:endParaRPr lang="en-US" dirty="0"/>
          </a:p>
        </p:txBody>
      </p:sp>
      <p:pic>
        <p:nvPicPr>
          <p:cNvPr id="18434" name="Picture 2" descr="http://identity.ucsf.edu/images/downloads/official/ucsf_sig_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4495800"/>
            <a:ext cx="3766457" cy="2362200"/>
          </a:xfrm>
          <a:prstGeom prst="rect">
            <a:avLst/>
          </a:prstGeom>
          <a:noFill/>
        </p:spPr>
      </p:pic>
      <p:pic>
        <p:nvPicPr>
          <p:cNvPr id="15362" name="Picture 2" descr="https://encrypted-tbn2.google.com/images?q=tbn:ANd9GcTxFx-Hr4NOoA3OZiFBv8fKAzKFs1TGaWBkV46RGEn63QDW0s8tH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6324600"/>
            <a:ext cx="600075" cy="4118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335280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Lobectomy</a:t>
            </a:r>
            <a:r>
              <a:rPr lang="en-US" dirty="0" smtClean="0"/>
              <a:t> for medically intractable epilepsy is still underutilized, particularly among racial minorities and the underinsured. </a:t>
            </a:r>
          </a:p>
          <a:p>
            <a:r>
              <a:rPr lang="en-US" dirty="0" smtClean="0"/>
              <a:t>Patients with medically refractory epilepsy should be referred to a comprehensive epilepsy center for surgical evaluation by an experienced epilepsy treatment team.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3528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Eddie Chang MD</a:t>
            </a:r>
          </a:p>
          <a:p>
            <a:r>
              <a:rPr lang="en-US" dirty="0" smtClean="0"/>
              <a:t>Paul Garcia MD</a:t>
            </a:r>
          </a:p>
          <a:p>
            <a:endParaRPr lang="en-US" dirty="0" smtClean="0"/>
          </a:p>
          <a:p>
            <a:r>
              <a:rPr lang="en-US" dirty="0" smtClean="0"/>
              <a:t>Dario </a:t>
            </a:r>
            <a:r>
              <a:rPr lang="en-US" dirty="0" err="1" smtClean="0"/>
              <a:t>Englot</a:t>
            </a:r>
            <a:r>
              <a:rPr lang="en-US" dirty="0" smtClean="0"/>
              <a:t> MD PhD</a:t>
            </a:r>
          </a:p>
          <a:p>
            <a:r>
              <a:rPr lang="en-US" dirty="0" smtClean="0"/>
              <a:t>Doris Wang MD PhD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Rolston</a:t>
            </a:r>
            <a:r>
              <a:rPr lang="en-US" dirty="0" smtClean="0"/>
              <a:t> MD PhD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Patient demographics </a:t>
            </a:r>
            <a:br>
              <a:rPr lang="en-US" dirty="0" smtClean="0"/>
            </a:br>
            <a:r>
              <a:rPr lang="en-US" dirty="0" smtClean="0"/>
              <a:t>did not change over time</a:t>
            </a:r>
            <a:endParaRPr lang="en-US" dirty="0"/>
          </a:p>
        </p:txBody>
      </p:sp>
      <p:pic>
        <p:nvPicPr>
          <p:cNvPr id="4" name="Picture 6" descr="Fig2_RacePayer_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47800"/>
            <a:ext cx="3398838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3352800" y="1600200"/>
            <a:ext cx="5638799" cy="3962400"/>
            <a:chOff x="3276601" y="1524000"/>
            <a:chExt cx="5638799" cy="3962400"/>
          </a:xfrm>
        </p:grpSpPr>
        <p:sp>
          <p:nvSpPr>
            <p:cNvPr id="6" name="TextBox 5"/>
            <p:cNvSpPr txBox="1"/>
            <p:nvPr/>
          </p:nvSpPr>
          <p:spPr>
            <a:xfrm>
              <a:off x="5738093" y="5117068"/>
              <a:ext cx="586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Year</a:t>
              </a:r>
              <a:endParaRPr lang="en-US" dirty="0"/>
            </a:p>
          </p:txBody>
        </p:sp>
        <p:pic>
          <p:nvPicPr>
            <p:cNvPr id="337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4000" b="5581"/>
            <a:stretch>
              <a:fillRect/>
            </a:stretch>
          </p:blipFill>
          <p:spPr bwMode="auto">
            <a:xfrm>
              <a:off x="3657600" y="1524000"/>
              <a:ext cx="5257800" cy="3671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3191161" y="3285841"/>
              <a:ext cx="540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b="39249"/>
          <a:stretch>
            <a:fillRect/>
          </a:stretch>
        </p:blipFill>
        <p:spPr bwMode="auto">
          <a:xfrm>
            <a:off x="609600" y="4571999"/>
            <a:ext cx="7848600" cy="194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572250" cy="348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2400" y="0"/>
            <a:ext cx="8763000" cy="1249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was extracted from the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National Inpatient Sample non-delimited ASCII files using Python and R.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t="38872" r="73397" b="26243"/>
          <a:stretch>
            <a:fillRect/>
          </a:stretch>
        </p:blipFill>
        <p:spPr bwMode="auto">
          <a:xfrm>
            <a:off x="2743200" y="1828800"/>
            <a:ext cx="4119536" cy="304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495800" y="1524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50838"/>
            <a:ext cx="8077200" cy="1249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Proportion of hospitalizations with surgery decreased.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46038"/>
            <a:ext cx="8686800" cy="12493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There exists regional, payer, race, and hospital status based disparity in the utilization of </a:t>
            </a:r>
            <a:r>
              <a:rPr lang="en-US" sz="2800" dirty="0" err="1" smtClean="0"/>
              <a:t>lobectomy</a:t>
            </a:r>
            <a:endParaRPr lang="en-US" sz="2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81200" y="1371600"/>
            <a:ext cx="5428488" cy="5257800"/>
            <a:chOff x="3563112" y="1371600"/>
            <a:chExt cx="5428488" cy="525780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l="26667" t="29259" r="44583" b="42623"/>
            <a:stretch>
              <a:fillRect/>
            </a:stretch>
          </p:blipFill>
          <p:spPr bwMode="auto">
            <a:xfrm>
              <a:off x="3901296" y="4038600"/>
              <a:ext cx="4709304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7"/>
            <p:cNvGrpSpPr/>
            <p:nvPr/>
          </p:nvGrpSpPr>
          <p:grpSpPr>
            <a:xfrm>
              <a:off x="3563112" y="1371600"/>
              <a:ext cx="5428488" cy="2518158"/>
              <a:chOff x="3639312" y="1444242"/>
              <a:chExt cx="5428488" cy="2518158"/>
            </a:xfrm>
          </p:grpSpPr>
          <p:pic>
            <p:nvPicPr>
              <p:cNvPr id="9" name="Picture 8" descr="PropMapColorScale90RecoloredFinal.png"/>
              <p:cNvPicPr>
                <a:picLocks noChangeAspect="1"/>
              </p:cNvPicPr>
              <p:nvPr/>
            </p:nvPicPr>
            <p:blipFill>
              <a:blip r:embed="rId3" cstate="print"/>
              <a:srcRect l="10906" t="6662" r="19164" b="10057"/>
              <a:stretch>
                <a:fillRect/>
              </a:stretch>
            </p:blipFill>
            <p:spPr>
              <a:xfrm>
                <a:off x="3639312" y="1444242"/>
                <a:ext cx="4818888" cy="2362200"/>
              </a:xfrm>
              <a:prstGeom prst="rect">
                <a:avLst/>
              </a:prstGeom>
            </p:spPr>
          </p:pic>
          <p:pic>
            <p:nvPicPr>
              <p:cNvPr id="10" name="Picture 9" descr="PropMapColorScale90RecoloredFinal.png"/>
              <p:cNvPicPr>
                <a:picLocks noChangeAspect="1"/>
              </p:cNvPicPr>
              <p:nvPr/>
            </p:nvPicPr>
            <p:blipFill>
              <a:blip r:embed="rId3" cstate="print"/>
              <a:srcRect l="91805" t="36643" b="36707"/>
              <a:stretch>
                <a:fillRect/>
              </a:stretch>
            </p:blipFill>
            <p:spPr>
              <a:xfrm>
                <a:off x="7926572" y="2434842"/>
                <a:ext cx="1141228" cy="152755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Over time, a greater proportion of medically refractory epilepsy patients are referred to low volume centers </a:t>
            </a:r>
            <a:endParaRPr lang="en-US" sz="3200" dirty="0"/>
          </a:p>
        </p:txBody>
      </p:sp>
      <p:grpSp>
        <p:nvGrpSpPr>
          <p:cNvPr id="2" name="Group 17"/>
          <p:cNvGrpSpPr/>
          <p:nvPr/>
        </p:nvGrpSpPr>
        <p:grpSpPr>
          <a:xfrm>
            <a:off x="228600" y="2209800"/>
            <a:ext cx="8668263" cy="3278659"/>
            <a:chOff x="402266" y="2362200"/>
            <a:chExt cx="7458740" cy="2821172"/>
          </a:xfrm>
        </p:grpSpPr>
        <p:grpSp>
          <p:nvGrpSpPr>
            <p:cNvPr id="3" name="Group 8"/>
            <p:cNvGrpSpPr/>
            <p:nvPr/>
          </p:nvGrpSpPr>
          <p:grpSpPr>
            <a:xfrm>
              <a:off x="402266" y="2743200"/>
              <a:ext cx="3540641" cy="2438400"/>
              <a:chOff x="1268820" y="2133600"/>
              <a:chExt cx="5089670" cy="3505200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38000" t="45778" r="51000" b="14222"/>
              <a:stretch>
                <a:fillRect/>
              </a:stretch>
            </p:blipFill>
            <p:spPr bwMode="auto">
              <a:xfrm>
                <a:off x="3088094" y="2209800"/>
                <a:ext cx="1676400" cy="3429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58111" t="45778" r="31375" b="14222"/>
              <a:stretch>
                <a:fillRect/>
              </a:stretch>
            </p:blipFill>
            <p:spPr bwMode="auto">
              <a:xfrm>
                <a:off x="4756189" y="2209800"/>
                <a:ext cx="1602301" cy="3429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9000" t="44889" r="70219" b="14222"/>
              <a:stretch>
                <a:fillRect/>
              </a:stretch>
            </p:blipFill>
            <p:spPr bwMode="auto">
              <a:xfrm>
                <a:off x="1268820" y="2133600"/>
                <a:ext cx="1643062" cy="3505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11"/>
            <p:cNvGrpSpPr/>
            <p:nvPr/>
          </p:nvGrpSpPr>
          <p:grpSpPr>
            <a:xfrm>
              <a:off x="4205179" y="2821172"/>
              <a:ext cx="2133599" cy="2362200"/>
              <a:chOff x="4509978" y="2821172"/>
              <a:chExt cx="2133599" cy="2362200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8586" t="37333" r="31517" b="23556"/>
              <a:stretch>
                <a:fillRect/>
              </a:stretch>
            </p:blipFill>
            <p:spPr bwMode="auto">
              <a:xfrm>
                <a:off x="5576776" y="2821172"/>
                <a:ext cx="1066801" cy="2362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9500" t="37333" r="50603" b="23556"/>
              <a:stretch>
                <a:fillRect/>
              </a:stretch>
            </p:blipFill>
            <p:spPr bwMode="auto">
              <a:xfrm>
                <a:off x="4509978" y="2821172"/>
                <a:ext cx="1066799" cy="2362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2360450" y="2362200"/>
              <a:ext cx="1218222" cy="317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1990 - 1994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3016" y="2372240"/>
              <a:ext cx="1218222" cy="317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2004 - 2008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68483" t="37333" r="19500" b="23556"/>
            <a:stretch>
              <a:fillRect/>
            </a:stretch>
          </p:blipFill>
          <p:spPr bwMode="auto">
            <a:xfrm>
              <a:off x="6565607" y="2821172"/>
              <a:ext cx="1295399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Medically refractory epilepsy is a common, highly morbid disease.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667000"/>
            <a:ext cx="4114800" cy="3154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3 Million Americans</a:t>
            </a:r>
          </a:p>
          <a:p>
            <a:endParaRPr lang="en-US" dirty="0" smtClean="0"/>
          </a:p>
          <a:p>
            <a:r>
              <a:rPr lang="en-US" dirty="0" smtClean="0"/>
              <a:t>Estimated annual price tag of $12.5 billion in direct and indirect costs</a:t>
            </a:r>
          </a:p>
          <a:p>
            <a:endParaRPr lang="en-US" dirty="0" smtClean="0"/>
          </a:p>
          <a:p>
            <a:r>
              <a:rPr lang="en-US" dirty="0" smtClean="0"/>
              <a:t>Pharmacotherapy is unsuccessful in controlling seizures in 20% to 40% of patients.</a:t>
            </a:r>
            <a:endParaRPr lang="en-US" baseline="30000" dirty="0" smtClean="0"/>
          </a:p>
        </p:txBody>
      </p:sp>
      <p:pic>
        <p:nvPicPr>
          <p:cNvPr id="14338" name="Picture 2" descr="http://userfiles.steadyhealth.com/sites/steadyhealth.com/modules/infocenter/data/images/temporal_lobe_epilepsy_hrt_and_epileps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86000"/>
            <a:ext cx="38862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77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Anterior temporal </a:t>
            </a:r>
            <a:r>
              <a:rPr lang="en-US" sz="3200" dirty="0" err="1" smtClean="0"/>
              <a:t>lobectomy</a:t>
            </a:r>
            <a:r>
              <a:rPr lang="en-US" sz="3200" dirty="0" smtClean="0"/>
              <a:t> has been validated as a treatment for temporal lobe epilepsy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105400"/>
            <a:ext cx="33528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1.5% of eligible received surgery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371" y="2286000"/>
            <a:ext cx="373742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4582" y="1981200"/>
            <a:ext cx="380601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7654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Has the use of </a:t>
            </a:r>
            <a:r>
              <a:rPr lang="en-US" dirty="0" err="1" smtClean="0"/>
              <a:t>lobectomy</a:t>
            </a:r>
            <a:r>
              <a:rPr lang="en-US" dirty="0" smtClean="0"/>
              <a:t> for patients with intractable epilepsy increased in light of class I clinical evidence demonstrating efficacy?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24825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Research Question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152400" y="0"/>
            <a:ext cx="8763000" cy="6553200"/>
            <a:chOff x="152400" y="0"/>
            <a:chExt cx="8763000" cy="6553200"/>
          </a:xfrm>
        </p:grpSpPr>
        <p:cxnSp>
          <p:nvCxnSpPr>
            <p:cNvPr id="75" name="Straight Arrow Connector 74"/>
            <p:cNvCxnSpPr>
              <a:stCxn id="52" idx="1"/>
            </p:cNvCxnSpPr>
            <p:nvPr/>
          </p:nvCxnSpPr>
          <p:spPr>
            <a:xfrm>
              <a:off x="2514600" y="2571290"/>
              <a:ext cx="0" cy="10863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762000" y="1371600"/>
              <a:ext cx="158115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1990 - 1992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62199" y="1371600"/>
              <a:ext cx="1752085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1993- 1997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1371600"/>
              <a:ext cx="31623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1998- 2008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77100" y="1371600"/>
              <a:ext cx="7239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2009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1800" y="3809999"/>
              <a:ext cx="1447800" cy="19390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Core Patient File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3809999"/>
              <a:ext cx="1752600" cy="19390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Hospital Characteristics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36489" y="3809999"/>
              <a:ext cx="1447800" cy="19390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Severity File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0" y="3809999"/>
              <a:ext cx="1447800" cy="19390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Procedure and Condition Groups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 rot="16200000">
              <a:off x="1295400" y="1885490"/>
              <a:ext cx="1219200" cy="1676400"/>
              <a:chOff x="3771900" y="2190290"/>
              <a:chExt cx="1219200" cy="16764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771900" y="21902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24300" y="23426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771900" y="23426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924300" y="21902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924300" y="24950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771900" y="24950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057190" y="28760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904790" y="28760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057190" y="30284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04790" y="30284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057190" y="31808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04790" y="31808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076700" y="24950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76700" y="23426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076700" y="21902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686300" y="21902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533900" y="21902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686300" y="23426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533900" y="23426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686300" y="27236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533900" y="27236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686300" y="28760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533900" y="28760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686300" y="30284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533900" y="30284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533900" y="34094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686300" y="35618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533900" y="35618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686300" y="34094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686300" y="37142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533900" y="37142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838700" y="37142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838700" y="35618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38700" y="3409490"/>
                <a:ext cx="152400" cy="1524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Rectangle 78"/>
            <p:cNvSpPr/>
            <p:nvPr/>
          </p:nvSpPr>
          <p:spPr>
            <a:xfrm rot="16200000">
              <a:off x="3276600" y="2133601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16200000">
              <a:off x="3276600" y="2362200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3276600" y="2590800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3276600" y="2809646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16200000">
              <a:off x="3276600" y="3038245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16200000">
              <a:off x="3276600" y="3266845"/>
              <a:ext cx="152400" cy="152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Left Brace 84"/>
            <p:cNvSpPr/>
            <p:nvPr/>
          </p:nvSpPr>
          <p:spPr>
            <a:xfrm rot="5400000">
              <a:off x="5048689" y="1961712"/>
              <a:ext cx="210845" cy="3297822"/>
            </a:xfrm>
            <a:prstGeom prst="leftBrac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56807" y="5906869"/>
              <a:ext cx="6386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Hospital Name, Address, Bed Size, Teaching Status, Rural/urban, total number of discharges, RN FTEs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57600" y="2209800"/>
              <a:ext cx="38723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Age, Death, Disposition, Diagnoses, Procedures, length of stay, Gender, Race, Payer, Common Comorbidities 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Left Brace 68"/>
            <p:cNvSpPr/>
            <p:nvPr/>
          </p:nvSpPr>
          <p:spPr>
            <a:xfrm>
              <a:off x="2895600" y="2133600"/>
              <a:ext cx="210844" cy="1295401"/>
            </a:xfrm>
            <a:prstGeom prst="leftBrace">
              <a:avLst>
                <a:gd name="adj1" fmla="val 8333"/>
                <a:gd name="adj2" fmla="val 15441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itle 1"/>
            <p:cNvSpPr txBox="1">
              <a:spLocks/>
            </p:cNvSpPr>
            <p:nvPr/>
          </p:nvSpPr>
          <p:spPr>
            <a:xfrm>
              <a:off x="152400" y="0"/>
              <a:ext cx="8763000" cy="12493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The National Inpatient Sample is a 20% stratified sample of inpatient admissions of US hospitals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279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Elbow Connector 67"/>
          <p:cNvCxnSpPr/>
          <p:nvPr/>
        </p:nvCxnSpPr>
        <p:spPr>
          <a:xfrm rot="5400000">
            <a:off x="2933700" y="1714500"/>
            <a:ext cx="2514600" cy="762000"/>
          </a:xfrm>
          <a:prstGeom prst="bentConnector3">
            <a:avLst>
              <a:gd name="adj1" fmla="val 21240"/>
            </a:avLst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H="1">
            <a:off x="3886200" y="1676400"/>
            <a:ext cx="2514600" cy="838200"/>
          </a:xfrm>
          <a:prstGeom prst="bentConnector3">
            <a:avLst>
              <a:gd name="adj1" fmla="val 21901"/>
            </a:avLst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828800" y="304800"/>
            <a:ext cx="5715000" cy="762000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simple or complex localized epilepsy (n = 22,133) 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85800" y="1752600"/>
            <a:ext cx="3810000" cy="762000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Temporal </a:t>
            </a:r>
            <a:r>
              <a:rPr lang="en-US" dirty="0" err="1" smtClean="0"/>
              <a:t>lobectomy</a:t>
            </a:r>
            <a:r>
              <a:rPr lang="en-US" dirty="0" smtClean="0"/>
              <a:t> (n = 1,326)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4800600" y="1752600"/>
            <a:ext cx="3733800" cy="762000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temporal </a:t>
            </a:r>
            <a:r>
              <a:rPr lang="en-US" dirty="0" err="1" smtClean="0"/>
              <a:t>lobectomy</a:t>
            </a:r>
            <a:r>
              <a:rPr lang="en-US" dirty="0" smtClean="0"/>
              <a:t> (n = 20,807)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3124200" y="3505200"/>
            <a:ext cx="1447800" cy="1371600"/>
          </a:xfrm>
          <a:prstGeom prst="round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863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3124200" y="5105400"/>
            <a:ext cx="1447800" cy="13716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463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4800600" y="3505200"/>
            <a:ext cx="1447800" cy="1371600"/>
          </a:xfrm>
          <a:prstGeom prst="round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10,932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4800600" y="5105400"/>
            <a:ext cx="1447800" cy="1371600"/>
          </a:xfrm>
          <a:prstGeom prst="roundRect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9,875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63750" y="3886200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1990 - 2001</a:t>
            </a:r>
            <a:endParaRPr lang="en-US" sz="3200" dirty="0"/>
          </a:p>
        </p:txBody>
      </p:sp>
      <p:sp>
        <p:nvSpPr>
          <p:cNvPr id="91" name="TextBox 90"/>
          <p:cNvSpPr txBox="1"/>
          <p:nvPr/>
        </p:nvSpPr>
        <p:spPr>
          <a:xfrm>
            <a:off x="762000" y="5358825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2002 - 2008</a:t>
            </a:r>
            <a:endParaRPr lang="en-US" sz="3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086600" y="5739825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 &lt; 0.001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24825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Study</a:t>
            </a:r>
          </a:p>
          <a:p>
            <a:r>
              <a:rPr lang="en-US" sz="3200" dirty="0" smtClean="0"/>
              <a:t>Design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528262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OR =  0.595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010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Results</a:t>
            </a:r>
            <a:endParaRPr lang="en-US" sz="3200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 t="5808" r="73397" b="60544"/>
          <a:stretch>
            <a:fillRect/>
          </a:stretch>
        </p:blipFill>
        <p:spPr bwMode="auto">
          <a:xfrm>
            <a:off x="1752600" y="2286000"/>
            <a:ext cx="573416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76264" y="5715000"/>
            <a:ext cx="45720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884238"/>
            <a:ext cx="8686800" cy="12493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The use of </a:t>
            </a:r>
            <a:r>
              <a:rPr lang="en-US" sz="2800" dirty="0" err="1" smtClean="0"/>
              <a:t>lobectomy</a:t>
            </a:r>
            <a:r>
              <a:rPr lang="en-US" sz="2800" dirty="0" smtClean="0"/>
              <a:t> for medically intractable epilepsy has not increased between 1990 – 2008. 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143000" y="61722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Over time, a greater proportion of medically refractory epilepsy patients are referred to low volume centers </a:t>
            </a:r>
            <a:endParaRPr lang="en-US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2286000"/>
            <a:ext cx="9032787" cy="3657596"/>
            <a:chOff x="402266" y="2036136"/>
            <a:chExt cx="7772402" cy="3147236"/>
          </a:xfrm>
        </p:grpSpPr>
        <p:grpSp>
          <p:nvGrpSpPr>
            <p:cNvPr id="9" name="Group 8"/>
            <p:cNvGrpSpPr/>
            <p:nvPr/>
          </p:nvGrpSpPr>
          <p:grpSpPr>
            <a:xfrm>
              <a:off x="402266" y="2658262"/>
              <a:ext cx="4393020" cy="2523339"/>
              <a:chOff x="1268820" y="2011501"/>
              <a:chExt cx="6314966" cy="3627299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27973" t="43465" r="50382" b="14222"/>
              <a:stretch>
                <a:fillRect/>
              </a:stretch>
            </p:blipFill>
            <p:spPr bwMode="auto">
              <a:xfrm>
                <a:off x="2682619" y="2011501"/>
                <a:ext cx="3298863" cy="3627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58111" t="45778" r="31375" b="14222"/>
              <a:stretch>
                <a:fillRect/>
              </a:stretch>
            </p:blipFill>
            <p:spPr bwMode="auto">
              <a:xfrm>
                <a:off x="5981482" y="2209800"/>
                <a:ext cx="1602304" cy="3429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9000" t="44889" r="70219" b="14222"/>
              <a:stretch>
                <a:fillRect/>
              </a:stretch>
            </p:blipFill>
            <p:spPr bwMode="auto">
              <a:xfrm>
                <a:off x="1268820" y="2133600"/>
                <a:ext cx="1643062" cy="3505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4926422" y="2658262"/>
              <a:ext cx="3248246" cy="2525110"/>
              <a:chOff x="5231221" y="2658262"/>
              <a:chExt cx="3248246" cy="2525110"/>
            </a:xfrm>
          </p:grpSpPr>
          <p:pic>
            <p:nvPicPr>
              <p:cNvPr id="1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9323" t="34636" r="50603" b="23556"/>
              <a:stretch>
                <a:fillRect/>
              </a:stretch>
            </p:blipFill>
            <p:spPr bwMode="auto">
              <a:xfrm>
                <a:off x="5231221" y="2658262"/>
                <a:ext cx="2163726" cy="2525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57814" t="37333" r="31517" b="23556"/>
              <a:stretch>
                <a:fillRect/>
              </a:stretch>
            </p:blipFill>
            <p:spPr bwMode="auto">
              <a:xfrm>
                <a:off x="7329380" y="2821172"/>
                <a:ext cx="1150087" cy="2362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2500425" y="2036136"/>
              <a:ext cx="1218223" cy="317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1990 - 1994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09934" y="2046177"/>
              <a:ext cx="1218223" cy="31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2004 - 2008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For </a:t>
            </a:r>
            <a:r>
              <a:rPr lang="en-US" sz="3200" dirty="0" err="1" smtClean="0"/>
              <a:t>lobectomy</a:t>
            </a:r>
            <a:r>
              <a:rPr lang="en-US" sz="3200" dirty="0" smtClean="0"/>
              <a:t> patients, the risk of adverse events increases at low volume centers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964854" y="5370493"/>
            <a:ext cx="1721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 = 13.6, </a:t>
            </a:r>
          </a:p>
          <a:p>
            <a:r>
              <a:rPr lang="en-US" sz="2800" dirty="0" smtClean="0"/>
              <a:t>p = 0.0002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7500" t="34667" r="43500" b="4000"/>
          <a:stretch>
            <a:fillRect/>
          </a:stretch>
        </p:blipFill>
        <p:spPr bwMode="auto">
          <a:xfrm>
            <a:off x="1447800" y="1371600"/>
            <a:ext cx="551290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5141</TotalTime>
  <Words>458</Words>
  <Application>Microsoft Office PowerPoint</Application>
  <PresentationFormat>On-screen Show (4:3)</PresentationFormat>
  <Paragraphs>69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Epilepsy Surgery Trends in the United States from 1990 to 2008</vt:lpstr>
      <vt:lpstr>Medically refractory epilepsy is a common, highly morbid disease.</vt:lpstr>
      <vt:lpstr>Anterior temporal lobectomy has been validated as a treatment for temporal lobe epilepsy</vt:lpstr>
      <vt:lpstr>Has the use of lobectomy for patients with intractable epilepsy increased in light of class I clinical evidence demonstrating efficacy?</vt:lpstr>
      <vt:lpstr>Slide 5</vt:lpstr>
      <vt:lpstr>Slide 6</vt:lpstr>
      <vt:lpstr>The use of lobectomy for medically intractable epilepsy has not increased between 1990 – 2008. </vt:lpstr>
      <vt:lpstr>Over time, a greater proportion of medically refractory epilepsy patients are referred to low volume centers </vt:lpstr>
      <vt:lpstr>For lobectomy patients, the risk of adverse events increases at low volume centers</vt:lpstr>
      <vt:lpstr>Conclusions</vt:lpstr>
      <vt:lpstr>Acknowledgements</vt:lpstr>
      <vt:lpstr>Patient demographics  did not change over time</vt:lpstr>
      <vt:lpstr>Slide 13</vt:lpstr>
      <vt:lpstr>Slide 14</vt:lpstr>
      <vt:lpstr>There exists regional, payer, race, and hospital status based disparity in the utilization of lobectomy</vt:lpstr>
      <vt:lpstr>Over time, a greater proportion of medically refractory epilepsy patients are referred to low volume centers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Ouyang</dc:creator>
  <cp:lastModifiedBy>David Ouyang</cp:lastModifiedBy>
  <cp:revision>99</cp:revision>
  <dcterms:created xsi:type="dcterms:W3CDTF">2011-12-01T06:58:51Z</dcterms:created>
  <dcterms:modified xsi:type="dcterms:W3CDTF">2012-04-12T17:50:22Z</dcterms:modified>
</cp:coreProperties>
</file>