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60" r:id="rId8"/>
    <p:sldId id="266" r:id="rId9"/>
    <p:sldId id="261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6096-A46B-488E-A1BD-2DAEB8F51DD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Epilepsy Surgery Trends in the United States from 1990 to 2008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Ouyang</a:t>
            </a:r>
            <a:endParaRPr lang="en-US" dirty="0"/>
          </a:p>
        </p:txBody>
      </p:sp>
      <p:pic>
        <p:nvPicPr>
          <p:cNvPr id="18434" name="Picture 2" descr="http://identity.ucsf.edu/images/downloads/official/ucsf_sig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6800"/>
            <a:ext cx="3158964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There exists statistically significant differences in likelihood of receiving </a:t>
            </a:r>
            <a:r>
              <a:rPr lang="en-US" sz="3200" dirty="0" err="1" smtClean="0"/>
              <a:t>lobectomy</a:t>
            </a:r>
            <a:r>
              <a:rPr lang="en-US" sz="3200" dirty="0" smtClean="0"/>
              <a:t> and risk of adverse events based on hospital volume 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7917" t="24444" r="46250" b="33334"/>
          <a:stretch>
            <a:fillRect/>
          </a:stretch>
        </p:blipFill>
        <p:spPr bwMode="auto">
          <a:xfrm>
            <a:off x="494632" y="2373868"/>
            <a:ext cx="331536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61432" y="534566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2 </a:t>
            </a:r>
            <a:r>
              <a:rPr lang="en-US" dirty="0" smtClean="0"/>
              <a:t> = 13.6, p = 0.0002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2201882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(MAKE A GRAPH)</a:t>
            </a:r>
          </a:p>
          <a:p>
            <a:endParaRPr lang="en-US" dirty="0" smtClean="0"/>
          </a:p>
          <a:p>
            <a:r>
              <a:rPr lang="en-US" dirty="0" smtClean="0"/>
              <a:t>However, we found that the rate of </a:t>
            </a:r>
            <a:r>
              <a:rPr lang="en-US" dirty="0" err="1" smtClean="0"/>
              <a:t>lobectomy</a:t>
            </a:r>
            <a:r>
              <a:rPr lang="en-US" dirty="0" smtClean="0"/>
              <a:t> at the 20 highest-volume epilepsy centers remained constant over the study period.  </a:t>
            </a:r>
          </a:p>
          <a:p>
            <a:endParaRPr lang="en-US" dirty="0" smtClean="0"/>
          </a:p>
          <a:p>
            <a:r>
              <a:rPr lang="en-US" dirty="0" smtClean="0"/>
              <a:t>decreased admissions of uncontrolled focal epilepsy patients to high-volume epilepsy centers</a:t>
            </a:r>
          </a:p>
          <a:p>
            <a:endParaRPr lang="en-US" dirty="0" smtClean="0"/>
          </a:p>
          <a:p>
            <a:r>
              <a:rPr lang="en-US" dirty="0" smtClean="0"/>
              <a:t>increased admissions to low-volume hospitals that were considerably less likely to perform the procedure.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3528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Lobectomy</a:t>
            </a:r>
            <a:r>
              <a:rPr lang="en-US" dirty="0" smtClean="0"/>
              <a:t> for medically intractable epilepsy is still underutilized, particularly among racial minorities and the underinsured. </a:t>
            </a:r>
          </a:p>
          <a:p>
            <a:r>
              <a:rPr lang="en-US" dirty="0" smtClean="0"/>
              <a:t>Patients with medically-refractory epilepsy should be referred to a comprehensive epilepsy center for surgical evaluation by an experienced epilepsy treatment team.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352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Eddie Chang MD</a:t>
            </a:r>
          </a:p>
          <a:p>
            <a:r>
              <a:rPr lang="en-US" dirty="0" smtClean="0"/>
              <a:t>Paul Garcia MD</a:t>
            </a:r>
          </a:p>
          <a:p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Englot</a:t>
            </a:r>
            <a:r>
              <a:rPr lang="en-US" dirty="0" smtClean="0"/>
              <a:t> MD PhD</a:t>
            </a:r>
          </a:p>
          <a:p>
            <a:r>
              <a:rPr lang="en-US" dirty="0" smtClean="0"/>
              <a:t>Doris Wang MD PhD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Rolston</a:t>
            </a:r>
            <a:r>
              <a:rPr lang="en-US" dirty="0" smtClean="0"/>
              <a:t> MD PhD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Medically refractory epilepsy is a common, highly morbid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667000"/>
            <a:ext cx="4114800" cy="3154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epilepsy affects between 5 – 10 per 1000 and accounts for 1% of the global burden of disease based on disability-adjusted life-years (DALYs)</a:t>
            </a:r>
          </a:p>
          <a:p>
            <a:endParaRPr lang="en-US" dirty="0" smtClean="0"/>
          </a:p>
          <a:p>
            <a:r>
              <a:rPr lang="en-US" dirty="0" smtClean="0"/>
              <a:t>pharmacotherapy is unsuccessful in controlling seizures in 20% to 40% of patients.</a:t>
            </a:r>
            <a:endParaRPr lang="en-US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1027" name="Picture 3" descr="C:\Users\David Ouyang\Dropbox\Statistics\ECOG\trendInEpilepsyAdmiss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3884683" cy="3879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477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Anterior temporal </a:t>
            </a:r>
            <a:r>
              <a:rPr lang="en-US" sz="3200" dirty="0" err="1" smtClean="0"/>
              <a:t>lobectomy</a:t>
            </a:r>
            <a:r>
              <a:rPr lang="en-US" sz="3200" dirty="0" smtClean="0"/>
              <a:t> has been validated as a treatment for temporal lobe epilepsy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05400"/>
            <a:ext cx="3962400" cy="121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1993, it was estimated 1,500 out of 100,000 eligible surgical candidates received surgery for temporal lobe epilepsy.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71" y="2286000"/>
            <a:ext cx="373742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3600"/>
            <a:ext cx="380601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24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 the use of </a:t>
            </a:r>
            <a:r>
              <a:rPr lang="en-US" dirty="0" err="1" smtClean="0"/>
              <a:t>lobectomy</a:t>
            </a:r>
            <a:r>
              <a:rPr lang="en-US" dirty="0" smtClean="0"/>
              <a:t> for patients with intractable epilepsy expanded in light of class I clinical evidence demonstrating efficacy?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482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Research Question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2238"/>
            <a:ext cx="6477000" cy="1249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The </a:t>
            </a:r>
            <a:r>
              <a:rPr lang="en-US" sz="2800" dirty="0" smtClean="0"/>
              <a:t>Nationwide </a:t>
            </a:r>
            <a:r>
              <a:rPr lang="en-US" sz="2800" dirty="0" smtClean="0"/>
              <a:t>Inpatient Survey is a stratified sample of inpatient admissions of US hospitals 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39249"/>
          <a:stretch>
            <a:fillRect/>
          </a:stretch>
        </p:blipFill>
        <p:spPr bwMode="auto">
          <a:xfrm>
            <a:off x="304800" y="4800599"/>
            <a:ext cx="7848600" cy="19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572250" cy="348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6200" y="2482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>
            <a:off x="1905000" y="3104690"/>
            <a:ext cx="0" cy="629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2" idx="1"/>
          </p:cNvCxnSpPr>
          <p:nvPr/>
        </p:nvCxnSpPr>
        <p:spPr>
          <a:xfrm>
            <a:off x="2514600" y="2342690"/>
            <a:ext cx="0" cy="1391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6096000" cy="792162"/>
          </a:xfrm>
        </p:spPr>
        <p:txBody>
          <a:bodyPr/>
          <a:lstStyle/>
          <a:p>
            <a:r>
              <a:rPr lang="en-US" dirty="0" smtClean="0"/>
              <a:t>Structure of the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066800"/>
            <a:ext cx="1409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1988 - 1992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066800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1993- 1997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0" y="1066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1998- 2008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9900" y="1066800"/>
            <a:ext cx="7239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3886199"/>
            <a:ext cx="1447800" cy="1939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Patient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886199"/>
            <a:ext cx="1752600" cy="193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Characteristics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6489" y="3886199"/>
            <a:ext cx="1447800" cy="1939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Severity 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0" y="3886199"/>
            <a:ext cx="1447800" cy="1939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Procedure and Condition Groups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1295400" y="1656890"/>
            <a:ext cx="1219200" cy="1676400"/>
            <a:chOff x="3771900" y="2190290"/>
            <a:chExt cx="1219200" cy="1676400"/>
          </a:xfrm>
        </p:grpSpPr>
        <p:sp>
          <p:nvSpPr>
            <p:cNvPr id="12" name="Rectangle 11"/>
            <p:cNvSpPr/>
            <p:nvPr/>
          </p:nvSpPr>
          <p:spPr>
            <a:xfrm>
              <a:off x="3771900" y="2190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4300" y="2342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900" y="2342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4300" y="2190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4300" y="24950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71900" y="24950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4300" y="28760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71900" y="28760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24300" y="30284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71900" y="30284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4300" y="34094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71900" y="34094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24300" y="35618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71900" y="35618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24300" y="3714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71900" y="3714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6700" y="24950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6700" y="2342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700" y="2190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86300" y="2190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33900" y="21902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86300" y="2342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33900" y="2342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86300" y="2723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33900" y="27236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6300" y="28760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33900" y="28760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86300" y="30284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33900" y="302849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33900" y="34094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86300" y="35618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33900" y="35618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86300" y="34094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86300" y="37142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33900" y="37142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38700" y="37142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38700" y="35618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38700" y="340949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/>
          <p:cNvSpPr/>
          <p:nvPr/>
        </p:nvSpPr>
        <p:spPr>
          <a:xfrm rot="16200000">
            <a:off x="3276600" y="2057401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6200000">
            <a:off x="3276600" y="2286000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3276600" y="2514600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6200000">
            <a:off x="3276600" y="2733446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6200000">
            <a:off x="3276600" y="2962045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6200000">
            <a:off x="3276600" y="3190645"/>
            <a:ext cx="1524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/>
          <p:cNvSpPr/>
          <p:nvPr/>
        </p:nvSpPr>
        <p:spPr>
          <a:xfrm rot="5400000">
            <a:off x="5048689" y="2037912"/>
            <a:ext cx="210845" cy="329782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819400" y="21336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56807" y="5983069"/>
            <a:ext cx="638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Hospital Name, Address, Bed Size, Teaching Status, Rural/urban, total number of discharges, RN FTEs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47607" y="1750874"/>
            <a:ext cx="3872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Age, Death, Disposition, &lt;15 diagnoses (comorbidities), &lt;15 procedures (days from event), length of stay, Gender, Race, Payer, 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Yes/No list of Common Comorbidities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9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67"/>
          <p:cNvCxnSpPr/>
          <p:nvPr/>
        </p:nvCxnSpPr>
        <p:spPr>
          <a:xfrm rot="5400000">
            <a:off x="2933700" y="1714500"/>
            <a:ext cx="2514600" cy="762000"/>
          </a:xfrm>
          <a:prstGeom prst="bentConnector3">
            <a:avLst>
              <a:gd name="adj1" fmla="val 21240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3886200" y="1676400"/>
            <a:ext cx="2514600" cy="838200"/>
          </a:xfrm>
          <a:prstGeom prst="bentConnector3">
            <a:avLst>
              <a:gd name="adj1" fmla="val 21901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828800" y="304800"/>
            <a:ext cx="5715000" cy="7620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medically-refractory localized </a:t>
            </a:r>
            <a:r>
              <a:rPr lang="en-US" dirty="0" smtClean="0"/>
              <a:t>epilepsy (n = 22,133)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85800" y="1752600"/>
            <a:ext cx="3810000" cy="76200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</a:t>
            </a:r>
            <a:r>
              <a:rPr lang="en-US" dirty="0" err="1" smtClean="0"/>
              <a:t>lobectomy</a:t>
            </a:r>
            <a:r>
              <a:rPr lang="en-US" dirty="0" smtClean="0"/>
              <a:t> (n = 1,326)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4800600" y="1752600"/>
            <a:ext cx="3733800" cy="76200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temporal </a:t>
            </a:r>
            <a:r>
              <a:rPr lang="en-US" dirty="0" err="1" smtClean="0"/>
              <a:t>lobectomy</a:t>
            </a:r>
            <a:r>
              <a:rPr lang="en-US" dirty="0" smtClean="0"/>
              <a:t> (n = 20,807)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3124200" y="3505200"/>
            <a:ext cx="1447800" cy="1371600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863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3124200" y="5105400"/>
            <a:ext cx="1447800" cy="13716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463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800600" y="3505200"/>
            <a:ext cx="1447800" cy="137160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10,932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800600" y="5105400"/>
            <a:ext cx="1447800" cy="1371600"/>
          </a:xfrm>
          <a:prstGeom prst="round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9,875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447800" y="41148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1990 - 2001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46050" y="557426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2002 - 2008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629400" y="44958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 &lt; 0.001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24825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Study</a:t>
            </a:r>
          </a:p>
          <a:p>
            <a:r>
              <a:rPr lang="en-US" sz="3200" dirty="0" smtClean="0"/>
              <a:t>Design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010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Results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6264" y="2667000"/>
            <a:ext cx="8462936" cy="3276600"/>
            <a:chOff x="381000" y="1981200"/>
            <a:chExt cx="8462936" cy="32766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 t="38872" r="73397" b="26243"/>
            <a:stretch>
              <a:fillRect/>
            </a:stretch>
          </p:blipFill>
          <p:spPr bwMode="auto">
            <a:xfrm>
              <a:off x="4724400" y="2133600"/>
              <a:ext cx="4119536" cy="3042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/>
            <p:nvPr/>
          </p:nvPicPr>
          <p:blipFill>
            <a:blip r:embed="rId2" cstate="print"/>
            <a:srcRect t="5808" r="73397" b="60544"/>
            <a:stretch>
              <a:fillRect/>
            </a:stretch>
          </p:blipFill>
          <p:spPr bwMode="auto">
            <a:xfrm>
              <a:off x="457200" y="2133600"/>
              <a:ext cx="4191000" cy="3007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6553200" y="1981200"/>
              <a:ext cx="457200" cy="228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5029200"/>
              <a:ext cx="457200" cy="228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884238"/>
            <a:ext cx="8686800" cy="12493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use of </a:t>
            </a:r>
            <a:r>
              <a:rPr lang="en-US" sz="2800" dirty="0" err="1" smtClean="0"/>
              <a:t>lobectomy</a:t>
            </a:r>
            <a:r>
              <a:rPr lang="en-US" sz="2800" dirty="0" smtClean="0"/>
              <a:t> for medically intractable epilepsy has not increased between 1990 – 2008. 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pMapColorScale90RecoloredFinal.png"/>
          <p:cNvPicPr>
            <a:picLocks noChangeAspect="1"/>
          </p:cNvPicPr>
          <p:nvPr/>
        </p:nvPicPr>
        <p:blipFill>
          <a:blip r:embed="rId2" cstate="print"/>
          <a:srcRect l="10906" t="6662" r="19164" b="10057"/>
          <a:stretch>
            <a:fillRect/>
          </a:stretch>
        </p:blipFill>
        <p:spPr>
          <a:xfrm>
            <a:off x="3639312" y="1444242"/>
            <a:ext cx="4818888" cy="2362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686800" cy="12493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There exists regional, payer, race, and hospital status based disparity in the utilization of </a:t>
            </a:r>
            <a:r>
              <a:rPr lang="en-US" sz="2800" dirty="0" err="1" smtClean="0"/>
              <a:t>lobectomy</a:t>
            </a:r>
            <a:endParaRPr lang="en-US" sz="2800" dirty="0"/>
          </a:p>
        </p:txBody>
      </p:sp>
      <p:pic>
        <p:nvPicPr>
          <p:cNvPr id="2052" name="Picture 6" descr="Fig2_RacePayer_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762" y="1676400"/>
            <a:ext cx="339883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26667" t="29259" r="44583" b="42623"/>
          <a:stretch>
            <a:fillRect/>
          </a:stretch>
        </p:blipFill>
        <p:spPr bwMode="auto">
          <a:xfrm>
            <a:off x="4191000" y="4137064"/>
            <a:ext cx="4114800" cy="226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PropMapColorScale90RecoloredFinal.png"/>
          <p:cNvPicPr>
            <a:picLocks noChangeAspect="1"/>
          </p:cNvPicPr>
          <p:nvPr/>
        </p:nvPicPr>
        <p:blipFill>
          <a:blip r:embed="rId2" cstate="print"/>
          <a:srcRect l="91805" t="36643" b="36707"/>
          <a:stretch>
            <a:fillRect/>
          </a:stretch>
        </p:blipFill>
        <p:spPr>
          <a:xfrm>
            <a:off x="7926572" y="2434842"/>
            <a:ext cx="1141228" cy="1527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427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Epilepsy Surgery Trends in the United States from 1990 to 2008</vt:lpstr>
      <vt:lpstr>Medically refractory epilepsy is a common, highly morbid disease</vt:lpstr>
      <vt:lpstr>Anterior temporal lobectomy has been validated as a treatment for temporal lobe epilepsy</vt:lpstr>
      <vt:lpstr>Has the use of lobectomy for patients with intractable epilepsy expanded in light of class I clinical evidence demonstrating efficacy?</vt:lpstr>
      <vt:lpstr>The Nationwide Inpatient Survey is a stratified sample of inpatient admissions of US hospitals </vt:lpstr>
      <vt:lpstr>Structure of the Data</vt:lpstr>
      <vt:lpstr>Slide 7</vt:lpstr>
      <vt:lpstr>The use of lobectomy for medically intractable epilepsy has not increased between 1990 – 2008. </vt:lpstr>
      <vt:lpstr>There exists regional, payer, race, and hospital status based disparity in the utilization of lobectomy</vt:lpstr>
      <vt:lpstr>There exists statistically significant differences in likelihood of receiving lobectomy and risk of adverse events based on hospital volume </vt:lpstr>
      <vt:lpstr>Conclusions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Ouyang</dc:creator>
  <cp:lastModifiedBy>David Ouyang</cp:lastModifiedBy>
  <cp:revision>24</cp:revision>
  <dcterms:created xsi:type="dcterms:W3CDTF">2011-12-01T06:58:51Z</dcterms:created>
  <dcterms:modified xsi:type="dcterms:W3CDTF">2014-02-28T03:05:21Z</dcterms:modified>
</cp:coreProperties>
</file>