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75" d="100"/>
          <a:sy n="75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orthoresearch\scrape\woman\17\GenderGap_spinesurgery010717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orthoresearch\scrape\woman\17\GenderGap_spinesurgery010717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orthoresearch\scrape\woman\17\GenderGap_spinesurgery010717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443535859853601"/>
          <c:y val="6.0967971244034518E-2"/>
          <c:w val="0.65419614774277768"/>
          <c:h val="0.80238825389157664"/>
        </c:manualLayout>
      </c:layout>
      <c:lineChart>
        <c:grouping val="standard"/>
        <c:varyColors val="0"/>
        <c:ser>
          <c:idx val="0"/>
          <c:order val="0"/>
          <c:tx>
            <c:strRef>
              <c:f>'figure 1'!$C$43</c:f>
              <c:strCache>
                <c:ptCount val="1"/>
                <c:pt idx="0">
                  <c:v>First Author</c:v>
                </c:pt>
              </c:strCache>
            </c:strRef>
          </c:tx>
          <c:spPr>
            <a:ln w="38100">
              <a:solidFill>
                <a:srgbClr val="FF8B8B"/>
              </a:solidFill>
            </a:ln>
          </c:spPr>
          <c:marker>
            <c:symbol val="none"/>
          </c:marker>
          <c:cat>
            <c:strRef>
              <c:f>'figure 1'!$B$44:$B$48</c:f>
              <c:strCache>
                <c:ptCount val="5"/>
                <c:pt idx="0">
                  <c:v>1978-1994</c:v>
                </c:pt>
                <c:pt idx="1">
                  <c:v>1995-1999</c:v>
                </c:pt>
                <c:pt idx="2">
                  <c:v>2000-2004</c:v>
                </c:pt>
                <c:pt idx="3">
                  <c:v>2005-2009</c:v>
                </c:pt>
                <c:pt idx="4">
                  <c:v>2010-2016</c:v>
                </c:pt>
              </c:strCache>
            </c:strRef>
          </c:cat>
          <c:val>
            <c:numRef>
              <c:f>'figure 1'!$C$44:$C$48</c:f>
              <c:numCache>
                <c:formatCode>General</c:formatCode>
                <c:ptCount val="5"/>
                <c:pt idx="0">
                  <c:v>6.4831261101243332</c:v>
                </c:pt>
                <c:pt idx="1">
                  <c:v>10.038610038610038</c:v>
                </c:pt>
                <c:pt idx="2">
                  <c:v>14.03575503993914</c:v>
                </c:pt>
                <c:pt idx="3">
                  <c:v>15.154826958105646</c:v>
                </c:pt>
                <c:pt idx="4">
                  <c:v>18.268425460636518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'figure 1'!$D$43</c:f>
              <c:strCache>
                <c:ptCount val="1"/>
                <c:pt idx="0">
                  <c:v>Middle Author</c:v>
                </c:pt>
              </c:strCache>
            </c:strRef>
          </c:tx>
          <c:spPr>
            <a:ln w="38100">
              <a:solidFill>
                <a:srgbClr val="C0504D">
                  <a:lumMod val="60000"/>
                  <a:lumOff val="40000"/>
                </a:srgbClr>
              </a:solidFill>
            </a:ln>
          </c:spPr>
          <c:marker>
            <c:symbol val="none"/>
          </c:marker>
          <c:cat>
            <c:strRef>
              <c:f>'figure 1'!$B$44:$B$48</c:f>
              <c:strCache>
                <c:ptCount val="5"/>
                <c:pt idx="0">
                  <c:v>1978-1994</c:v>
                </c:pt>
                <c:pt idx="1">
                  <c:v>1995-1999</c:v>
                </c:pt>
                <c:pt idx="2">
                  <c:v>2000-2004</c:v>
                </c:pt>
                <c:pt idx="3">
                  <c:v>2005-2009</c:v>
                </c:pt>
                <c:pt idx="4">
                  <c:v>2010-2016</c:v>
                </c:pt>
              </c:strCache>
            </c:strRef>
          </c:cat>
          <c:val>
            <c:numRef>
              <c:f>'figure 1'!$D$44:$D$48</c:f>
              <c:numCache>
                <c:formatCode>General</c:formatCode>
                <c:ptCount val="5"/>
                <c:pt idx="0">
                  <c:v>9.5948827292110881</c:v>
                </c:pt>
                <c:pt idx="1">
                  <c:v>12.240356083086052</c:v>
                </c:pt>
                <c:pt idx="2">
                  <c:v>17.472852912142152</c:v>
                </c:pt>
                <c:pt idx="3">
                  <c:v>17.294809809518259</c:v>
                </c:pt>
                <c:pt idx="4">
                  <c:v>19.908603218756209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'figure 1'!$E$43</c:f>
              <c:strCache>
                <c:ptCount val="1"/>
                <c:pt idx="0">
                  <c:v>Senior Author</c:v>
                </c:pt>
              </c:strCache>
            </c:strRef>
          </c:tx>
          <c:spPr>
            <a:ln w="38100">
              <a:solidFill>
                <a:srgbClr val="C0504D">
                  <a:lumMod val="75000"/>
                </a:srgbClr>
              </a:solidFill>
            </a:ln>
          </c:spPr>
          <c:marker>
            <c:symbol val="none"/>
          </c:marker>
          <c:cat>
            <c:strRef>
              <c:f>'figure 1'!$B$44:$B$48</c:f>
              <c:strCache>
                <c:ptCount val="5"/>
                <c:pt idx="0">
                  <c:v>1978-1994</c:v>
                </c:pt>
                <c:pt idx="1">
                  <c:v>1995-1999</c:v>
                </c:pt>
                <c:pt idx="2">
                  <c:v>2000-2004</c:v>
                </c:pt>
                <c:pt idx="3">
                  <c:v>2005-2009</c:v>
                </c:pt>
                <c:pt idx="4">
                  <c:v>2010-2016</c:v>
                </c:pt>
              </c:strCache>
            </c:strRef>
          </c:cat>
          <c:val>
            <c:numRef>
              <c:f>'figure 1'!$E$44:$E$48</c:f>
              <c:numCache>
                <c:formatCode>General</c:formatCode>
                <c:ptCount val="5"/>
                <c:pt idx="0">
                  <c:v>4.6637744034707156</c:v>
                </c:pt>
                <c:pt idx="1">
                  <c:v>7.8239608801955987</c:v>
                </c:pt>
                <c:pt idx="2">
                  <c:v>12.262718299164769</c:v>
                </c:pt>
                <c:pt idx="3">
                  <c:v>12.867513611615244</c:v>
                </c:pt>
                <c:pt idx="4">
                  <c:v>13.545899760341772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'figure 1'!$F$43</c:f>
              <c:strCache>
                <c:ptCount val="1"/>
                <c:pt idx="0">
                  <c:v>Any Author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ysDash"/>
            </a:ln>
          </c:spPr>
          <c:marker>
            <c:symbol val="none"/>
          </c:marker>
          <c:cat>
            <c:strRef>
              <c:f>'figure 1'!$B$44:$B$48</c:f>
              <c:strCache>
                <c:ptCount val="5"/>
                <c:pt idx="0">
                  <c:v>1978-1994</c:v>
                </c:pt>
                <c:pt idx="1">
                  <c:v>1995-1999</c:v>
                </c:pt>
                <c:pt idx="2">
                  <c:v>2000-2004</c:v>
                </c:pt>
                <c:pt idx="3">
                  <c:v>2005-2009</c:v>
                </c:pt>
                <c:pt idx="4">
                  <c:v>2010-2016</c:v>
                </c:pt>
              </c:strCache>
            </c:strRef>
          </c:cat>
          <c:val>
            <c:numRef>
              <c:f>'figure 1'!$F$44:$F$48</c:f>
              <c:numCache>
                <c:formatCode>General</c:formatCode>
                <c:ptCount val="5"/>
                <c:pt idx="0">
                  <c:v>7.2648335745296668</c:v>
                </c:pt>
                <c:pt idx="1">
                  <c:v>10.431532449881074</c:v>
                </c:pt>
                <c:pt idx="2">
                  <c:v>15.466008288510713</c:v>
                </c:pt>
                <c:pt idx="3">
                  <c:v>16.011644832605533</c:v>
                </c:pt>
                <c:pt idx="4">
                  <c:v>18.497609415226187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06639968"/>
        <c:axId val="-2006626912"/>
      </c:lineChart>
      <c:catAx>
        <c:axId val="-200663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b="1">
                <a:latin typeface="Book Antiqua" pitchFamily="18" charset="0"/>
              </a:defRPr>
            </a:pPr>
            <a:endParaRPr lang="en-US"/>
          </a:p>
        </c:txPr>
        <c:crossAx val="-2006626912"/>
        <c:crosses val="autoZero"/>
        <c:auto val="1"/>
        <c:lblAlgn val="ctr"/>
        <c:lblOffset val="100"/>
        <c:noMultiLvlLbl val="0"/>
      </c:catAx>
      <c:valAx>
        <c:axId val="-200662691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19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 Female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19050" cmpd="sng"/>
        </c:spPr>
        <c:txPr>
          <a:bodyPr/>
          <a:lstStyle/>
          <a:p>
            <a:pPr>
              <a:defRPr b="1">
                <a:latin typeface="Book Antiqua" pitchFamily="18" charset="0"/>
              </a:defRPr>
            </a:pPr>
            <a:endParaRPr lang="en-US"/>
          </a:p>
        </c:txPr>
        <c:crossAx val="-2006639968"/>
        <c:crosses val="autoZero"/>
        <c:crossBetween val="between"/>
      </c:valAx>
      <c:spPr>
        <a:solidFill>
          <a:schemeClr val="tx2">
            <a:lumMod val="50000"/>
            <a:alpha val="3000"/>
          </a:schemeClr>
        </a:solidFill>
      </c:spPr>
    </c:plotArea>
    <c:legend>
      <c:legendPos val="r"/>
      <c:layout>
        <c:manualLayout>
          <c:xMode val="edge"/>
          <c:yMode val="edge"/>
          <c:x val="0.79789916504254255"/>
          <c:y val="0.37896159975037308"/>
          <c:w val="0.20210083495745745"/>
          <c:h val="0.21933473706071907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 w="3175">
      <a:solidFill>
        <a:schemeClr val="bg1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002077865266841"/>
          <c:y val="9.583333333333334E-2"/>
          <c:w val="0.6434520245730061"/>
          <c:h val="0.7582637066200059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'figure 1'!$D$51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1F497D"/>
            </a:solidFill>
            <a:ln w="38100">
              <a:noFill/>
            </a:ln>
          </c:spPr>
          <c:invertIfNegative val="0"/>
          <c:cat>
            <c:strRef>
              <c:f>'figure 1'!$B$52:$B$56</c:f>
              <c:strCache>
                <c:ptCount val="5"/>
                <c:pt idx="0">
                  <c:v>1978-1994</c:v>
                </c:pt>
                <c:pt idx="1">
                  <c:v>1995-1999</c:v>
                </c:pt>
                <c:pt idx="2">
                  <c:v>2000-2004</c:v>
                </c:pt>
                <c:pt idx="3">
                  <c:v>2005-2009</c:v>
                </c:pt>
                <c:pt idx="4">
                  <c:v>2010-2016</c:v>
                </c:pt>
              </c:strCache>
            </c:strRef>
          </c:cat>
          <c:val>
            <c:numRef>
              <c:f>'figure 1'!$D$52:$D$56</c:f>
              <c:numCache>
                <c:formatCode>General</c:formatCode>
                <c:ptCount val="5"/>
                <c:pt idx="0">
                  <c:v>3204</c:v>
                </c:pt>
                <c:pt idx="1">
                  <c:v>2636</c:v>
                </c:pt>
                <c:pt idx="2">
                  <c:v>9587</c:v>
                </c:pt>
                <c:pt idx="3">
                  <c:v>23657</c:v>
                </c:pt>
                <c:pt idx="4">
                  <c:v>44321</c:v>
                </c:pt>
              </c:numCache>
            </c:numRef>
          </c:val>
        </c:ser>
        <c:ser>
          <c:idx val="0"/>
          <c:order val="1"/>
          <c:tx>
            <c:strRef>
              <c:f>'figure 1'!$C$51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C0504D"/>
            </a:solidFill>
            <a:ln w="38100">
              <a:noFill/>
            </a:ln>
          </c:spPr>
          <c:invertIfNegative val="0"/>
          <c:cat>
            <c:strRef>
              <c:f>'figure 1'!$B$52:$B$56</c:f>
              <c:strCache>
                <c:ptCount val="5"/>
                <c:pt idx="0">
                  <c:v>1978-1994</c:v>
                </c:pt>
                <c:pt idx="1">
                  <c:v>1995-1999</c:v>
                </c:pt>
                <c:pt idx="2">
                  <c:v>2000-2004</c:v>
                </c:pt>
                <c:pt idx="3">
                  <c:v>2005-2009</c:v>
                </c:pt>
                <c:pt idx="4">
                  <c:v>2010-2016</c:v>
                </c:pt>
              </c:strCache>
            </c:strRef>
          </c:cat>
          <c:val>
            <c:numRef>
              <c:f>'figure 1'!$C$52:$C$56</c:f>
              <c:numCache>
                <c:formatCode>General</c:formatCode>
                <c:ptCount val="5"/>
                <c:pt idx="0">
                  <c:v>251</c:v>
                </c:pt>
                <c:pt idx="1">
                  <c:v>307</c:v>
                </c:pt>
                <c:pt idx="2">
                  <c:v>1754</c:v>
                </c:pt>
                <c:pt idx="3">
                  <c:v>4510</c:v>
                </c:pt>
                <c:pt idx="4">
                  <c:v>10059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06631808"/>
        <c:axId val="-2006638880"/>
      </c:barChart>
      <c:catAx>
        <c:axId val="-2006631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b="1">
                <a:latin typeface="Book Antiqua" pitchFamily="18" charset="0"/>
              </a:defRPr>
            </a:pPr>
            <a:endParaRPr lang="en-US"/>
          </a:p>
        </c:txPr>
        <c:crossAx val="-2006638880"/>
        <c:crosses val="autoZero"/>
        <c:auto val="1"/>
        <c:lblAlgn val="ctr"/>
        <c:lblOffset val="100"/>
        <c:noMultiLvlLbl val="0"/>
      </c:catAx>
      <c:valAx>
        <c:axId val="-200663888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19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Authors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19050" cmpd="sng"/>
        </c:spPr>
        <c:txPr>
          <a:bodyPr/>
          <a:lstStyle/>
          <a:p>
            <a:pPr>
              <a:defRPr b="1">
                <a:latin typeface="Book Antiqua" pitchFamily="18" charset="0"/>
              </a:defRPr>
            </a:pPr>
            <a:endParaRPr lang="en-US"/>
          </a:p>
        </c:txPr>
        <c:crossAx val="-2006631808"/>
        <c:crosses val="autoZero"/>
        <c:crossBetween val="between"/>
      </c:valAx>
      <c:spPr>
        <a:solidFill>
          <a:schemeClr val="tx2">
            <a:lumMod val="50000"/>
            <a:alpha val="3000"/>
          </a:schemeClr>
        </a:solidFill>
      </c:spPr>
    </c:plotArea>
    <c:legend>
      <c:legendPos val="r"/>
      <c:layout>
        <c:manualLayout>
          <c:xMode val="edge"/>
          <c:yMode val="edge"/>
          <c:x val="0.87386811023622035"/>
          <c:y val="0.41220290172061824"/>
          <c:w val="0.12613188976377954"/>
          <c:h val="0.15707567804024497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 w="3175">
      <a:solidFill>
        <a:schemeClr val="bg1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326501172086313"/>
          <c:y val="0.22731188224230947"/>
          <c:w val="0.80212418104225525"/>
          <c:h val="0.6941029609927897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'first or last'!$A$11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C0504D">
                <a:lumMod val="75000"/>
              </a:srgbClr>
            </a:solidFill>
            <a:ln w="381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'first or last'!$B$10:$C$10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'first or last'!$B$11:$C$11</c:f>
              <c:numCache>
                <c:formatCode>General</c:formatCode>
                <c:ptCount val="2"/>
                <c:pt idx="0">
                  <c:v>63.7</c:v>
                </c:pt>
                <c:pt idx="1">
                  <c:v>54.1</c:v>
                </c:pt>
              </c:numCache>
            </c:numRef>
          </c:val>
        </c:ser>
        <c:ser>
          <c:idx val="1"/>
          <c:order val="1"/>
          <c:tx>
            <c:strRef>
              <c:f>'first or last'!$A$12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1F497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'first or last'!$B$10:$C$10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'first or last'!$B$12:$C$12</c:f>
              <c:numCache>
                <c:formatCode>General</c:formatCode>
                <c:ptCount val="2"/>
                <c:pt idx="0">
                  <c:v>25.9</c:v>
                </c:pt>
                <c:pt idx="1">
                  <c:v>27.9</c:v>
                </c:pt>
              </c:numCache>
            </c:numRef>
          </c:val>
        </c:ser>
        <c:ser>
          <c:idx val="2"/>
          <c:order val="2"/>
          <c:tx>
            <c:strRef>
              <c:f>'first or last'!$A$13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'first or last'!$B$10:$C$10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'first or last'!$B$13:$C$13</c:f>
              <c:numCache>
                <c:formatCode>General</c:formatCode>
                <c:ptCount val="2"/>
                <c:pt idx="0">
                  <c:v>5.0999999999999996</c:v>
                </c:pt>
                <c:pt idx="1">
                  <c:v>7.1</c:v>
                </c:pt>
              </c:numCache>
            </c:numRef>
          </c:val>
        </c:ser>
        <c:ser>
          <c:idx val="3"/>
          <c:order val="3"/>
          <c:tx>
            <c:strRef>
              <c:f>'first or last'!$A$14</c:f>
              <c:strCache>
                <c:ptCount val="1"/>
                <c:pt idx="0">
                  <c:v>3+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'first or last'!$B$10:$C$10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'first or last'!$B$14:$C$14</c:f>
              <c:numCache>
                <c:formatCode>General</c:formatCode>
                <c:ptCount val="2"/>
                <c:pt idx="0">
                  <c:v>5.3</c:v>
                </c:pt>
                <c:pt idx="1">
                  <c:v>10.9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03011904"/>
        <c:axId val="-2003011360"/>
      </c:barChart>
      <c:catAx>
        <c:axId val="-2003011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>
                    <a:effectLst/>
                    <a:latin typeface="Times New Roman" pitchFamily="18" charset="0"/>
                    <a:cs typeface="Times New Roman" pitchFamily="18" charset="0"/>
                  </a:rPr>
                  <a:t>Number of First or Senior Authorships:</a:t>
                </a:r>
                <a:endParaRPr lang="en-US" sz="1000">
                  <a:effectLst/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.11183521234976068"/>
              <c:y val="3.590529777842262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b="1">
                <a:latin typeface="Book Antiqua" pitchFamily="18" charset="0"/>
              </a:defRPr>
            </a:pPr>
            <a:endParaRPr lang="en-US"/>
          </a:p>
        </c:txPr>
        <c:crossAx val="-2003011360"/>
        <c:crosses val="autoZero"/>
        <c:auto val="1"/>
        <c:lblAlgn val="ctr"/>
        <c:lblOffset val="100"/>
        <c:noMultiLvlLbl val="0"/>
      </c:catAx>
      <c:valAx>
        <c:axId val="-20030113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19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Percentage of Authors</a:t>
                </a:r>
              </a:p>
            </c:rich>
          </c:tx>
          <c:layout>
            <c:manualLayout>
              <c:xMode val="edge"/>
              <c:yMode val="edge"/>
              <c:x val="1.0718278535793713E-2"/>
              <c:y val="0.31774905687809429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spPr>
          <a:ln w="19050" cmpd="sng"/>
        </c:spPr>
        <c:txPr>
          <a:bodyPr/>
          <a:lstStyle/>
          <a:p>
            <a:pPr>
              <a:defRPr b="1">
                <a:latin typeface="Book Antiqua" pitchFamily="18" charset="0"/>
              </a:defRPr>
            </a:pPr>
            <a:endParaRPr lang="en-US"/>
          </a:p>
        </c:txPr>
        <c:crossAx val="-2003011904"/>
        <c:crosses val="autoZero"/>
        <c:crossBetween val="between"/>
      </c:valAx>
      <c:spPr>
        <a:solidFill>
          <a:schemeClr val="tx2">
            <a:lumMod val="50000"/>
            <a:alpha val="3000"/>
          </a:schemeClr>
        </a:solidFill>
      </c:spPr>
    </c:plotArea>
    <c:legend>
      <c:legendPos val="r"/>
      <c:layout>
        <c:manualLayout>
          <c:xMode val="edge"/>
          <c:yMode val="edge"/>
          <c:x val="0.52798978413905351"/>
          <c:y val="2.4620860219988792E-2"/>
          <c:w val="0.39355592955460722"/>
          <c:h val="6.1041128285834911E-2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3175">
      <a:solidFill>
        <a:sysClr val="windowText" lastClr="000000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0.48993</cdr:x>
      <cdr:y>0.0742</cdr:y>
    </cdr:from>
    <cdr:to>
      <cdr:x>0.62156</cdr:x>
      <cdr:y>0.13886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09305" y="300718"/>
          <a:ext cx="701041" cy="2620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 &lt; 0.001</a:t>
          </a:r>
          <a:endParaRPr lang="en-US" sz="11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4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9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5638-35C3-4698-BCBA-EB78ADB8E23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CE07-F531-4476-811F-805FE2D5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07110" y="275771"/>
            <a:ext cx="5977779" cy="6648485"/>
            <a:chOff x="3107110" y="275771"/>
            <a:chExt cx="5977779" cy="6648485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25631025"/>
                </p:ext>
              </p:extLst>
            </p:nvPr>
          </p:nvGraphicFramePr>
          <p:xfrm>
            <a:off x="3109912" y="275771"/>
            <a:ext cx="5970214" cy="35870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8271416"/>
                </p:ext>
              </p:extLst>
            </p:nvPr>
          </p:nvGraphicFramePr>
          <p:xfrm>
            <a:off x="3107110" y="3879058"/>
            <a:ext cx="5977779" cy="30451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0" name="Rectangle 9"/>
          <p:cNvSpPr/>
          <p:nvPr/>
        </p:nvSpPr>
        <p:spPr>
          <a:xfrm>
            <a:off x="254000" y="199162"/>
            <a:ext cx="2552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 (Top) Percentage of authors that are female, stratified by first, middle, senior, or any position. (Bottom) Number of female and male authors over time.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3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65714" y="1825625"/>
            <a:ext cx="5325836" cy="4052661"/>
            <a:chOff x="3265714" y="1825625"/>
            <a:chExt cx="5325836" cy="4052661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76209700"/>
                </p:ext>
              </p:extLst>
            </p:nvPr>
          </p:nvGraphicFramePr>
          <p:xfrm>
            <a:off x="3265714" y="1825625"/>
            <a:ext cx="5325836" cy="40526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6" name="Group 15"/>
            <p:cNvGrpSpPr/>
            <p:nvPr/>
          </p:nvGrpSpPr>
          <p:grpSpPr>
            <a:xfrm>
              <a:off x="5152571" y="2388394"/>
              <a:ext cx="2227944" cy="296749"/>
              <a:chOff x="5152571" y="2388394"/>
              <a:chExt cx="2227944" cy="296749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5166403" y="2481943"/>
                <a:ext cx="0" cy="2032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368609" y="2481943"/>
                <a:ext cx="0" cy="2032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5152571" y="2481943"/>
                <a:ext cx="2227944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6221640" y="2388394"/>
                <a:ext cx="1360" cy="9354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ectangle 17"/>
          <p:cNvSpPr/>
          <p:nvPr/>
        </p:nvSpPr>
        <p:spPr>
          <a:xfrm>
            <a:off x="1752600" y="2971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2. Percentage of female and male authors publishing as first or senior authors.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58" y="1825625"/>
            <a:ext cx="6023083" cy="4351338"/>
          </a:xfrm>
        </p:spPr>
      </p:pic>
      <p:sp>
        <p:nvSpPr>
          <p:cNvPr id="5" name="Rectangle 4"/>
          <p:cNvSpPr/>
          <p:nvPr/>
        </p:nvSpPr>
        <p:spPr>
          <a:xfrm>
            <a:off x="1028700" y="117465"/>
            <a:ext cx="1033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3. Survival curve of research longevity, indicating elapsed time between first and most recent publication. Greater than 5 years of research longevity is represented at the 5 year time point. Authors who never published again after their first publication are represented as having a research longevity of zero months.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85" y="820457"/>
            <a:ext cx="7888829" cy="4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38988"/>
              </p:ext>
            </p:extLst>
          </p:nvPr>
        </p:nvGraphicFramePr>
        <p:xfrm>
          <a:off x="3125788" y="1847850"/>
          <a:ext cx="5940425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940848" imgH="3158842" progId="Word.Document.12">
                  <p:embed/>
                </p:oleObj>
              </mc:Choice>
              <mc:Fallback>
                <p:oleObj name="Document" r:id="rId3" imgW="5940848" imgH="31588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5788" y="1847850"/>
                        <a:ext cx="5940425" cy="315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75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49" y="-463051"/>
            <a:ext cx="6992302" cy="7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00537"/>
              </p:ext>
            </p:extLst>
          </p:nvPr>
        </p:nvGraphicFramePr>
        <p:xfrm>
          <a:off x="3125788" y="1598613"/>
          <a:ext cx="5940425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5940848" imgH="3659599" progId="Word.Document.12">
                  <p:embed/>
                </p:oleObj>
              </mc:Choice>
              <mc:Fallback>
                <p:oleObj name="Document" r:id="rId3" imgW="5940848" imgH="3659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5788" y="1598613"/>
                        <a:ext cx="5940425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9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23942"/>
              </p:ext>
            </p:extLst>
          </p:nvPr>
        </p:nvGraphicFramePr>
        <p:xfrm>
          <a:off x="3125788" y="2122488"/>
          <a:ext cx="5940425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5940848" imgH="2610858" progId="Word.Document.12">
                  <p:embed/>
                </p:oleObj>
              </mc:Choice>
              <mc:Fallback>
                <p:oleObj name="Document" r:id="rId3" imgW="5940848" imgH="2610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5788" y="2122488"/>
                        <a:ext cx="5940425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3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Microsoft Word Document</vt:lpstr>
      <vt:lpstr>PowerPoint Presentation</vt:lpstr>
      <vt:lpstr>`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Sing</dc:creator>
  <cp:lastModifiedBy>David Sing</cp:lastModifiedBy>
  <cp:revision>5</cp:revision>
  <dcterms:created xsi:type="dcterms:W3CDTF">2017-02-02T02:51:17Z</dcterms:created>
  <dcterms:modified xsi:type="dcterms:W3CDTF">2017-02-02T07:36:02Z</dcterms:modified>
</cp:coreProperties>
</file>