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8404800" cy="29260800"/>
  <p:notesSz cx="6858000" cy="9144000"/>
  <p:defaultTextStyle>
    <a:defPPr>
      <a:defRPr lang="en-US"/>
    </a:defPPr>
    <a:lvl1pPr marL="0" algn="l" defTabSz="1933270" rtl="0" eaLnBrk="1" latinLnBrk="0" hangingPunct="1">
      <a:defRPr sz="7600" kern="1200">
        <a:solidFill>
          <a:schemeClr val="tx1"/>
        </a:solidFill>
        <a:latin typeface="+mn-lt"/>
        <a:ea typeface="+mn-ea"/>
        <a:cs typeface="+mn-cs"/>
      </a:defRPr>
    </a:lvl1pPr>
    <a:lvl2pPr marL="1933270" algn="l" defTabSz="1933270" rtl="0" eaLnBrk="1" latinLnBrk="0" hangingPunct="1">
      <a:defRPr sz="7600" kern="1200">
        <a:solidFill>
          <a:schemeClr val="tx1"/>
        </a:solidFill>
        <a:latin typeface="+mn-lt"/>
        <a:ea typeface="+mn-ea"/>
        <a:cs typeface="+mn-cs"/>
      </a:defRPr>
    </a:lvl2pPr>
    <a:lvl3pPr marL="3866540" algn="l" defTabSz="1933270" rtl="0" eaLnBrk="1" latinLnBrk="0" hangingPunct="1">
      <a:defRPr sz="7600" kern="1200">
        <a:solidFill>
          <a:schemeClr val="tx1"/>
        </a:solidFill>
        <a:latin typeface="+mn-lt"/>
        <a:ea typeface="+mn-ea"/>
        <a:cs typeface="+mn-cs"/>
      </a:defRPr>
    </a:lvl3pPr>
    <a:lvl4pPr marL="5799811" algn="l" defTabSz="1933270" rtl="0" eaLnBrk="1" latinLnBrk="0" hangingPunct="1">
      <a:defRPr sz="7600" kern="1200">
        <a:solidFill>
          <a:schemeClr val="tx1"/>
        </a:solidFill>
        <a:latin typeface="+mn-lt"/>
        <a:ea typeface="+mn-ea"/>
        <a:cs typeface="+mn-cs"/>
      </a:defRPr>
    </a:lvl4pPr>
    <a:lvl5pPr marL="7733081" algn="l" defTabSz="1933270" rtl="0" eaLnBrk="1" latinLnBrk="0" hangingPunct="1">
      <a:defRPr sz="7600" kern="1200">
        <a:solidFill>
          <a:schemeClr val="tx1"/>
        </a:solidFill>
        <a:latin typeface="+mn-lt"/>
        <a:ea typeface="+mn-ea"/>
        <a:cs typeface="+mn-cs"/>
      </a:defRPr>
    </a:lvl5pPr>
    <a:lvl6pPr marL="9666351" algn="l" defTabSz="1933270" rtl="0" eaLnBrk="1" latinLnBrk="0" hangingPunct="1">
      <a:defRPr sz="7600" kern="1200">
        <a:solidFill>
          <a:schemeClr val="tx1"/>
        </a:solidFill>
        <a:latin typeface="+mn-lt"/>
        <a:ea typeface="+mn-ea"/>
        <a:cs typeface="+mn-cs"/>
      </a:defRPr>
    </a:lvl6pPr>
    <a:lvl7pPr marL="11599621" algn="l" defTabSz="1933270" rtl="0" eaLnBrk="1" latinLnBrk="0" hangingPunct="1">
      <a:defRPr sz="7600" kern="1200">
        <a:solidFill>
          <a:schemeClr val="tx1"/>
        </a:solidFill>
        <a:latin typeface="+mn-lt"/>
        <a:ea typeface="+mn-ea"/>
        <a:cs typeface="+mn-cs"/>
      </a:defRPr>
    </a:lvl7pPr>
    <a:lvl8pPr marL="13532891" algn="l" defTabSz="1933270" rtl="0" eaLnBrk="1" latinLnBrk="0" hangingPunct="1">
      <a:defRPr sz="7600" kern="1200">
        <a:solidFill>
          <a:schemeClr val="tx1"/>
        </a:solidFill>
        <a:latin typeface="+mn-lt"/>
        <a:ea typeface="+mn-ea"/>
        <a:cs typeface="+mn-cs"/>
      </a:defRPr>
    </a:lvl8pPr>
    <a:lvl9pPr marL="15466162" algn="l" defTabSz="1933270" rtl="0" eaLnBrk="1" latinLnBrk="0" hangingPunct="1">
      <a:defRPr sz="7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569" autoAdjust="0"/>
    <p:restoredTop sz="94660"/>
  </p:normalViewPr>
  <p:slideViewPr>
    <p:cSldViewPr snapToGrid="0" snapToObjects="1">
      <p:cViewPr varScale="1">
        <p:scale>
          <a:sx n="31" d="100"/>
          <a:sy n="31" d="100"/>
        </p:scale>
        <p:origin x="2028" y="128"/>
      </p:cViewPr>
      <p:guideLst>
        <p:guide orient="horz" pos="9216"/>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07616487489216"/>
          <c:y val="0.18770714966074548"/>
          <c:w val="0.86685059166876477"/>
          <c:h val="0.55199999999999994"/>
        </c:manualLayout>
      </c:layout>
      <c:lineChart>
        <c:grouping val="standard"/>
        <c:varyColors val="0"/>
        <c:ser>
          <c:idx val="0"/>
          <c:order val="0"/>
          <c:tx>
            <c:strRef>
              <c:f>'E:\Backup\CardioClinicalResearch\[LVAD_Mortality1998-2011.xlsx]Sheet1'!$F$2205</c:f>
              <c:strCache>
                <c:ptCount val="1"/>
                <c:pt idx="0">
                  <c:v>Percent Mortality</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cat>
            <c:numRef>
              <c:f>[1]Sheet1!$G$2204:$T$2204</c:f>
              <c:numCache>
                <c:formatCode>General</c:formatCode>
                <c:ptCount val="14"/>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numCache>
            </c:numRef>
          </c:cat>
          <c:val>
            <c:numRef>
              <c:f>[1]Sheet1!$P$2212:$P$2225</c:f>
              <c:numCache>
                <c:formatCode>General</c:formatCode>
                <c:ptCount val="14"/>
                <c:pt idx="0">
                  <c:v>44.444444444444443</c:v>
                </c:pt>
                <c:pt idx="1">
                  <c:v>53.658536585365859</c:v>
                </c:pt>
                <c:pt idx="2">
                  <c:v>35.2112676056338</c:v>
                </c:pt>
                <c:pt idx="3">
                  <c:v>48.148148148148145</c:v>
                </c:pt>
                <c:pt idx="4">
                  <c:v>32.258064516129032</c:v>
                </c:pt>
                <c:pt idx="5">
                  <c:v>48.484848484848484</c:v>
                </c:pt>
                <c:pt idx="6">
                  <c:v>42.5</c:v>
                </c:pt>
                <c:pt idx="7">
                  <c:v>53.164556962025308</c:v>
                </c:pt>
                <c:pt idx="8">
                  <c:v>43.511450381679388</c:v>
                </c:pt>
                <c:pt idx="9">
                  <c:v>36.134453781512605</c:v>
                </c:pt>
                <c:pt idx="10">
                  <c:v>24.880382775119617</c:v>
                </c:pt>
                <c:pt idx="11">
                  <c:v>18.972332015810274</c:v>
                </c:pt>
                <c:pt idx="12">
                  <c:v>12.880562060889931</c:v>
                </c:pt>
                <c:pt idx="13">
                  <c:v>15.677966101694915</c:v>
                </c:pt>
              </c:numCache>
            </c:numRef>
          </c:val>
          <c:smooth val="0"/>
        </c:ser>
        <c:dLbls>
          <c:showLegendKey val="0"/>
          <c:showVal val="0"/>
          <c:showCatName val="0"/>
          <c:showSerName val="0"/>
          <c:showPercent val="0"/>
          <c:showBubbleSize val="0"/>
        </c:dLbls>
        <c:marker val="1"/>
        <c:smooth val="0"/>
        <c:axId val="302066200"/>
        <c:axId val="302066592"/>
      </c:lineChart>
      <c:catAx>
        <c:axId val="30206620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46911077408137547"/>
              <c:y val="0.9048643746973632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02066592"/>
        <c:crosses val="autoZero"/>
        <c:auto val="1"/>
        <c:lblAlgn val="ctr"/>
        <c:lblOffset val="100"/>
        <c:noMultiLvlLbl val="0"/>
      </c:catAx>
      <c:valAx>
        <c:axId val="302066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Percent</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02066200"/>
        <c:crosses val="autoZero"/>
        <c:crossBetween val="between"/>
      </c:valAx>
      <c:spPr>
        <a:noFill/>
        <a:ln>
          <a:noFill/>
        </a:ln>
        <a:effectLst/>
      </c:spPr>
    </c:plotArea>
    <c:plotVisOnly val="1"/>
    <c:dispBlanksAs val="gap"/>
    <c:showDLblsOverMax val="0"/>
  </c:chart>
  <c:spPr>
    <a:solidFill>
      <a:sysClr val="window" lastClr="FFFFFF"/>
    </a:solidFill>
    <a:ln w="9525" cap="flat" cmpd="sng" algn="ctr">
      <a:noFill/>
      <a:round/>
    </a:ln>
    <a:effectLst/>
  </c:spPr>
  <c:txPr>
    <a:bodyPr/>
    <a:lstStyle/>
    <a:p>
      <a:pPr>
        <a:defRPr sz="1800"/>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99720B-81FD-A345-9AB0-CE022ED0FA4A}" type="datetimeFigureOut">
              <a:rPr lang="en-US" smtClean="0"/>
              <a:pPr/>
              <a:t>3/22/2016</a:t>
            </a:fld>
            <a:endParaRPr lang="en-US"/>
          </a:p>
        </p:txBody>
      </p:sp>
      <p:sp>
        <p:nvSpPr>
          <p:cNvPr id="4" name="Slide Image Placeholder 3"/>
          <p:cNvSpPr>
            <a:spLocks noGrp="1" noRot="1" noChangeAspect="1"/>
          </p:cNvSpPr>
          <p:nvPr>
            <p:ph type="sldImg" idx="2"/>
          </p:nvPr>
        </p:nvSpPr>
        <p:spPr>
          <a:xfrm>
            <a:off x="1177925" y="685800"/>
            <a:ext cx="45021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3DBC3-5116-B941-A825-F8F053F3E7BE}" type="slidenum">
              <a:rPr lang="en-US" smtClean="0"/>
              <a:pPr/>
              <a:t>‹#›</a:t>
            </a:fld>
            <a:endParaRPr lang="en-US"/>
          </a:p>
        </p:txBody>
      </p:sp>
    </p:spTree>
    <p:extLst>
      <p:ext uri="{BB962C8B-B14F-4D97-AF65-F5344CB8AC3E}">
        <p14:creationId xmlns:p14="http://schemas.microsoft.com/office/powerpoint/2010/main" val="1021381835"/>
      </p:ext>
    </p:extLst>
  </p:cSld>
  <p:clrMap bg1="lt1" tx1="dk1" bg2="lt2" tx2="dk2" accent1="accent1" accent2="accent2" accent3="accent3" accent4="accent4" accent5="accent5" accent6="accent6" hlink="hlink" folHlink="folHlink"/>
  <p:notesStyle>
    <a:lvl1pPr marL="0" algn="l" defTabSz="1933270" rtl="0" eaLnBrk="1" latinLnBrk="0" hangingPunct="1">
      <a:defRPr sz="5100" kern="1200">
        <a:solidFill>
          <a:schemeClr val="tx1"/>
        </a:solidFill>
        <a:latin typeface="+mn-lt"/>
        <a:ea typeface="+mn-ea"/>
        <a:cs typeface="+mn-cs"/>
      </a:defRPr>
    </a:lvl1pPr>
    <a:lvl2pPr marL="1933270" algn="l" defTabSz="1933270" rtl="0" eaLnBrk="1" latinLnBrk="0" hangingPunct="1">
      <a:defRPr sz="5100" kern="1200">
        <a:solidFill>
          <a:schemeClr val="tx1"/>
        </a:solidFill>
        <a:latin typeface="+mn-lt"/>
        <a:ea typeface="+mn-ea"/>
        <a:cs typeface="+mn-cs"/>
      </a:defRPr>
    </a:lvl2pPr>
    <a:lvl3pPr marL="3866540" algn="l" defTabSz="1933270" rtl="0" eaLnBrk="1" latinLnBrk="0" hangingPunct="1">
      <a:defRPr sz="5100" kern="1200">
        <a:solidFill>
          <a:schemeClr val="tx1"/>
        </a:solidFill>
        <a:latin typeface="+mn-lt"/>
        <a:ea typeface="+mn-ea"/>
        <a:cs typeface="+mn-cs"/>
      </a:defRPr>
    </a:lvl3pPr>
    <a:lvl4pPr marL="5799811" algn="l" defTabSz="1933270" rtl="0" eaLnBrk="1" latinLnBrk="0" hangingPunct="1">
      <a:defRPr sz="5100" kern="1200">
        <a:solidFill>
          <a:schemeClr val="tx1"/>
        </a:solidFill>
        <a:latin typeface="+mn-lt"/>
        <a:ea typeface="+mn-ea"/>
        <a:cs typeface="+mn-cs"/>
      </a:defRPr>
    </a:lvl4pPr>
    <a:lvl5pPr marL="7733081" algn="l" defTabSz="1933270" rtl="0" eaLnBrk="1" latinLnBrk="0" hangingPunct="1">
      <a:defRPr sz="5100" kern="1200">
        <a:solidFill>
          <a:schemeClr val="tx1"/>
        </a:solidFill>
        <a:latin typeface="+mn-lt"/>
        <a:ea typeface="+mn-ea"/>
        <a:cs typeface="+mn-cs"/>
      </a:defRPr>
    </a:lvl5pPr>
    <a:lvl6pPr marL="9666351" algn="l" defTabSz="1933270" rtl="0" eaLnBrk="1" latinLnBrk="0" hangingPunct="1">
      <a:defRPr sz="5100" kern="1200">
        <a:solidFill>
          <a:schemeClr val="tx1"/>
        </a:solidFill>
        <a:latin typeface="+mn-lt"/>
        <a:ea typeface="+mn-ea"/>
        <a:cs typeface="+mn-cs"/>
      </a:defRPr>
    </a:lvl6pPr>
    <a:lvl7pPr marL="11599621" algn="l" defTabSz="1933270" rtl="0" eaLnBrk="1" latinLnBrk="0" hangingPunct="1">
      <a:defRPr sz="5100" kern="1200">
        <a:solidFill>
          <a:schemeClr val="tx1"/>
        </a:solidFill>
        <a:latin typeface="+mn-lt"/>
        <a:ea typeface="+mn-ea"/>
        <a:cs typeface="+mn-cs"/>
      </a:defRPr>
    </a:lvl7pPr>
    <a:lvl8pPr marL="13532891" algn="l" defTabSz="1933270" rtl="0" eaLnBrk="1" latinLnBrk="0" hangingPunct="1">
      <a:defRPr sz="5100" kern="1200">
        <a:solidFill>
          <a:schemeClr val="tx1"/>
        </a:solidFill>
        <a:latin typeface="+mn-lt"/>
        <a:ea typeface="+mn-ea"/>
        <a:cs typeface="+mn-cs"/>
      </a:defRPr>
    </a:lvl8pPr>
    <a:lvl9pPr marL="15466162" algn="l" defTabSz="1933270"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73DBC3-5116-B941-A825-F8F053F3E7BE}" type="slidenum">
              <a:rPr lang="en-US" smtClean="0"/>
              <a:pPr/>
              <a:t>1</a:t>
            </a:fld>
            <a:endParaRPr lang="en-US"/>
          </a:p>
        </p:txBody>
      </p:sp>
    </p:spTree>
    <p:extLst>
      <p:ext uri="{BB962C8B-B14F-4D97-AF65-F5344CB8AC3E}">
        <p14:creationId xmlns:p14="http://schemas.microsoft.com/office/powerpoint/2010/main" val="412126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089815"/>
            <a:ext cx="3264408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6581120"/>
            <a:ext cx="26883360" cy="7477760"/>
          </a:xfrm>
        </p:spPr>
        <p:txBody>
          <a:bodyPr/>
          <a:lstStyle>
            <a:lvl1pPr marL="0" indent="0" algn="ctr">
              <a:buNone/>
              <a:defRPr>
                <a:solidFill>
                  <a:schemeClr val="tx1">
                    <a:tint val="75000"/>
                  </a:schemeClr>
                </a:solidFill>
              </a:defRPr>
            </a:lvl1pPr>
            <a:lvl2pPr marL="1933270" indent="0" algn="ctr">
              <a:buNone/>
              <a:defRPr>
                <a:solidFill>
                  <a:schemeClr val="tx1">
                    <a:tint val="75000"/>
                  </a:schemeClr>
                </a:solidFill>
              </a:defRPr>
            </a:lvl2pPr>
            <a:lvl3pPr marL="3866540" indent="0" algn="ctr">
              <a:buNone/>
              <a:defRPr>
                <a:solidFill>
                  <a:schemeClr val="tx1">
                    <a:tint val="75000"/>
                  </a:schemeClr>
                </a:solidFill>
              </a:defRPr>
            </a:lvl3pPr>
            <a:lvl4pPr marL="5799811" indent="0" algn="ctr">
              <a:buNone/>
              <a:defRPr>
                <a:solidFill>
                  <a:schemeClr val="tx1">
                    <a:tint val="75000"/>
                  </a:schemeClr>
                </a:solidFill>
              </a:defRPr>
            </a:lvl4pPr>
            <a:lvl5pPr marL="7733081" indent="0" algn="ctr">
              <a:buNone/>
              <a:defRPr>
                <a:solidFill>
                  <a:schemeClr val="tx1">
                    <a:tint val="75000"/>
                  </a:schemeClr>
                </a:solidFill>
              </a:defRPr>
            </a:lvl5pPr>
            <a:lvl6pPr marL="9666351" indent="0" algn="ctr">
              <a:buNone/>
              <a:defRPr>
                <a:solidFill>
                  <a:schemeClr val="tx1">
                    <a:tint val="75000"/>
                  </a:schemeClr>
                </a:solidFill>
              </a:defRPr>
            </a:lvl6pPr>
            <a:lvl7pPr marL="11599621" indent="0" algn="ctr">
              <a:buNone/>
              <a:defRPr>
                <a:solidFill>
                  <a:schemeClr val="tx1">
                    <a:tint val="75000"/>
                  </a:schemeClr>
                </a:solidFill>
              </a:defRPr>
            </a:lvl7pPr>
            <a:lvl8pPr marL="13532891" indent="0" algn="ctr">
              <a:buNone/>
              <a:defRPr>
                <a:solidFill>
                  <a:schemeClr val="tx1">
                    <a:tint val="75000"/>
                  </a:schemeClr>
                </a:solidFill>
              </a:defRPr>
            </a:lvl8pPr>
            <a:lvl9pPr marL="1546616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105496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286967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71791"/>
            <a:ext cx="8641080" cy="249665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171791"/>
            <a:ext cx="25283160" cy="249665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86165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273391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18802775"/>
            <a:ext cx="32644080" cy="5811520"/>
          </a:xfrm>
        </p:spPr>
        <p:txBody>
          <a:bodyPr anchor="t"/>
          <a:lstStyle>
            <a:lvl1pPr algn="l">
              <a:defRPr sz="16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2401978"/>
            <a:ext cx="32644080" cy="6400798"/>
          </a:xfrm>
        </p:spPr>
        <p:txBody>
          <a:bodyPr anchor="b"/>
          <a:lstStyle>
            <a:lvl1pPr marL="0" indent="0">
              <a:buNone/>
              <a:defRPr sz="8500">
                <a:solidFill>
                  <a:schemeClr val="tx1">
                    <a:tint val="75000"/>
                  </a:schemeClr>
                </a:solidFill>
              </a:defRPr>
            </a:lvl1pPr>
            <a:lvl2pPr marL="1933270" indent="0">
              <a:buNone/>
              <a:defRPr sz="7600">
                <a:solidFill>
                  <a:schemeClr val="tx1">
                    <a:tint val="75000"/>
                  </a:schemeClr>
                </a:solidFill>
              </a:defRPr>
            </a:lvl2pPr>
            <a:lvl3pPr marL="3866540" indent="0">
              <a:buNone/>
              <a:defRPr sz="6800">
                <a:solidFill>
                  <a:schemeClr val="tx1">
                    <a:tint val="75000"/>
                  </a:schemeClr>
                </a:solidFill>
              </a:defRPr>
            </a:lvl3pPr>
            <a:lvl4pPr marL="5799811" indent="0">
              <a:buNone/>
              <a:defRPr sz="5900">
                <a:solidFill>
                  <a:schemeClr val="tx1">
                    <a:tint val="75000"/>
                  </a:schemeClr>
                </a:solidFill>
              </a:defRPr>
            </a:lvl4pPr>
            <a:lvl5pPr marL="7733081" indent="0">
              <a:buNone/>
              <a:defRPr sz="5900">
                <a:solidFill>
                  <a:schemeClr val="tx1">
                    <a:tint val="75000"/>
                  </a:schemeClr>
                </a:solidFill>
              </a:defRPr>
            </a:lvl5pPr>
            <a:lvl6pPr marL="9666351" indent="0">
              <a:buNone/>
              <a:defRPr sz="5900">
                <a:solidFill>
                  <a:schemeClr val="tx1">
                    <a:tint val="75000"/>
                  </a:schemeClr>
                </a:solidFill>
              </a:defRPr>
            </a:lvl6pPr>
            <a:lvl7pPr marL="11599621" indent="0">
              <a:buNone/>
              <a:defRPr sz="5900">
                <a:solidFill>
                  <a:schemeClr val="tx1">
                    <a:tint val="75000"/>
                  </a:schemeClr>
                </a:solidFill>
              </a:defRPr>
            </a:lvl7pPr>
            <a:lvl8pPr marL="13532891" indent="0">
              <a:buNone/>
              <a:defRPr sz="5900">
                <a:solidFill>
                  <a:schemeClr val="tx1">
                    <a:tint val="75000"/>
                  </a:schemeClr>
                </a:solidFill>
              </a:defRPr>
            </a:lvl8pPr>
            <a:lvl9pPr marL="15466162" indent="0">
              <a:buNone/>
              <a:defRPr sz="5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38718-8909-E64B-8312-097242C80E60}"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255869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6827522"/>
            <a:ext cx="16962120" cy="19310775"/>
          </a:xfrm>
        </p:spPr>
        <p:txBody>
          <a:bodyPr/>
          <a:lstStyle>
            <a:lvl1pPr>
              <a:defRPr sz="11800"/>
            </a:lvl1pPr>
            <a:lvl2pPr>
              <a:defRPr sz="101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6827522"/>
            <a:ext cx="16962120" cy="19310775"/>
          </a:xfrm>
        </p:spPr>
        <p:txBody>
          <a:bodyPr/>
          <a:lstStyle>
            <a:lvl1pPr>
              <a:defRPr sz="11800"/>
            </a:lvl1pPr>
            <a:lvl2pPr>
              <a:defRPr sz="101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238718-8909-E64B-8312-097242C80E60}"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74721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6549816"/>
            <a:ext cx="16968790" cy="2729651"/>
          </a:xfrm>
        </p:spPr>
        <p:txBody>
          <a:bodyPr anchor="b"/>
          <a:lstStyle>
            <a:lvl1pPr marL="0" indent="0">
              <a:buNone/>
              <a:defRPr sz="10100" b="1"/>
            </a:lvl1pPr>
            <a:lvl2pPr marL="1933270" indent="0">
              <a:buNone/>
              <a:defRPr sz="8500" b="1"/>
            </a:lvl2pPr>
            <a:lvl3pPr marL="3866540" indent="0">
              <a:buNone/>
              <a:defRPr sz="7600" b="1"/>
            </a:lvl3pPr>
            <a:lvl4pPr marL="5799811" indent="0">
              <a:buNone/>
              <a:defRPr sz="6800" b="1"/>
            </a:lvl4pPr>
            <a:lvl5pPr marL="7733081" indent="0">
              <a:buNone/>
              <a:defRPr sz="6800" b="1"/>
            </a:lvl5pPr>
            <a:lvl6pPr marL="9666351" indent="0">
              <a:buNone/>
              <a:defRPr sz="6800" b="1"/>
            </a:lvl6pPr>
            <a:lvl7pPr marL="11599621" indent="0">
              <a:buNone/>
              <a:defRPr sz="6800" b="1"/>
            </a:lvl7pPr>
            <a:lvl8pPr marL="13532891" indent="0">
              <a:buNone/>
              <a:defRPr sz="6800" b="1"/>
            </a:lvl8pPr>
            <a:lvl9pPr marL="15466162" indent="0">
              <a:buNone/>
              <a:defRPr sz="6800" b="1"/>
            </a:lvl9pPr>
          </a:lstStyle>
          <a:p>
            <a:pPr lvl="0"/>
            <a:r>
              <a:rPr lang="en-US" smtClean="0"/>
              <a:t>Click to edit Master text styles</a:t>
            </a:r>
          </a:p>
        </p:txBody>
      </p:sp>
      <p:sp>
        <p:nvSpPr>
          <p:cNvPr id="4" name="Content Placeholder 3"/>
          <p:cNvSpPr>
            <a:spLocks noGrp="1"/>
          </p:cNvSpPr>
          <p:nvPr>
            <p:ph sz="half" idx="2"/>
          </p:nvPr>
        </p:nvSpPr>
        <p:spPr>
          <a:xfrm>
            <a:off x="1920240" y="9279467"/>
            <a:ext cx="16968790" cy="16858829"/>
          </a:xfrm>
        </p:spPr>
        <p:txBody>
          <a:bodyPr/>
          <a:lstStyle>
            <a:lvl1pPr>
              <a:defRPr sz="101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549816"/>
            <a:ext cx="16975455" cy="2729651"/>
          </a:xfrm>
        </p:spPr>
        <p:txBody>
          <a:bodyPr anchor="b"/>
          <a:lstStyle>
            <a:lvl1pPr marL="0" indent="0">
              <a:buNone/>
              <a:defRPr sz="10100" b="1"/>
            </a:lvl1pPr>
            <a:lvl2pPr marL="1933270" indent="0">
              <a:buNone/>
              <a:defRPr sz="8500" b="1"/>
            </a:lvl2pPr>
            <a:lvl3pPr marL="3866540" indent="0">
              <a:buNone/>
              <a:defRPr sz="7600" b="1"/>
            </a:lvl3pPr>
            <a:lvl4pPr marL="5799811" indent="0">
              <a:buNone/>
              <a:defRPr sz="6800" b="1"/>
            </a:lvl4pPr>
            <a:lvl5pPr marL="7733081" indent="0">
              <a:buNone/>
              <a:defRPr sz="6800" b="1"/>
            </a:lvl5pPr>
            <a:lvl6pPr marL="9666351" indent="0">
              <a:buNone/>
              <a:defRPr sz="6800" b="1"/>
            </a:lvl6pPr>
            <a:lvl7pPr marL="11599621" indent="0">
              <a:buNone/>
              <a:defRPr sz="6800" b="1"/>
            </a:lvl7pPr>
            <a:lvl8pPr marL="13532891" indent="0">
              <a:buNone/>
              <a:defRPr sz="6800" b="1"/>
            </a:lvl8pPr>
            <a:lvl9pPr marL="15466162" indent="0">
              <a:buNone/>
              <a:defRPr sz="6800" b="1"/>
            </a:lvl9pPr>
          </a:lstStyle>
          <a:p>
            <a:pPr lvl="0"/>
            <a:r>
              <a:rPr lang="en-US" smtClean="0"/>
              <a:t>Click to edit Master text styles</a:t>
            </a:r>
          </a:p>
        </p:txBody>
      </p:sp>
      <p:sp>
        <p:nvSpPr>
          <p:cNvPr id="6" name="Content Placeholder 5"/>
          <p:cNvSpPr>
            <a:spLocks noGrp="1"/>
          </p:cNvSpPr>
          <p:nvPr>
            <p:ph sz="quarter" idx="4"/>
          </p:nvPr>
        </p:nvSpPr>
        <p:spPr>
          <a:xfrm>
            <a:off x="19509107" y="9279467"/>
            <a:ext cx="16975455" cy="16858829"/>
          </a:xfrm>
        </p:spPr>
        <p:txBody>
          <a:bodyPr/>
          <a:lstStyle>
            <a:lvl1pPr>
              <a:defRPr sz="101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238718-8909-E64B-8312-097242C80E60}" type="datetimeFigureOut">
              <a:rPr lang="en-US" smtClean="0"/>
              <a:pPr/>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153450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238718-8909-E64B-8312-097242C80E60}" type="datetimeFigureOut">
              <a:rPr lang="en-US" smtClean="0"/>
              <a:pPr/>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69906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38718-8909-E64B-8312-097242C80E60}" type="datetimeFigureOut">
              <a:rPr lang="en-US" smtClean="0"/>
              <a:pPr/>
              <a:t>3/22/2016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07118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65013"/>
            <a:ext cx="12634915" cy="4958080"/>
          </a:xfrm>
        </p:spPr>
        <p:txBody>
          <a:bodyPr anchor="b"/>
          <a:lstStyle>
            <a:lvl1pPr algn="l">
              <a:defRPr sz="8500" b="1"/>
            </a:lvl1pPr>
          </a:lstStyle>
          <a:p>
            <a:r>
              <a:rPr lang="en-US" smtClean="0"/>
              <a:t>Click to edit Master title style</a:t>
            </a:r>
            <a:endParaRPr lang="en-US"/>
          </a:p>
        </p:txBody>
      </p:sp>
      <p:sp>
        <p:nvSpPr>
          <p:cNvPr id="3" name="Content Placeholder 2"/>
          <p:cNvSpPr>
            <a:spLocks noGrp="1"/>
          </p:cNvSpPr>
          <p:nvPr>
            <p:ph idx="1"/>
          </p:nvPr>
        </p:nvSpPr>
        <p:spPr>
          <a:xfrm>
            <a:off x="15015210" y="1165016"/>
            <a:ext cx="21469350" cy="24973282"/>
          </a:xfrm>
        </p:spPr>
        <p:txBody>
          <a:bodyPr/>
          <a:lstStyle>
            <a:lvl1pPr>
              <a:defRPr sz="13500"/>
            </a:lvl1pPr>
            <a:lvl2pPr>
              <a:defRPr sz="11800"/>
            </a:lvl2pPr>
            <a:lvl3pPr>
              <a:defRPr sz="101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123096"/>
            <a:ext cx="12634915" cy="20015202"/>
          </a:xfrm>
        </p:spPr>
        <p:txBody>
          <a:bodyPr/>
          <a:lstStyle>
            <a:lvl1pPr marL="0" indent="0">
              <a:buNone/>
              <a:defRPr sz="5900"/>
            </a:lvl1pPr>
            <a:lvl2pPr marL="1933270" indent="0">
              <a:buNone/>
              <a:defRPr sz="5100"/>
            </a:lvl2pPr>
            <a:lvl3pPr marL="3866540" indent="0">
              <a:buNone/>
              <a:defRPr sz="4200"/>
            </a:lvl3pPr>
            <a:lvl4pPr marL="5799811" indent="0">
              <a:buNone/>
              <a:defRPr sz="3800"/>
            </a:lvl4pPr>
            <a:lvl5pPr marL="7733081" indent="0">
              <a:buNone/>
              <a:defRPr sz="3800"/>
            </a:lvl5pPr>
            <a:lvl6pPr marL="9666351" indent="0">
              <a:buNone/>
              <a:defRPr sz="3800"/>
            </a:lvl6pPr>
            <a:lvl7pPr marL="11599621" indent="0">
              <a:buNone/>
              <a:defRPr sz="3800"/>
            </a:lvl7pPr>
            <a:lvl8pPr marL="13532891" indent="0">
              <a:buNone/>
              <a:defRPr sz="3800"/>
            </a:lvl8pPr>
            <a:lvl9pPr marL="1546616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38718-8909-E64B-8312-097242C80E60}"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30346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0482560"/>
            <a:ext cx="23042880" cy="2418082"/>
          </a:xfrm>
        </p:spPr>
        <p:txBody>
          <a:bodyPr anchor="b"/>
          <a:lstStyle>
            <a:lvl1pPr algn="l">
              <a:defRPr sz="8500" b="1"/>
            </a:lvl1pPr>
          </a:lstStyle>
          <a:p>
            <a:r>
              <a:rPr lang="en-US" smtClean="0"/>
              <a:t>Click to edit Master title style</a:t>
            </a:r>
            <a:endParaRPr lang="en-US"/>
          </a:p>
        </p:txBody>
      </p:sp>
      <p:sp>
        <p:nvSpPr>
          <p:cNvPr id="3" name="Picture Placeholder 2"/>
          <p:cNvSpPr>
            <a:spLocks noGrp="1"/>
          </p:cNvSpPr>
          <p:nvPr>
            <p:ph type="pic" idx="1"/>
          </p:nvPr>
        </p:nvSpPr>
        <p:spPr>
          <a:xfrm>
            <a:off x="7527610" y="2614507"/>
            <a:ext cx="23042880" cy="17556480"/>
          </a:xfrm>
        </p:spPr>
        <p:txBody>
          <a:bodyPr/>
          <a:lstStyle>
            <a:lvl1pPr marL="0" indent="0">
              <a:buNone/>
              <a:defRPr sz="13500"/>
            </a:lvl1pPr>
            <a:lvl2pPr marL="1933270" indent="0">
              <a:buNone/>
              <a:defRPr sz="11800"/>
            </a:lvl2pPr>
            <a:lvl3pPr marL="3866540" indent="0">
              <a:buNone/>
              <a:defRPr sz="10100"/>
            </a:lvl3pPr>
            <a:lvl4pPr marL="5799811" indent="0">
              <a:buNone/>
              <a:defRPr sz="8500"/>
            </a:lvl4pPr>
            <a:lvl5pPr marL="7733081" indent="0">
              <a:buNone/>
              <a:defRPr sz="8500"/>
            </a:lvl5pPr>
            <a:lvl6pPr marL="9666351" indent="0">
              <a:buNone/>
              <a:defRPr sz="8500"/>
            </a:lvl6pPr>
            <a:lvl7pPr marL="11599621" indent="0">
              <a:buNone/>
              <a:defRPr sz="8500"/>
            </a:lvl7pPr>
            <a:lvl8pPr marL="13532891" indent="0">
              <a:buNone/>
              <a:defRPr sz="8500"/>
            </a:lvl8pPr>
            <a:lvl9pPr marL="15466162" indent="0">
              <a:buNone/>
              <a:defRPr sz="8500"/>
            </a:lvl9pPr>
          </a:lstStyle>
          <a:p>
            <a:endParaRPr lang="en-US"/>
          </a:p>
        </p:txBody>
      </p:sp>
      <p:sp>
        <p:nvSpPr>
          <p:cNvPr id="4" name="Text Placeholder 3"/>
          <p:cNvSpPr>
            <a:spLocks noGrp="1"/>
          </p:cNvSpPr>
          <p:nvPr>
            <p:ph type="body" sz="half" idx="2"/>
          </p:nvPr>
        </p:nvSpPr>
        <p:spPr>
          <a:xfrm>
            <a:off x="7527610" y="22900642"/>
            <a:ext cx="23042880" cy="3434078"/>
          </a:xfrm>
        </p:spPr>
        <p:txBody>
          <a:bodyPr/>
          <a:lstStyle>
            <a:lvl1pPr marL="0" indent="0">
              <a:buNone/>
              <a:defRPr sz="5900"/>
            </a:lvl1pPr>
            <a:lvl2pPr marL="1933270" indent="0">
              <a:buNone/>
              <a:defRPr sz="5100"/>
            </a:lvl2pPr>
            <a:lvl3pPr marL="3866540" indent="0">
              <a:buNone/>
              <a:defRPr sz="4200"/>
            </a:lvl3pPr>
            <a:lvl4pPr marL="5799811" indent="0">
              <a:buNone/>
              <a:defRPr sz="3800"/>
            </a:lvl4pPr>
            <a:lvl5pPr marL="7733081" indent="0">
              <a:buNone/>
              <a:defRPr sz="3800"/>
            </a:lvl5pPr>
            <a:lvl6pPr marL="9666351" indent="0">
              <a:buNone/>
              <a:defRPr sz="3800"/>
            </a:lvl6pPr>
            <a:lvl7pPr marL="11599621" indent="0">
              <a:buNone/>
              <a:defRPr sz="3800"/>
            </a:lvl7pPr>
            <a:lvl8pPr marL="13532891" indent="0">
              <a:buNone/>
              <a:defRPr sz="3800"/>
            </a:lvl8pPr>
            <a:lvl9pPr marL="1546616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38718-8909-E64B-8312-097242C80E60}"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27691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71789"/>
            <a:ext cx="34564320" cy="4876800"/>
          </a:xfrm>
          <a:prstGeom prst="rect">
            <a:avLst/>
          </a:prstGeom>
        </p:spPr>
        <p:txBody>
          <a:bodyPr vert="horz" lIns="386654" tIns="193327" rIns="386654" bIns="1933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6827522"/>
            <a:ext cx="34564320" cy="19310775"/>
          </a:xfrm>
          <a:prstGeom prst="rect">
            <a:avLst/>
          </a:prstGeom>
        </p:spPr>
        <p:txBody>
          <a:bodyPr vert="horz" lIns="386654" tIns="193327" rIns="386654" bIns="193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27120429"/>
            <a:ext cx="8961120" cy="1557867"/>
          </a:xfrm>
          <a:prstGeom prst="rect">
            <a:avLst/>
          </a:prstGeom>
        </p:spPr>
        <p:txBody>
          <a:bodyPr vert="horz" lIns="386654" tIns="193327" rIns="386654" bIns="193327" rtlCol="0" anchor="ctr"/>
          <a:lstStyle>
            <a:lvl1pPr algn="l">
              <a:defRPr sz="5100">
                <a:solidFill>
                  <a:schemeClr val="tx1">
                    <a:tint val="75000"/>
                  </a:schemeClr>
                </a:solidFill>
              </a:defRPr>
            </a:lvl1pPr>
          </a:lstStyle>
          <a:p>
            <a:fld id="{9D238718-8909-E64B-8312-097242C80E60}" type="datetimeFigureOut">
              <a:rPr lang="en-US" smtClean="0"/>
              <a:pPr/>
              <a:t>3/22/2016</a:t>
            </a:fld>
            <a:endParaRPr lang="en-US"/>
          </a:p>
        </p:txBody>
      </p:sp>
      <p:sp>
        <p:nvSpPr>
          <p:cNvPr id="5" name="Footer Placeholder 4"/>
          <p:cNvSpPr>
            <a:spLocks noGrp="1"/>
          </p:cNvSpPr>
          <p:nvPr>
            <p:ph type="ftr" sz="quarter" idx="3"/>
          </p:nvPr>
        </p:nvSpPr>
        <p:spPr>
          <a:xfrm>
            <a:off x="13121640" y="27120429"/>
            <a:ext cx="12161520" cy="1557867"/>
          </a:xfrm>
          <a:prstGeom prst="rect">
            <a:avLst/>
          </a:prstGeom>
        </p:spPr>
        <p:txBody>
          <a:bodyPr vert="horz" lIns="386654" tIns="193327" rIns="386654" bIns="193327" rtlCol="0" anchor="ctr"/>
          <a:lstStyle>
            <a:lvl1pPr algn="ctr">
              <a:defRPr sz="5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120429"/>
            <a:ext cx="8961120" cy="1557867"/>
          </a:xfrm>
          <a:prstGeom prst="rect">
            <a:avLst/>
          </a:prstGeom>
        </p:spPr>
        <p:txBody>
          <a:bodyPr vert="horz" lIns="386654" tIns="193327" rIns="386654" bIns="193327" rtlCol="0" anchor="ctr"/>
          <a:lstStyle>
            <a:lvl1pPr algn="r">
              <a:defRPr sz="5100">
                <a:solidFill>
                  <a:schemeClr val="tx1">
                    <a:tint val="75000"/>
                  </a:schemeClr>
                </a:solidFill>
              </a:defRPr>
            </a:lvl1pPr>
          </a:lstStyle>
          <a:p>
            <a:fld id="{964F9A30-725E-B047-8564-F1B658829B45}" type="slidenum">
              <a:rPr lang="en-US" smtClean="0"/>
              <a:pPr/>
              <a:t>‹#›</a:t>
            </a:fld>
            <a:endParaRPr lang="en-US"/>
          </a:p>
        </p:txBody>
      </p:sp>
    </p:spTree>
    <p:extLst>
      <p:ext uri="{BB962C8B-B14F-4D97-AF65-F5344CB8AC3E}">
        <p14:creationId xmlns:p14="http://schemas.microsoft.com/office/powerpoint/2010/main" val="124380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33270" rtl="0" eaLnBrk="1" latinLnBrk="0" hangingPunct="1">
        <a:spcBef>
          <a:spcPct val="0"/>
        </a:spcBef>
        <a:buNone/>
        <a:defRPr sz="18600" kern="1200">
          <a:solidFill>
            <a:schemeClr val="tx1"/>
          </a:solidFill>
          <a:latin typeface="+mj-lt"/>
          <a:ea typeface="+mj-ea"/>
          <a:cs typeface="+mj-cs"/>
        </a:defRPr>
      </a:lvl1pPr>
    </p:titleStyle>
    <p:bodyStyle>
      <a:lvl1pPr marL="1449953" indent="-1449953" algn="l" defTabSz="1933270" rtl="0" eaLnBrk="1" latinLnBrk="0" hangingPunct="1">
        <a:spcBef>
          <a:spcPct val="20000"/>
        </a:spcBef>
        <a:buFont typeface="Arial"/>
        <a:buChar char="•"/>
        <a:defRPr sz="13500" kern="1200">
          <a:solidFill>
            <a:schemeClr val="tx1"/>
          </a:solidFill>
          <a:latin typeface="+mn-lt"/>
          <a:ea typeface="+mn-ea"/>
          <a:cs typeface="+mn-cs"/>
        </a:defRPr>
      </a:lvl1pPr>
      <a:lvl2pPr marL="3141564" indent="-1208294" algn="l" defTabSz="1933270" rtl="0" eaLnBrk="1" latinLnBrk="0" hangingPunct="1">
        <a:spcBef>
          <a:spcPct val="20000"/>
        </a:spcBef>
        <a:buFont typeface="Arial"/>
        <a:buChar char="–"/>
        <a:defRPr sz="11800" kern="1200">
          <a:solidFill>
            <a:schemeClr val="tx1"/>
          </a:solidFill>
          <a:latin typeface="+mn-lt"/>
          <a:ea typeface="+mn-ea"/>
          <a:cs typeface="+mn-cs"/>
        </a:defRPr>
      </a:lvl2pPr>
      <a:lvl3pPr marL="4833176" indent="-966635" algn="l" defTabSz="1933270" rtl="0" eaLnBrk="1" latinLnBrk="0" hangingPunct="1">
        <a:spcBef>
          <a:spcPct val="20000"/>
        </a:spcBef>
        <a:buFont typeface="Arial"/>
        <a:buChar char="•"/>
        <a:defRPr sz="10100" kern="1200">
          <a:solidFill>
            <a:schemeClr val="tx1"/>
          </a:solidFill>
          <a:latin typeface="+mn-lt"/>
          <a:ea typeface="+mn-ea"/>
          <a:cs typeface="+mn-cs"/>
        </a:defRPr>
      </a:lvl3pPr>
      <a:lvl4pPr marL="6766446" indent="-966635" algn="l" defTabSz="1933270" rtl="0" eaLnBrk="1" latinLnBrk="0" hangingPunct="1">
        <a:spcBef>
          <a:spcPct val="20000"/>
        </a:spcBef>
        <a:buFont typeface="Arial"/>
        <a:buChar char="–"/>
        <a:defRPr sz="8500" kern="1200">
          <a:solidFill>
            <a:schemeClr val="tx1"/>
          </a:solidFill>
          <a:latin typeface="+mn-lt"/>
          <a:ea typeface="+mn-ea"/>
          <a:cs typeface="+mn-cs"/>
        </a:defRPr>
      </a:lvl4pPr>
      <a:lvl5pPr marL="8699716" indent="-966635" algn="l" defTabSz="1933270" rtl="0" eaLnBrk="1" latinLnBrk="0" hangingPunct="1">
        <a:spcBef>
          <a:spcPct val="20000"/>
        </a:spcBef>
        <a:buFont typeface="Arial"/>
        <a:buChar char="»"/>
        <a:defRPr sz="8500" kern="1200">
          <a:solidFill>
            <a:schemeClr val="tx1"/>
          </a:solidFill>
          <a:latin typeface="+mn-lt"/>
          <a:ea typeface="+mn-ea"/>
          <a:cs typeface="+mn-cs"/>
        </a:defRPr>
      </a:lvl5pPr>
      <a:lvl6pPr marL="10632986" indent="-966635" algn="l" defTabSz="1933270" rtl="0" eaLnBrk="1" latinLnBrk="0" hangingPunct="1">
        <a:spcBef>
          <a:spcPct val="20000"/>
        </a:spcBef>
        <a:buFont typeface="Arial"/>
        <a:buChar char="•"/>
        <a:defRPr sz="8500" kern="1200">
          <a:solidFill>
            <a:schemeClr val="tx1"/>
          </a:solidFill>
          <a:latin typeface="+mn-lt"/>
          <a:ea typeface="+mn-ea"/>
          <a:cs typeface="+mn-cs"/>
        </a:defRPr>
      </a:lvl6pPr>
      <a:lvl7pPr marL="12566256" indent="-966635" algn="l" defTabSz="1933270" rtl="0" eaLnBrk="1" latinLnBrk="0" hangingPunct="1">
        <a:spcBef>
          <a:spcPct val="20000"/>
        </a:spcBef>
        <a:buFont typeface="Arial"/>
        <a:buChar char="•"/>
        <a:defRPr sz="8500" kern="1200">
          <a:solidFill>
            <a:schemeClr val="tx1"/>
          </a:solidFill>
          <a:latin typeface="+mn-lt"/>
          <a:ea typeface="+mn-ea"/>
          <a:cs typeface="+mn-cs"/>
        </a:defRPr>
      </a:lvl7pPr>
      <a:lvl8pPr marL="14499527" indent="-966635" algn="l" defTabSz="1933270" rtl="0" eaLnBrk="1" latinLnBrk="0" hangingPunct="1">
        <a:spcBef>
          <a:spcPct val="20000"/>
        </a:spcBef>
        <a:buFont typeface="Arial"/>
        <a:buChar char="•"/>
        <a:defRPr sz="8500" kern="1200">
          <a:solidFill>
            <a:schemeClr val="tx1"/>
          </a:solidFill>
          <a:latin typeface="+mn-lt"/>
          <a:ea typeface="+mn-ea"/>
          <a:cs typeface="+mn-cs"/>
        </a:defRPr>
      </a:lvl8pPr>
      <a:lvl9pPr marL="16432797" indent="-966635" algn="l" defTabSz="1933270" rtl="0" eaLnBrk="1" latinLnBrk="0" hangingPunct="1">
        <a:spcBef>
          <a:spcPct val="20000"/>
        </a:spcBef>
        <a:buFont typeface="Arial"/>
        <a:buChar char="•"/>
        <a:defRPr sz="8500" kern="1200">
          <a:solidFill>
            <a:schemeClr val="tx1"/>
          </a:solidFill>
          <a:latin typeface="+mn-lt"/>
          <a:ea typeface="+mn-ea"/>
          <a:cs typeface="+mn-cs"/>
        </a:defRPr>
      </a:lvl9pPr>
    </p:bodyStyle>
    <p:otherStyle>
      <a:defPPr>
        <a:defRPr lang="en-US"/>
      </a:defPPr>
      <a:lvl1pPr marL="0" algn="l" defTabSz="1933270" rtl="0" eaLnBrk="1" latinLnBrk="0" hangingPunct="1">
        <a:defRPr sz="7600" kern="1200">
          <a:solidFill>
            <a:schemeClr val="tx1"/>
          </a:solidFill>
          <a:latin typeface="+mn-lt"/>
          <a:ea typeface="+mn-ea"/>
          <a:cs typeface="+mn-cs"/>
        </a:defRPr>
      </a:lvl1pPr>
      <a:lvl2pPr marL="1933270" algn="l" defTabSz="1933270" rtl="0" eaLnBrk="1" latinLnBrk="0" hangingPunct="1">
        <a:defRPr sz="7600" kern="1200">
          <a:solidFill>
            <a:schemeClr val="tx1"/>
          </a:solidFill>
          <a:latin typeface="+mn-lt"/>
          <a:ea typeface="+mn-ea"/>
          <a:cs typeface="+mn-cs"/>
        </a:defRPr>
      </a:lvl2pPr>
      <a:lvl3pPr marL="3866540" algn="l" defTabSz="1933270" rtl="0" eaLnBrk="1" latinLnBrk="0" hangingPunct="1">
        <a:defRPr sz="7600" kern="1200">
          <a:solidFill>
            <a:schemeClr val="tx1"/>
          </a:solidFill>
          <a:latin typeface="+mn-lt"/>
          <a:ea typeface="+mn-ea"/>
          <a:cs typeface="+mn-cs"/>
        </a:defRPr>
      </a:lvl3pPr>
      <a:lvl4pPr marL="5799811" algn="l" defTabSz="1933270" rtl="0" eaLnBrk="1" latinLnBrk="0" hangingPunct="1">
        <a:defRPr sz="7600" kern="1200">
          <a:solidFill>
            <a:schemeClr val="tx1"/>
          </a:solidFill>
          <a:latin typeface="+mn-lt"/>
          <a:ea typeface="+mn-ea"/>
          <a:cs typeface="+mn-cs"/>
        </a:defRPr>
      </a:lvl4pPr>
      <a:lvl5pPr marL="7733081" algn="l" defTabSz="1933270" rtl="0" eaLnBrk="1" latinLnBrk="0" hangingPunct="1">
        <a:defRPr sz="7600" kern="1200">
          <a:solidFill>
            <a:schemeClr val="tx1"/>
          </a:solidFill>
          <a:latin typeface="+mn-lt"/>
          <a:ea typeface="+mn-ea"/>
          <a:cs typeface="+mn-cs"/>
        </a:defRPr>
      </a:lvl5pPr>
      <a:lvl6pPr marL="9666351" algn="l" defTabSz="1933270" rtl="0" eaLnBrk="1" latinLnBrk="0" hangingPunct="1">
        <a:defRPr sz="7600" kern="1200">
          <a:solidFill>
            <a:schemeClr val="tx1"/>
          </a:solidFill>
          <a:latin typeface="+mn-lt"/>
          <a:ea typeface="+mn-ea"/>
          <a:cs typeface="+mn-cs"/>
        </a:defRPr>
      </a:lvl6pPr>
      <a:lvl7pPr marL="11599621" algn="l" defTabSz="1933270" rtl="0" eaLnBrk="1" latinLnBrk="0" hangingPunct="1">
        <a:defRPr sz="7600" kern="1200">
          <a:solidFill>
            <a:schemeClr val="tx1"/>
          </a:solidFill>
          <a:latin typeface="+mn-lt"/>
          <a:ea typeface="+mn-ea"/>
          <a:cs typeface="+mn-cs"/>
        </a:defRPr>
      </a:lvl7pPr>
      <a:lvl8pPr marL="13532891" algn="l" defTabSz="1933270" rtl="0" eaLnBrk="1" latinLnBrk="0" hangingPunct="1">
        <a:defRPr sz="7600" kern="1200">
          <a:solidFill>
            <a:schemeClr val="tx1"/>
          </a:solidFill>
          <a:latin typeface="+mn-lt"/>
          <a:ea typeface="+mn-ea"/>
          <a:cs typeface="+mn-cs"/>
        </a:defRPr>
      </a:lvl8pPr>
      <a:lvl9pPr marL="15466162" algn="l" defTabSz="1933270" rtl="0" eaLnBrk="1" latinLnBrk="0" hangingPunct="1">
        <a:defRPr sz="7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7" name="Rectangle 46"/>
          <p:cNvSpPr/>
          <p:nvPr/>
        </p:nvSpPr>
        <p:spPr>
          <a:xfrm>
            <a:off x="8765628" y="6470948"/>
            <a:ext cx="20810482" cy="222408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711591" y="6470948"/>
            <a:ext cx="7581011" cy="222408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ectangle 40"/>
          <p:cNvSpPr/>
          <p:nvPr/>
        </p:nvSpPr>
        <p:spPr>
          <a:xfrm>
            <a:off x="685801" y="438150"/>
            <a:ext cx="36957000" cy="5715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0" y="685800"/>
            <a:ext cx="38404800" cy="5191762"/>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31" descr="SU_Seal_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4235" y="1180647"/>
            <a:ext cx="4283075" cy="42116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907041" y="7853497"/>
            <a:ext cx="7239729" cy="3416320"/>
          </a:xfrm>
          <a:prstGeom prst="rect">
            <a:avLst/>
          </a:prstGeom>
          <a:solidFill>
            <a:schemeClr val="bg1"/>
          </a:solidFill>
          <a:ln>
            <a:solidFill>
              <a:srgbClr val="800000"/>
            </a:solidFill>
          </a:ln>
        </p:spPr>
        <p:txBody>
          <a:bodyPr wrap="square" rtlCol="0">
            <a:spAutoFit/>
          </a:bodyPr>
          <a:lstStyle/>
          <a:p>
            <a:r>
              <a:rPr lang="en-US" sz="2400" dirty="0"/>
              <a:t>The optimal timing for </a:t>
            </a:r>
            <a:r>
              <a:rPr lang="en-US" sz="2400" dirty="0" err="1"/>
              <a:t>orthotopic</a:t>
            </a:r>
            <a:r>
              <a:rPr lang="en-US" sz="2400" dirty="0"/>
              <a:t> heart transplantation (OHT) after the implantation of left ventricular assist devices (LVAD) is unknown. In determining the optimal time for OHT after LVAD, the need for clinical stability and time to recover from major surgery is balanced by the risk of LVAD complications and the formation of adhesions and scarring. Some have argued that performing OHT early after LVAD placement poses an increased risk of morbidity and mortality to patients.</a:t>
            </a:r>
            <a:endParaRPr lang="en-US" sz="2400" dirty="0" smtClean="0"/>
          </a:p>
        </p:txBody>
      </p:sp>
      <p:sp>
        <p:nvSpPr>
          <p:cNvPr id="28" name="TextBox 27"/>
          <p:cNvSpPr txBox="1"/>
          <p:nvPr/>
        </p:nvSpPr>
        <p:spPr>
          <a:xfrm>
            <a:off x="711592" y="11444309"/>
            <a:ext cx="7581010" cy="1015663"/>
          </a:xfrm>
          <a:prstGeom prst="rect">
            <a:avLst/>
          </a:prstGeom>
          <a:solidFill>
            <a:srgbClr val="800000"/>
          </a:solidFill>
        </p:spPr>
        <p:txBody>
          <a:bodyPr wrap="square" rtlCol="0">
            <a:spAutoFit/>
          </a:bodyPr>
          <a:lstStyle/>
          <a:p>
            <a:pPr algn="ctr"/>
            <a:r>
              <a:rPr lang="en-US" sz="6000" dirty="0" smtClean="0">
                <a:solidFill>
                  <a:schemeClr val="bg1"/>
                </a:solidFill>
              </a:rPr>
              <a:t>Methods</a:t>
            </a:r>
            <a:endParaRPr lang="en-US" sz="6000" dirty="0">
              <a:solidFill>
                <a:schemeClr val="bg1"/>
              </a:solidFill>
            </a:endParaRPr>
          </a:p>
        </p:txBody>
      </p:sp>
      <p:sp>
        <p:nvSpPr>
          <p:cNvPr id="31" name="Rectangle 30"/>
          <p:cNvSpPr/>
          <p:nvPr/>
        </p:nvSpPr>
        <p:spPr>
          <a:xfrm>
            <a:off x="8985524" y="6678116"/>
            <a:ext cx="20334167" cy="21883687"/>
          </a:xfrm>
          <a:prstGeom prst="rect">
            <a:avLst/>
          </a:prstGeom>
          <a:solidFill>
            <a:schemeClr val="bg1"/>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 Box 14"/>
          <p:cNvSpPr txBox="1">
            <a:spLocks noChangeArrowheads="1"/>
          </p:cNvSpPr>
          <p:nvPr/>
        </p:nvSpPr>
        <p:spPr bwMode="auto">
          <a:xfrm>
            <a:off x="5694468" y="1295400"/>
            <a:ext cx="27056069" cy="253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67" tIns="36034" rIns="72067" bIns="36034">
            <a:spAutoFit/>
          </a:bodyPr>
          <a:lstStyle>
            <a:lvl1pPr defTabSz="2665413" eaLnBrk="0" hangingPunct="0">
              <a:defRPr sz="6800">
                <a:solidFill>
                  <a:schemeClr val="tx1"/>
                </a:solidFill>
                <a:latin typeface="Arial" charset="0"/>
                <a:ea typeface="ＭＳ Ｐゴシック" charset="0"/>
                <a:cs typeface="ＭＳ Ｐゴシック" charset="0"/>
              </a:defRPr>
            </a:lvl1pPr>
            <a:lvl2pPr marL="742950" indent="-285750" defTabSz="2665413" eaLnBrk="0" hangingPunct="0">
              <a:defRPr sz="6800">
                <a:solidFill>
                  <a:schemeClr val="tx1"/>
                </a:solidFill>
                <a:latin typeface="Arial" charset="0"/>
                <a:ea typeface="ＭＳ Ｐゴシック" charset="0"/>
              </a:defRPr>
            </a:lvl2pPr>
            <a:lvl3pPr marL="1143000" indent="-228600" defTabSz="2665413" eaLnBrk="0" hangingPunct="0">
              <a:defRPr sz="6800">
                <a:solidFill>
                  <a:schemeClr val="tx1"/>
                </a:solidFill>
                <a:latin typeface="Arial" charset="0"/>
                <a:ea typeface="ＭＳ Ｐゴシック" charset="0"/>
              </a:defRPr>
            </a:lvl3pPr>
            <a:lvl4pPr marL="1600200" indent="-228600" defTabSz="2665413" eaLnBrk="0" hangingPunct="0">
              <a:defRPr sz="6800">
                <a:solidFill>
                  <a:schemeClr val="tx1"/>
                </a:solidFill>
                <a:latin typeface="Arial" charset="0"/>
                <a:ea typeface="ＭＳ Ｐゴシック" charset="0"/>
              </a:defRPr>
            </a:lvl4pPr>
            <a:lvl5pPr marL="2057400" indent="-228600" defTabSz="2665413" eaLnBrk="0" hangingPunct="0">
              <a:defRPr sz="6800">
                <a:solidFill>
                  <a:schemeClr val="tx1"/>
                </a:solidFill>
                <a:latin typeface="Arial" charset="0"/>
                <a:ea typeface="ＭＳ Ｐゴシック" charset="0"/>
              </a:defRPr>
            </a:lvl5pPr>
            <a:lvl6pPr marL="2514600" indent="-228600" algn="ctr" defTabSz="2665413" eaLnBrk="0" fontAlgn="base" hangingPunct="0">
              <a:spcBef>
                <a:spcPct val="0"/>
              </a:spcBef>
              <a:spcAft>
                <a:spcPct val="0"/>
              </a:spcAft>
              <a:defRPr sz="6800">
                <a:solidFill>
                  <a:schemeClr val="tx1"/>
                </a:solidFill>
                <a:latin typeface="Arial" charset="0"/>
                <a:ea typeface="ＭＳ Ｐゴシック" charset="0"/>
              </a:defRPr>
            </a:lvl6pPr>
            <a:lvl7pPr marL="2971800" indent="-228600" algn="ctr" defTabSz="2665413" eaLnBrk="0" fontAlgn="base" hangingPunct="0">
              <a:spcBef>
                <a:spcPct val="0"/>
              </a:spcBef>
              <a:spcAft>
                <a:spcPct val="0"/>
              </a:spcAft>
              <a:defRPr sz="6800">
                <a:solidFill>
                  <a:schemeClr val="tx1"/>
                </a:solidFill>
                <a:latin typeface="Arial" charset="0"/>
                <a:ea typeface="ＭＳ Ｐゴシック" charset="0"/>
              </a:defRPr>
            </a:lvl7pPr>
            <a:lvl8pPr marL="3429000" indent="-228600" algn="ctr" defTabSz="2665413" eaLnBrk="0" fontAlgn="base" hangingPunct="0">
              <a:spcBef>
                <a:spcPct val="0"/>
              </a:spcBef>
              <a:spcAft>
                <a:spcPct val="0"/>
              </a:spcAft>
              <a:defRPr sz="6800">
                <a:solidFill>
                  <a:schemeClr val="tx1"/>
                </a:solidFill>
                <a:latin typeface="Arial" charset="0"/>
                <a:ea typeface="ＭＳ Ｐゴシック" charset="0"/>
              </a:defRPr>
            </a:lvl8pPr>
            <a:lvl9pPr marL="3886200" indent="-228600" algn="ctr" defTabSz="2665413" eaLnBrk="0" fontAlgn="base" hangingPunct="0">
              <a:spcBef>
                <a:spcPct val="0"/>
              </a:spcBef>
              <a:spcAft>
                <a:spcPct val="0"/>
              </a:spcAft>
              <a:defRPr sz="6800">
                <a:solidFill>
                  <a:schemeClr val="tx1"/>
                </a:solidFill>
                <a:latin typeface="Arial" charset="0"/>
                <a:ea typeface="ＭＳ Ｐゴシック" charset="0"/>
              </a:defRPr>
            </a:lvl9pPr>
          </a:lstStyle>
          <a:p>
            <a:pPr algn="ctr"/>
            <a:r>
              <a:rPr lang="en-US" sz="8000" dirty="0" smtClean="0">
                <a:effectLst>
                  <a:outerShdw blurRad="50800" dist="38100" dir="2700000" algn="tl" rotWithShape="0">
                    <a:prstClr val="black">
                      <a:alpha val="40000"/>
                    </a:prstClr>
                  </a:outerShdw>
                </a:effectLst>
              </a:rPr>
              <a:t>Impact </a:t>
            </a:r>
            <a:r>
              <a:rPr lang="en-US" sz="8000" dirty="0">
                <a:effectLst>
                  <a:outerShdw blurRad="50800" dist="38100" dir="2700000" algn="tl" rotWithShape="0">
                    <a:prstClr val="black">
                      <a:alpha val="40000"/>
                    </a:prstClr>
                  </a:outerShdw>
                </a:effectLst>
              </a:rPr>
              <a:t>of wait times for cardiac transplantation on outcomes after implantation of left ventricular assist </a:t>
            </a:r>
            <a:r>
              <a:rPr lang="en-US" sz="8000" dirty="0" smtClean="0">
                <a:effectLst>
                  <a:outerShdw blurRad="50800" dist="38100" dir="2700000" algn="tl" rotWithShape="0">
                    <a:prstClr val="black">
                      <a:alpha val="40000"/>
                    </a:prstClr>
                  </a:outerShdw>
                </a:effectLst>
              </a:rPr>
              <a:t>devices</a:t>
            </a:r>
            <a:endParaRPr lang="en-US" sz="8000" dirty="0">
              <a:effectLst>
                <a:outerShdw blurRad="50800" dist="38100" dir="2700000" algn="tl" rotWithShape="0">
                  <a:prstClr val="black">
                    <a:alpha val="40000"/>
                  </a:prstClr>
                </a:outerShdw>
              </a:effectLst>
            </a:endParaRPr>
          </a:p>
        </p:txBody>
      </p:sp>
      <p:sp>
        <p:nvSpPr>
          <p:cNvPr id="5" name="Text Box 14"/>
          <p:cNvSpPr txBox="1">
            <a:spLocks noChangeArrowheads="1"/>
          </p:cNvSpPr>
          <p:nvPr/>
        </p:nvSpPr>
        <p:spPr bwMode="auto">
          <a:xfrm>
            <a:off x="5627792" y="1233560"/>
            <a:ext cx="27056069" cy="311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67" tIns="36034" rIns="72067" bIns="36034">
            <a:spAutoFit/>
          </a:bodyPr>
          <a:lstStyle>
            <a:lvl1pPr defTabSz="2665413" eaLnBrk="0" hangingPunct="0">
              <a:defRPr sz="6800">
                <a:solidFill>
                  <a:schemeClr val="tx1"/>
                </a:solidFill>
                <a:latin typeface="Arial" charset="0"/>
                <a:ea typeface="ＭＳ Ｐゴシック" charset="0"/>
                <a:cs typeface="ＭＳ Ｐゴシック" charset="0"/>
              </a:defRPr>
            </a:lvl1pPr>
            <a:lvl2pPr marL="742950" indent="-285750" defTabSz="2665413" eaLnBrk="0" hangingPunct="0">
              <a:defRPr sz="6800">
                <a:solidFill>
                  <a:schemeClr val="tx1"/>
                </a:solidFill>
                <a:latin typeface="Arial" charset="0"/>
                <a:ea typeface="ＭＳ Ｐゴシック" charset="0"/>
              </a:defRPr>
            </a:lvl2pPr>
            <a:lvl3pPr marL="1143000" indent="-228600" defTabSz="2665413" eaLnBrk="0" hangingPunct="0">
              <a:defRPr sz="6800">
                <a:solidFill>
                  <a:schemeClr val="tx1"/>
                </a:solidFill>
                <a:latin typeface="Arial" charset="0"/>
                <a:ea typeface="ＭＳ Ｐゴシック" charset="0"/>
              </a:defRPr>
            </a:lvl3pPr>
            <a:lvl4pPr marL="1600200" indent="-228600" defTabSz="2665413" eaLnBrk="0" hangingPunct="0">
              <a:defRPr sz="6800">
                <a:solidFill>
                  <a:schemeClr val="tx1"/>
                </a:solidFill>
                <a:latin typeface="Arial" charset="0"/>
                <a:ea typeface="ＭＳ Ｐゴシック" charset="0"/>
              </a:defRPr>
            </a:lvl4pPr>
            <a:lvl5pPr marL="2057400" indent="-228600" defTabSz="2665413" eaLnBrk="0" hangingPunct="0">
              <a:defRPr sz="6800">
                <a:solidFill>
                  <a:schemeClr val="tx1"/>
                </a:solidFill>
                <a:latin typeface="Arial" charset="0"/>
                <a:ea typeface="ＭＳ Ｐゴシック" charset="0"/>
              </a:defRPr>
            </a:lvl5pPr>
            <a:lvl6pPr marL="2514600" indent="-228600" algn="ctr" defTabSz="2665413" eaLnBrk="0" fontAlgn="base" hangingPunct="0">
              <a:spcBef>
                <a:spcPct val="0"/>
              </a:spcBef>
              <a:spcAft>
                <a:spcPct val="0"/>
              </a:spcAft>
              <a:defRPr sz="6800">
                <a:solidFill>
                  <a:schemeClr val="tx1"/>
                </a:solidFill>
                <a:latin typeface="Arial" charset="0"/>
                <a:ea typeface="ＭＳ Ｐゴシック" charset="0"/>
              </a:defRPr>
            </a:lvl6pPr>
            <a:lvl7pPr marL="2971800" indent="-228600" algn="ctr" defTabSz="2665413" eaLnBrk="0" fontAlgn="base" hangingPunct="0">
              <a:spcBef>
                <a:spcPct val="0"/>
              </a:spcBef>
              <a:spcAft>
                <a:spcPct val="0"/>
              </a:spcAft>
              <a:defRPr sz="6800">
                <a:solidFill>
                  <a:schemeClr val="tx1"/>
                </a:solidFill>
                <a:latin typeface="Arial" charset="0"/>
                <a:ea typeface="ＭＳ Ｐゴシック" charset="0"/>
              </a:defRPr>
            </a:lvl7pPr>
            <a:lvl8pPr marL="3429000" indent="-228600" algn="ctr" defTabSz="2665413" eaLnBrk="0" fontAlgn="base" hangingPunct="0">
              <a:spcBef>
                <a:spcPct val="0"/>
              </a:spcBef>
              <a:spcAft>
                <a:spcPct val="0"/>
              </a:spcAft>
              <a:defRPr sz="6800">
                <a:solidFill>
                  <a:schemeClr val="tx1"/>
                </a:solidFill>
                <a:latin typeface="Arial" charset="0"/>
                <a:ea typeface="ＭＳ Ｐゴシック" charset="0"/>
              </a:defRPr>
            </a:lvl8pPr>
            <a:lvl9pPr marL="3886200" indent="-228600" algn="ctr" defTabSz="2665413" eaLnBrk="0" fontAlgn="base" hangingPunct="0">
              <a:spcBef>
                <a:spcPct val="0"/>
              </a:spcBef>
              <a:spcAft>
                <a:spcPct val="0"/>
              </a:spcAft>
              <a:defRPr sz="6800">
                <a:solidFill>
                  <a:schemeClr val="tx1"/>
                </a:solidFill>
                <a:latin typeface="Arial" charset="0"/>
                <a:ea typeface="ＭＳ Ｐゴシック" charset="0"/>
              </a:defRPr>
            </a:lvl9pPr>
          </a:lstStyle>
          <a:p>
            <a:pPr algn="ctr"/>
            <a:r>
              <a:rPr lang="en-US" sz="8000" dirty="0" smtClean="0">
                <a:solidFill>
                  <a:schemeClr val="bg1"/>
                </a:solidFill>
                <a:effectLst>
                  <a:outerShdw blurRad="50800" dist="38100" dir="2700000" algn="tl" rotWithShape="0">
                    <a:prstClr val="black">
                      <a:alpha val="40000"/>
                    </a:prstClr>
                  </a:outerShdw>
                </a:effectLst>
              </a:rPr>
              <a:t>Impact </a:t>
            </a:r>
            <a:r>
              <a:rPr lang="en-US" sz="8000" dirty="0">
                <a:solidFill>
                  <a:schemeClr val="bg1"/>
                </a:solidFill>
                <a:effectLst>
                  <a:outerShdw blurRad="50800" dist="38100" dir="2700000" algn="tl" rotWithShape="0">
                    <a:prstClr val="black">
                      <a:alpha val="40000"/>
                    </a:prstClr>
                  </a:outerShdw>
                </a:effectLst>
              </a:rPr>
              <a:t>of wait times for cardiac transplantation on outcomes after implantation of left ventricular assist </a:t>
            </a:r>
            <a:r>
              <a:rPr lang="en-US" sz="8000" dirty="0" smtClean="0">
                <a:solidFill>
                  <a:schemeClr val="bg1"/>
                </a:solidFill>
                <a:effectLst>
                  <a:outerShdw blurRad="50800" dist="38100" dir="2700000" algn="tl" rotWithShape="0">
                    <a:prstClr val="black">
                      <a:alpha val="40000"/>
                    </a:prstClr>
                  </a:outerShdw>
                </a:effectLst>
              </a:rPr>
              <a:t>devices</a:t>
            </a:r>
            <a:endParaRPr lang="en-US" sz="8000" dirty="0">
              <a:solidFill>
                <a:schemeClr val="bg1"/>
              </a:solidFill>
              <a:effectLst>
                <a:outerShdw blurRad="50800" dist="38100" dir="2700000" algn="tl" rotWithShape="0">
                  <a:prstClr val="black">
                    <a:alpha val="40000"/>
                  </a:prstClr>
                </a:outerShdw>
              </a:effectLst>
            </a:endParaRPr>
          </a:p>
          <a:p>
            <a:pPr algn="ctr" eaLnBrk="1" hangingPunct="1"/>
            <a:endParaRPr lang="en-US" sz="3800" b="1" i="1" dirty="0">
              <a:solidFill>
                <a:schemeClr val="bg1"/>
              </a:solidFill>
              <a:effectLst>
                <a:outerShdw blurRad="50800" dist="38100" dir="2700000" algn="tl" rotWithShape="0">
                  <a:prstClr val="black">
                    <a:alpha val="40000"/>
                  </a:prstClr>
                </a:outerShdw>
              </a:effectLst>
            </a:endParaRPr>
          </a:p>
        </p:txBody>
      </p:sp>
      <p:sp>
        <p:nvSpPr>
          <p:cNvPr id="25" name="TextBox 24"/>
          <p:cNvSpPr txBox="1"/>
          <p:nvPr/>
        </p:nvSpPr>
        <p:spPr>
          <a:xfrm>
            <a:off x="711591" y="6727955"/>
            <a:ext cx="7581011" cy="1015663"/>
          </a:xfrm>
          <a:prstGeom prst="rect">
            <a:avLst/>
          </a:prstGeom>
          <a:solidFill>
            <a:srgbClr val="800000"/>
          </a:solidFill>
        </p:spPr>
        <p:txBody>
          <a:bodyPr wrap="square" rtlCol="0">
            <a:spAutoFit/>
          </a:bodyPr>
          <a:lstStyle/>
          <a:p>
            <a:pPr algn="ctr"/>
            <a:r>
              <a:rPr lang="en-US" sz="6000" dirty="0" smtClean="0">
                <a:solidFill>
                  <a:schemeClr val="bg1"/>
                </a:solidFill>
              </a:rPr>
              <a:t>Background</a:t>
            </a:r>
            <a:endParaRPr lang="en-US" sz="6000" dirty="0">
              <a:solidFill>
                <a:schemeClr val="bg1"/>
              </a:solidFill>
            </a:endParaRPr>
          </a:p>
        </p:txBody>
      </p:sp>
      <p:grpSp>
        <p:nvGrpSpPr>
          <p:cNvPr id="52" name="Group 51"/>
          <p:cNvGrpSpPr/>
          <p:nvPr/>
        </p:nvGrpSpPr>
        <p:grpSpPr>
          <a:xfrm>
            <a:off x="5672208" y="3732786"/>
            <a:ext cx="27078328" cy="3095799"/>
            <a:chOff x="5672208" y="3732786"/>
            <a:chExt cx="27078328" cy="3095799"/>
          </a:xfrm>
        </p:grpSpPr>
        <p:sp>
          <p:nvSpPr>
            <p:cNvPr id="45" name="TextBox 44"/>
            <p:cNvSpPr txBox="1"/>
            <p:nvPr/>
          </p:nvSpPr>
          <p:spPr>
            <a:xfrm>
              <a:off x="5694467" y="3812375"/>
              <a:ext cx="27056069" cy="3016210"/>
            </a:xfrm>
            <a:prstGeom prst="rect">
              <a:avLst/>
            </a:prstGeom>
            <a:noFill/>
          </p:spPr>
          <p:txBody>
            <a:bodyPr wrap="square" rtlCol="0">
              <a:spAutoFit/>
            </a:bodyPr>
            <a:lstStyle/>
            <a:p>
              <a:pPr lvl="0" algn="ctr"/>
              <a:r>
                <a:rPr lang="en-US" sz="5400" dirty="0" smtClean="0"/>
                <a:t>David Ouyang MD</a:t>
              </a:r>
              <a:r>
                <a:rPr lang="en-US" sz="5400" baseline="30000" dirty="0" smtClean="0"/>
                <a:t>1,2,3</a:t>
              </a:r>
              <a:r>
                <a:rPr lang="en-US" sz="5400" dirty="0" smtClean="0"/>
                <a:t>, </a:t>
              </a:r>
              <a:r>
                <a:rPr lang="en-US" sz="5400" dirty="0" err="1" smtClean="0"/>
                <a:t>Gunsagar</a:t>
              </a:r>
              <a:r>
                <a:rPr lang="en-US" sz="5400" dirty="0" smtClean="0"/>
                <a:t> Gulati</a:t>
              </a:r>
              <a:r>
                <a:rPr lang="en-US" sz="5400" baseline="30000" dirty="0" smtClean="0"/>
                <a:t>1,2,3</a:t>
              </a:r>
              <a:r>
                <a:rPr lang="en-US" sz="5400" dirty="0" smtClean="0"/>
                <a:t>, </a:t>
              </a:r>
              <a:r>
                <a:rPr lang="en-US" sz="5400" dirty="0" err="1" smtClean="0"/>
                <a:t>Dipanjan</a:t>
              </a:r>
              <a:r>
                <a:rPr lang="en-US" sz="5400" dirty="0" smtClean="0"/>
                <a:t> Banerjee MD MS</a:t>
              </a:r>
              <a:r>
                <a:rPr lang="en-US" sz="5400" baseline="30000" dirty="0" smtClean="0"/>
                <a:t>1</a:t>
              </a:r>
              <a:endParaRPr lang="en-US" sz="5400" dirty="0" smtClean="0"/>
            </a:p>
            <a:p>
              <a:pPr lvl="0" algn="ctr"/>
              <a:r>
                <a:rPr lang="en-US" sz="2800" i="1" baseline="30000" dirty="0" smtClean="0">
                  <a:cs typeface="Arial" charset="0"/>
                </a:rPr>
                <a:t>1</a:t>
              </a:r>
              <a:r>
                <a:rPr lang="en-US" sz="2800" i="1" dirty="0" smtClean="0">
                  <a:cs typeface="Arial" charset="0"/>
                </a:rPr>
                <a:t>Stanford University Department of Medicine, Stanford, CA</a:t>
              </a:r>
              <a:r>
                <a:rPr lang="en-US" sz="2800" i="1" dirty="0" smtClean="0"/>
                <a:t> 94305, USA; </a:t>
              </a:r>
              <a:r>
                <a:rPr lang="en-US" sz="2800" i="1" baseline="30000" dirty="0"/>
                <a:t>2 </a:t>
              </a:r>
              <a:r>
                <a:rPr lang="en-US" sz="2800" i="1" dirty="0"/>
                <a:t>VA Palo Alto Health Care System, Palo Alto, CA </a:t>
              </a:r>
              <a:r>
                <a:rPr lang="en-US" sz="2800" i="1" dirty="0" smtClean="0"/>
                <a:t>94305,  </a:t>
              </a:r>
              <a:r>
                <a:rPr lang="en-US" sz="2800" i="1" baseline="30000" dirty="0" smtClean="0"/>
                <a:t>3</a:t>
              </a:r>
              <a:r>
                <a:rPr lang="en-US" sz="2800" i="1" dirty="0" smtClean="0"/>
                <a:t>These authors contributed equally to this work</a:t>
              </a:r>
            </a:p>
            <a:p>
              <a:pPr lvl="0" algn="ctr"/>
              <a:endParaRPr lang="en-US" sz="5400" i="1" dirty="0" smtClean="0">
                <a:cs typeface="Arial" charset="0"/>
              </a:endParaRPr>
            </a:p>
            <a:p>
              <a:pPr lvl="0"/>
              <a:endParaRPr lang="en-US" sz="5400" dirty="0"/>
            </a:p>
          </p:txBody>
        </p:sp>
        <p:sp>
          <p:nvSpPr>
            <p:cNvPr id="40" name="TextBox 39"/>
            <p:cNvSpPr txBox="1"/>
            <p:nvPr/>
          </p:nvSpPr>
          <p:spPr>
            <a:xfrm>
              <a:off x="5672208" y="3732786"/>
              <a:ext cx="27056069" cy="3016210"/>
            </a:xfrm>
            <a:prstGeom prst="rect">
              <a:avLst/>
            </a:prstGeom>
            <a:noFill/>
          </p:spPr>
          <p:txBody>
            <a:bodyPr wrap="square" rtlCol="0">
              <a:spAutoFit/>
            </a:bodyPr>
            <a:lstStyle/>
            <a:p>
              <a:pPr algn="ctr"/>
              <a:r>
                <a:rPr lang="en-US" sz="5400" dirty="0" smtClean="0">
                  <a:solidFill>
                    <a:schemeClr val="bg1"/>
                  </a:solidFill>
                </a:rPr>
                <a:t>David Ouyang MD</a:t>
              </a:r>
              <a:r>
                <a:rPr lang="en-US" sz="5400" baseline="30000" dirty="0" smtClean="0">
                  <a:solidFill>
                    <a:schemeClr val="bg1"/>
                  </a:solidFill>
                </a:rPr>
                <a:t>1,2,3</a:t>
              </a:r>
              <a:r>
                <a:rPr lang="en-US" sz="5400" dirty="0" smtClean="0">
                  <a:solidFill>
                    <a:schemeClr val="bg1"/>
                  </a:solidFill>
                </a:rPr>
                <a:t>, </a:t>
              </a:r>
              <a:r>
                <a:rPr lang="en-US" sz="5400" dirty="0" err="1" smtClean="0">
                  <a:solidFill>
                    <a:schemeClr val="bg1"/>
                  </a:solidFill>
                </a:rPr>
                <a:t>Gunsagar</a:t>
              </a:r>
              <a:r>
                <a:rPr lang="en-US" sz="5400" dirty="0" smtClean="0">
                  <a:solidFill>
                    <a:schemeClr val="bg1"/>
                  </a:solidFill>
                </a:rPr>
                <a:t> Gulati</a:t>
              </a:r>
              <a:r>
                <a:rPr lang="en-US" sz="5400" baseline="30000" dirty="0" smtClean="0">
                  <a:solidFill>
                    <a:schemeClr val="bg1"/>
                  </a:solidFill>
                </a:rPr>
                <a:t>1,2,3</a:t>
              </a:r>
              <a:r>
                <a:rPr lang="en-US" sz="5400" dirty="0" smtClean="0">
                  <a:solidFill>
                    <a:schemeClr val="bg1"/>
                  </a:solidFill>
                </a:rPr>
                <a:t>, </a:t>
              </a:r>
              <a:r>
                <a:rPr lang="en-US" sz="5400" dirty="0" err="1" smtClean="0">
                  <a:solidFill>
                    <a:schemeClr val="bg1"/>
                  </a:solidFill>
                </a:rPr>
                <a:t>Dipanjan</a:t>
              </a:r>
              <a:r>
                <a:rPr lang="en-US" sz="5400" dirty="0" smtClean="0">
                  <a:solidFill>
                    <a:schemeClr val="bg1"/>
                  </a:solidFill>
                </a:rPr>
                <a:t> Banerjee MD MS</a:t>
              </a:r>
              <a:r>
                <a:rPr lang="en-US" sz="5400" baseline="30000" dirty="0" smtClean="0">
                  <a:solidFill>
                    <a:schemeClr val="bg1"/>
                  </a:solidFill>
                </a:rPr>
                <a:t>1</a:t>
              </a:r>
              <a:endParaRPr lang="en-US" sz="5400" dirty="0" smtClean="0">
                <a:solidFill>
                  <a:schemeClr val="bg1"/>
                </a:solidFill>
              </a:endParaRPr>
            </a:p>
            <a:p>
              <a:pPr algn="ctr"/>
              <a:r>
                <a:rPr lang="en-US" sz="2800" i="1" baseline="30000" dirty="0" smtClean="0">
                  <a:solidFill>
                    <a:schemeClr val="bg1"/>
                  </a:solidFill>
                  <a:cs typeface="Arial" charset="0"/>
                </a:rPr>
                <a:t>1</a:t>
              </a:r>
              <a:r>
                <a:rPr lang="en-US" sz="2800" i="1" dirty="0" smtClean="0">
                  <a:solidFill>
                    <a:schemeClr val="bg1"/>
                  </a:solidFill>
                  <a:cs typeface="Arial" charset="0"/>
                </a:rPr>
                <a:t>Stanford University Department of Medicine, Stanford, CA</a:t>
              </a:r>
              <a:r>
                <a:rPr lang="en-US" sz="2800" i="1" dirty="0" smtClean="0">
                  <a:solidFill>
                    <a:schemeClr val="bg1"/>
                  </a:solidFill>
                </a:rPr>
                <a:t> 94305, USA; </a:t>
              </a:r>
              <a:r>
                <a:rPr lang="en-US" sz="2800" i="1" baseline="30000" dirty="0" smtClean="0">
                  <a:solidFill>
                    <a:schemeClr val="bg1"/>
                  </a:solidFill>
                </a:rPr>
                <a:t>2 </a:t>
              </a:r>
              <a:r>
                <a:rPr lang="en-US" sz="2800" i="1" dirty="0" smtClean="0">
                  <a:solidFill>
                    <a:schemeClr val="bg1"/>
                  </a:solidFill>
                </a:rPr>
                <a:t>VA Palo Alto Health Care System, Palo Alto, CA 94305 </a:t>
              </a:r>
              <a:r>
                <a:rPr lang="en-US" sz="2800" i="1" baseline="30000" dirty="0" smtClean="0">
                  <a:solidFill>
                    <a:schemeClr val="bg1"/>
                  </a:solidFill>
                </a:rPr>
                <a:t>3 </a:t>
              </a:r>
              <a:r>
                <a:rPr lang="en-US" sz="2800" i="1" dirty="0" smtClean="0">
                  <a:solidFill>
                    <a:schemeClr val="bg1"/>
                  </a:solidFill>
                </a:rPr>
                <a:t>These authors contributed equally to this work</a:t>
              </a:r>
            </a:p>
            <a:p>
              <a:pPr algn="ctr"/>
              <a:endParaRPr lang="en-US" sz="5400" i="1" dirty="0" smtClean="0">
                <a:solidFill>
                  <a:schemeClr val="bg1"/>
                </a:solidFill>
                <a:cs typeface="Arial" charset="0"/>
              </a:endParaRPr>
            </a:p>
            <a:p>
              <a:endParaRPr lang="en-US" sz="5400" dirty="0"/>
            </a:p>
          </p:txBody>
        </p:sp>
      </p:grpSp>
      <p:sp>
        <p:nvSpPr>
          <p:cNvPr id="48" name="Rectangle 47"/>
          <p:cNvSpPr/>
          <p:nvPr/>
        </p:nvSpPr>
        <p:spPr>
          <a:xfrm>
            <a:off x="30061790" y="6470948"/>
            <a:ext cx="7581011" cy="222408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TextBox 49"/>
          <p:cNvSpPr txBox="1"/>
          <p:nvPr/>
        </p:nvSpPr>
        <p:spPr>
          <a:xfrm>
            <a:off x="30128695" y="17302346"/>
            <a:ext cx="7399806" cy="3416320"/>
          </a:xfrm>
          <a:prstGeom prst="rect">
            <a:avLst/>
          </a:prstGeom>
          <a:solidFill>
            <a:schemeClr val="bg1"/>
          </a:solidFill>
          <a:ln>
            <a:solidFill>
              <a:srgbClr val="800000"/>
            </a:solidFill>
          </a:ln>
        </p:spPr>
        <p:txBody>
          <a:bodyPr wrap="square" rtlCol="0">
            <a:spAutoFit/>
          </a:bodyPr>
          <a:lstStyle/>
          <a:p>
            <a:r>
              <a:rPr lang="en-US" sz="2400" dirty="0" smtClean="0"/>
              <a:t>Our </a:t>
            </a:r>
            <a:r>
              <a:rPr lang="en-US" sz="2400" dirty="0"/>
              <a:t>analysis of LVAD implantation, hemodynamic monitoring, and OHT can help inform decisions on the appropriate use and timing of these procedures. </a:t>
            </a:r>
            <a:r>
              <a:rPr lang="en-US" sz="2400" dirty="0" smtClean="0"/>
              <a:t>With significant variation in institutional best practices, use of national registries and databases can help clarify differences in outcomes based on various practice features. For outcomes of rare procedures or complicated clinical scenarios, such retrospective cohort studies are the only way to identify trends in practice. </a:t>
            </a:r>
            <a:endParaRPr lang="en-US" sz="2400" dirty="0"/>
          </a:p>
        </p:txBody>
      </p:sp>
      <p:sp>
        <p:nvSpPr>
          <p:cNvPr id="12" name="TextBox 11"/>
          <p:cNvSpPr txBox="1"/>
          <p:nvPr/>
        </p:nvSpPr>
        <p:spPr>
          <a:xfrm>
            <a:off x="875522" y="12580159"/>
            <a:ext cx="7247456" cy="11695509"/>
          </a:xfrm>
          <a:prstGeom prst="rect">
            <a:avLst/>
          </a:prstGeom>
          <a:solidFill>
            <a:schemeClr val="bg1"/>
          </a:solidFill>
          <a:ln>
            <a:solidFill>
              <a:srgbClr val="800000"/>
            </a:solidFill>
          </a:ln>
        </p:spPr>
        <p:txBody>
          <a:bodyPr wrap="square" rtlCol="0">
            <a:spAutoFit/>
          </a:bodyPr>
          <a:lstStyle/>
          <a:p>
            <a:r>
              <a:rPr lang="en-US" sz="2400" b="1" dirty="0" smtClean="0"/>
              <a:t>Data Source: </a:t>
            </a:r>
            <a:r>
              <a:rPr lang="en-US" sz="2400" dirty="0" smtClean="0"/>
              <a:t>The </a:t>
            </a:r>
            <a:r>
              <a:rPr lang="en-US" sz="2400" dirty="0"/>
              <a:t>Nationwide Inpatient Sample (NIS), from the Healthcare Cost and Utilization Project, Agency for Healthcare Research and Quality, is the largest database of all-payer inpatient discharge information, sampling approximately 20% of all non-federal US hospitals and including approximately 9 million hospital admissions each year. It contains discharge data from over 5000 hospitals located across 45 states, of which approximately 1,200 hospitals are sampled each year to create a stratified sample of United States hospitals. Each NIS entry includes all diagnosis and procedure codes of activity during the patient’s hospitalization at the time of discharge, as well as patient demographics, hospital characteristics, and short-term complications of the hospitalization. </a:t>
            </a:r>
            <a:endParaRPr lang="en-US" sz="2400" dirty="0" smtClean="0"/>
          </a:p>
          <a:p>
            <a:endParaRPr lang="en-US" sz="1000" b="1" dirty="0"/>
          </a:p>
          <a:p>
            <a:r>
              <a:rPr lang="en-US" sz="2400" b="1" dirty="0" smtClean="0"/>
              <a:t>Study design and Cohorts: </a:t>
            </a:r>
            <a:r>
              <a:rPr lang="en-US" sz="2400" dirty="0" smtClean="0"/>
              <a:t>This </a:t>
            </a:r>
            <a:r>
              <a:rPr lang="en-US" sz="2400" dirty="0"/>
              <a:t>was a retrospective cross-sectional study using the Nationwide Inpatient Sample (NIS) between 1988 and 2011. We identified all hospitalizations from 1988 to 2011 of patients 18 years of age or greater that underwent placement of a left ventricular assist device and for which the hospital day of each procedure was available. Procedures during the hospitalization in addition to LVAD placement, including orthologous heart transplant, extracorporeal membrane oxygenation, intubation, hemodialysis, invasive hemodynamic monitoring, and surgical revision were identified by associated ICD9 </a:t>
            </a:r>
            <a:r>
              <a:rPr lang="en-US" sz="2400" dirty="0" smtClean="0"/>
              <a:t>codes. </a:t>
            </a:r>
            <a:r>
              <a:rPr lang="en-US" sz="2400" dirty="0"/>
              <a:t>Additionally, hospital mortality and perioperative morbidity such as post-operative infections, cardiopulmonary complications, and hemorrhagic complications requiring endoscopy were identified.</a:t>
            </a:r>
            <a:endParaRPr lang="en-US" sz="2400" dirty="0" smtClean="0"/>
          </a:p>
        </p:txBody>
      </p:sp>
      <p:sp>
        <p:nvSpPr>
          <p:cNvPr id="69" name="TextBox 68"/>
          <p:cNvSpPr txBox="1"/>
          <p:nvPr/>
        </p:nvSpPr>
        <p:spPr>
          <a:xfrm>
            <a:off x="30028717" y="20843758"/>
            <a:ext cx="7580256" cy="1015663"/>
          </a:xfrm>
          <a:prstGeom prst="rect">
            <a:avLst/>
          </a:prstGeom>
          <a:solidFill>
            <a:srgbClr val="800000"/>
          </a:solidFill>
        </p:spPr>
        <p:txBody>
          <a:bodyPr wrap="square" rtlCol="0">
            <a:spAutoFit/>
          </a:bodyPr>
          <a:lstStyle/>
          <a:p>
            <a:pPr algn="ctr"/>
            <a:r>
              <a:rPr lang="en-US" sz="6000" dirty="0" smtClean="0">
                <a:solidFill>
                  <a:schemeClr val="bg1"/>
                </a:solidFill>
              </a:rPr>
              <a:t>Citations</a:t>
            </a:r>
            <a:endParaRPr lang="en-US" sz="6000" dirty="0">
              <a:solidFill>
                <a:schemeClr val="bg1"/>
              </a:solidFill>
            </a:endParaRPr>
          </a:p>
        </p:txBody>
      </p:sp>
      <p:sp>
        <p:nvSpPr>
          <p:cNvPr id="70" name="TextBox 69"/>
          <p:cNvSpPr txBox="1"/>
          <p:nvPr/>
        </p:nvSpPr>
        <p:spPr>
          <a:xfrm>
            <a:off x="30148041" y="22025358"/>
            <a:ext cx="7399806" cy="4918269"/>
          </a:xfrm>
          <a:prstGeom prst="rect">
            <a:avLst/>
          </a:prstGeom>
          <a:solidFill>
            <a:schemeClr val="bg1"/>
          </a:solidFill>
          <a:ln>
            <a:solidFill>
              <a:srgbClr val="800000"/>
            </a:solidFill>
          </a:ln>
        </p:spPr>
        <p:txBody>
          <a:bodyPr wrap="square" rtlCol="0">
            <a:spAutoFit/>
          </a:bodyPr>
          <a:lstStyle/>
          <a:p>
            <a:pPr marL="171450" indent="-171450">
              <a:buFont typeface="Arial" panose="020B0604020202020204" pitchFamily="34" charset="0"/>
              <a:buChar char="•"/>
            </a:pPr>
            <a:r>
              <a:rPr lang="en-US" sz="980" dirty="0" smtClean="0"/>
              <a:t>Bui</a:t>
            </a:r>
            <a:r>
              <a:rPr lang="en-US" sz="980" dirty="0"/>
              <a:t>, Anh L., Tamara B. </a:t>
            </a:r>
            <a:r>
              <a:rPr lang="en-US" sz="980" dirty="0" err="1"/>
              <a:t>Horwich</a:t>
            </a:r>
            <a:r>
              <a:rPr lang="en-US" sz="980" dirty="0"/>
              <a:t>, and Gregg C. </a:t>
            </a:r>
            <a:r>
              <a:rPr lang="en-US" sz="980" dirty="0" err="1"/>
              <a:t>Fonarow</a:t>
            </a:r>
            <a:r>
              <a:rPr lang="en-US" sz="980" dirty="0"/>
              <a:t>. "Epidemiology and risk profile of heart failure." Nature Reviews Cardiology 8.1 (2011): </a:t>
            </a:r>
            <a:r>
              <a:rPr lang="en-US" sz="980" dirty="0" smtClean="0"/>
              <a:t>30-41.</a:t>
            </a:r>
          </a:p>
          <a:p>
            <a:pPr marL="171450" indent="-171450">
              <a:buFont typeface="Arial" panose="020B0604020202020204" pitchFamily="34" charset="0"/>
              <a:buChar char="•"/>
            </a:pPr>
            <a:r>
              <a:rPr lang="en-US" sz="980" dirty="0" smtClean="0"/>
              <a:t>Lloyd-Jones, Donald, et al. "Heart disease and stroke statistics—2010 update A report from the American Heart Association." Circulation 121.7 (2010): e46-e215.</a:t>
            </a:r>
          </a:p>
          <a:p>
            <a:pPr marL="171450" indent="-171450">
              <a:buFont typeface="Arial" panose="020B0604020202020204" pitchFamily="34" charset="0"/>
              <a:buChar char="•"/>
            </a:pPr>
            <a:r>
              <a:rPr lang="en-US" sz="980" dirty="0" err="1" smtClean="0"/>
              <a:t>Blecker</a:t>
            </a:r>
            <a:r>
              <a:rPr lang="en-US" sz="980" dirty="0"/>
              <a:t>, Saul, et al. "Heart failure–associated hospitalizations in the United States." Journal of the American College of Cardiology 61.12 (2013): 1259-1267.</a:t>
            </a:r>
          </a:p>
          <a:p>
            <a:pPr marL="171450" indent="-171450">
              <a:buFont typeface="Arial" panose="020B0604020202020204" pitchFamily="34" charset="0"/>
              <a:buChar char="•"/>
            </a:pPr>
            <a:r>
              <a:rPr lang="en-US" sz="980" dirty="0" err="1" smtClean="0"/>
              <a:t>Heidenreich</a:t>
            </a:r>
            <a:r>
              <a:rPr lang="en-US" sz="980" dirty="0"/>
              <a:t>, Paul A., et al. "Forecasting the impact of heart failure in the United States a policy statement from the American Heart </a:t>
            </a:r>
            <a:r>
              <a:rPr lang="en-US" sz="980" dirty="0" err="1"/>
              <a:t>Association."Circulation</a:t>
            </a:r>
            <a:r>
              <a:rPr lang="en-US" sz="980" dirty="0"/>
              <a:t>: Heart Failure 6.3 (2013): 606-619.</a:t>
            </a:r>
          </a:p>
          <a:p>
            <a:pPr marL="171450" indent="-171450">
              <a:buFont typeface="Arial" panose="020B0604020202020204" pitchFamily="34" charset="0"/>
              <a:buChar char="•"/>
            </a:pPr>
            <a:r>
              <a:rPr lang="en-US" sz="980" dirty="0" smtClean="0"/>
              <a:t>Friedrich</a:t>
            </a:r>
            <a:r>
              <a:rPr lang="en-US" sz="980" dirty="0"/>
              <a:t>, Erik B., and Michael </a:t>
            </a:r>
            <a:r>
              <a:rPr lang="en-US" sz="980" dirty="0" err="1"/>
              <a:t>Böhm</a:t>
            </a:r>
            <a:r>
              <a:rPr lang="en-US" sz="980" dirty="0"/>
              <a:t>. "Management of end stage heart </a:t>
            </a:r>
            <a:r>
              <a:rPr lang="en-US" sz="980" dirty="0" err="1"/>
              <a:t>failure."Heart</a:t>
            </a:r>
            <a:r>
              <a:rPr lang="en-US" sz="980" dirty="0"/>
              <a:t> 93.5 (2007): 626-631.</a:t>
            </a:r>
          </a:p>
          <a:p>
            <a:pPr marL="171450" indent="-171450">
              <a:buFont typeface="Arial" panose="020B0604020202020204" pitchFamily="34" charset="0"/>
              <a:buChar char="•"/>
            </a:pPr>
            <a:r>
              <a:rPr lang="en-US" sz="980" dirty="0" err="1" smtClean="0"/>
              <a:t>Fanaroff</a:t>
            </a:r>
            <a:r>
              <a:rPr lang="en-US" sz="980" dirty="0"/>
              <a:t>, Alexander C., et al. "Patient Selection for Advanced Heart Failure Therapy Referral." Critical pathways in cardiology 13.1 (2014): 1.</a:t>
            </a:r>
          </a:p>
          <a:p>
            <a:pPr marL="171450" indent="-171450">
              <a:buFont typeface="Arial" panose="020B0604020202020204" pitchFamily="34" charset="0"/>
              <a:buChar char="•"/>
            </a:pPr>
            <a:r>
              <a:rPr lang="en-US" sz="980" dirty="0" err="1" smtClean="0"/>
              <a:t>Carabello</a:t>
            </a:r>
            <a:r>
              <a:rPr lang="en-US" sz="980" dirty="0"/>
              <a:t>, </a:t>
            </a:r>
            <a:r>
              <a:rPr lang="en-US" sz="980" dirty="0" err="1"/>
              <a:t>Blase</a:t>
            </a:r>
            <a:r>
              <a:rPr lang="en-US" sz="980" dirty="0"/>
              <a:t> A. "Contemporary Reviews in Cardiovascular </a:t>
            </a:r>
            <a:r>
              <a:rPr lang="en-US" sz="980" dirty="0" err="1"/>
              <a:t>Medicine."Circulation</a:t>
            </a:r>
            <a:r>
              <a:rPr lang="en-US" sz="980" dirty="0"/>
              <a:t> 112 (2005): 432-437.</a:t>
            </a:r>
          </a:p>
          <a:p>
            <a:pPr marL="171450" indent="-171450">
              <a:buFont typeface="Arial" panose="020B0604020202020204" pitchFamily="34" charset="0"/>
              <a:buChar char="•"/>
            </a:pPr>
            <a:r>
              <a:rPr lang="en-US" sz="980" dirty="0" smtClean="0"/>
              <a:t>Taylor, David O., et al. "Registry of the International Society for Heart and Lung Transplantation: twenty-sixth official adult heart transplant </a:t>
            </a:r>
            <a:r>
              <a:rPr lang="en-US" sz="980" dirty="0"/>
              <a:t>report—2009." The Journal of Heart and Lung Transplantation 28.10 (2009): 1007-1022.</a:t>
            </a:r>
          </a:p>
          <a:p>
            <a:pPr marL="171450" indent="-171450">
              <a:buFont typeface="Arial" panose="020B0604020202020204" pitchFamily="34" charset="0"/>
              <a:buChar char="•"/>
            </a:pPr>
            <a:r>
              <a:rPr lang="en-US" sz="980" dirty="0" smtClean="0"/>
              <a:t>Rose</a:t>
            </a:r>
            <a:r>
              <a:rPr lang="en-US" sz="980" dirty="0"/>
              <a:t>, Eric A., et al. "Long-term use of a left ventricular assist device for end-stage heart failure." New England Journal of Medicine 345.20 (2001): 1435-1443.</a:t>
            </a:r>
          </a:p>
          <a:p>
            <a:pPr marL="171450" indent="-171450">
              <a:buFont typeface="Arial" panose="020B0604020202020204" pitchFamily="34" charset="0"/>
              <a:buChar char="•"/>
            </a:pPr>
            <a:r>
              <a:rPr lang="en-US" sz="980" dirty="0" smtClean="0"/>
              <a:t>Takeda</a:t>
            </a:r>
            <a:r>
              <a:rPr lang="en-US" sz="980" dirty="0"/>
              <a:t>, Koji, et al. "Outcome of cardiac transplantation in patients requiring prolonged continuous-flow left ventricular assist device support." The Journal of Heart and Lung Transplantation 34.1 (2015): 89-99.</a:t>
            </a:r>
          </a:p>
          <a:p>
            <a:pPr marL="171450" indent="-171450">
              <a:buFont typeface="Arial" panose="020B0604020202020204" pitchFamily="34" charset="0"/>
              <a:buChar char="•"/>
            </a:pPr>
            <a:r>
              <a:rPr lang="en-US" sz="980" dirty="0" err="1" smtClean="0"/>
              <a:t>McIlvennan</a:t>
            </a:r>
            <a:r>
              <a:rPr lang="en-US" sz="980" dirty="0"/>
              <a:t>, Colleen K., et al. "Clinical outcomes following continuous-flow left ventricular assist device: a systematic review." Circulation: Heart Failure(2014): CIRCHEARTFAILURE-114</a:t>
            </a:r>
          </a:p>
          <a:p>
            <a:pPr marL="171450" indent="-171450">
              <a:buFont typeface="Arial" panose="020B0604020202020204" pitchFamily="34" charset="0"/>
              <a:buChar char="•"/>
            </a:pPr>
            <a:r>
              <a:rPr lang="en-US" sz="980" dirty="0" err="1" smtClean="0"/>
              <a:t>Nativi</a:t>
            </a:r>
            <a:r>
              <a:rPr lang="en-US" sz="980" dirty="0"/>
              <a:t>, Jose N., et al. "Changing outcomes in patients bridged to heart transplantation with continuous-versus pulsatile-flow ventricular assist devices: an analysis of the registry of the International Society for Heart and Lung Transplantation." The Journal of Heart and Lung Transplantation 30.8 (2011): 854-861.</a:t>
            </a:r>
          </a:p>
          <a:p>
            <a:pPr marL="171450" indent="-171450">
              <a:buFont typeface="Arial" panose="020B0604020202020204" pitchFamily="34" charset="0"/>
              <a:buChar char="•"/>
            </a:pPr>
            <a:r>
              <a:rPr lang="en-US" sz="980" dirty="0" smtClean="0"/>
              <a:t>John</a:t>
            </a:r>
            <a:r>
              <a:rPr lang="en-US" sz="980" dirty="0"/>
              <a:t>, </a:t>
            </a:r>
            <a:r>
              <a:rPr lang="en-US" sz="980" dirty="0" err="1"/>
              <a:t>Ranjit</a:t>
            </a:r>
            <a:r>
              <a:rPr lang="en-US" sz="980" dirty="0"/>
              <a:t>, et al. "Improved survival and decreasing incidence of adverse events with the </a:t>
            </a:r>
            <a:r>
              <a:rPr lang="en-US" sz="980" dirty="0" err="1"/>
              <a:t>HeartMate</a:t>
            </a:r>
            <a:r>
              <a:rPr lang="en-US" sz="980" dirty="0"/>
              <a:t> II left ventricular assist device as bridge-to-transplant therapy." The Annals of thoracic surgery 86.4 (2008): 1227-1235.</a:t>
            </a:r>
          </a:p>
          <a:p>
            <a:pPr marL="171450" indent="-171450">
              <a:buFont typeface="Arial" panose="020B0604020202020204" pitchFamily="34" charset="0"/>
              <a:buChar char="•"/>
            </a:pPr>
            <a:r>
              <a:rPr lang="en-US" sz="980" dirty="0" err="1" smtClean="0"/>
              <a:t>Deo</a:t>
            </a:r>
            <a:r>
              <a:rPr lang="en-US" sz="980" dirty="0"/>
              <a:t>, </a:t>
            </a:r>
            <a:r>
              <a:rPr lang="en-US" sz="980" dirty="0" err="1"/>
              <a:t>Salil</a:t>
            </a:r>
            <a:r>
              <a:rPr lang="en-US" sz="980" dirty="0"/>
              <a:t> V., et al. "Cardiac transplantation after bridged therapy with continuous flow left ventricular assist devices." Heart, Lung and Circulation23.3 (2014): 224-228.</a:t>
            </a:r>
          </a:p>
          <a:p>
            <a:pPr marL="171450" indent="-171450">
              <a:buFont typeface="Arial" panose="020B0604020202020204" pitchFamily="34" charset="0"/>
              <a:buChar char="•"/>
            </a:pPr>
            <a:r>
              <a:rPr lang="en-US" sz="980" dirty="0" err="1" smtClean="0"/>
              <a:t>Lietz</a:t>
            </a:r>
            <a:r>
              <a:rPr lang="en-US" sz="980" dirty="0"/>
              <a:t>, Katherine, et al. "Outcomes of left ventricular assist device implantation as destination therapy in the post-rematch era implications for patient selection." Circulation 116.5 (2007): 497-505.</a:t>
            </a:r>
          </a:p>
          <a:p>
            <a:pPr marL="171450" indent="-171450">
              <a:buFont typeface="Arial" panose="020B0604020202020204" pitchFamily="34" charset="0"/>
              <a:buChar char="•"/>
            </a:pPr>
            <a:r>
              <a:rPr lang="en-US" sz="980" dirty="0" smtClean="0"/>
              <a:t>El-</a:t>
            </a:r>
            <a:r>
              <a:rPr lang="en-US" sz="980" dirty="0" err="1" smtClean="0"/>
              <a:t>Hamamsy</a:t>
            </a:r>
            <a:r>
              <a:rPr lang="en-US" sz="980" dirty="0"/>
              <a:t>, </a:t>
            </a:r>
            <a:r>
              <a:rPr lang="en-US" sz="980" dirty="0" err="1"/>
              <a:t>Ismaïl</a:t>
            </a:r>
            <a:r>
              <a:rPr lang="en-US" sz="980" dirty="0"/>
              <a:t>, et al. "Successful </a:t>
            </a:r>
            <a:r>
              <a:rPr lang="en-US" sz="980" dirty="0" err="1"/>
              <a:t>explantation</a:t>
            </a:r>
            <a:r>
              <a:rPr lang="en-US" sz="980" dirty="0"/>
              <a:t> of a left ventricular </a:t>
            </a:r>
            <a:r>
              <a:rPr lang="en-US" sz="980" dirty="0" smtClean="0"/>
              <a:t>assist device </a:t>
            </a:r>
            <a:r>
              <a:rPr lang="en-US" sz="980" dirty="0"/>
              <a:t>following acute fulminant myocarditis." Canadian Journal of Cardiology22.6 (2006): </a:t>
            </a:r>
            <a:r>
              <a:rPr lang="en-US" sz="980" dirty="0" smtClean="0"/>
              <a:t>507-508.</a:t>
            </a:r>
            <a:endParaRPr lang="en-US" sz="980" dirty="0"/>
          </a:p>
          <a:p>
            <a:pPr marL="171450" indent="-171450">
              <a:buFont typeface="Arial" panose="020B0604020202020204" pitchFamily="34" charset="0"/>
              <a:buChar char="•"/>
            </a:pPr>
            <a:r>
              <a:rPr lang="en-US" sz="980" dirty="0" smtClean="0"/>
              <a:t>Chen</a:t>
            </a:r>
            <a:r>
              <a:rPr lang="en-US" sz="980" dirty="0"/>
              <a:t>, Jonathan M., et al. "Improved survival rates support left ventricular assist device implantation early after myocardial infarction." Journal of the American College of Cardiology 33.7 (1999): 1903-1908</a:t>
            </a:r>
            <a:r>
              <a:rPr lang="en-US" sz="980" dirty="0" smtClean="0"/>
              <a:t>.</a:t>
            </a:r>
            <a:endParaRPr lang="en-US" sz="980" dirty="0"/>
          </a:p>
        </p:txBody>
      </p:sp>
      <p:sp>
        <p:nvSpPr>
          <p:cNvPr id="63" name="TextBox 62"/>
          <p:cNvSpPr txBox="1"/>
          <p:nvPr/>
        </p:nvSpPr>
        <p:spPr>
          <a:xfrm>
            <a:off x="20150227" y="6689439"/>
            <a:ext cx="9180125" cy="646331"/>
          </a:xfrm>
          <a:prstGeom prst="rect">
            <a:avLst/>
          </a:prstGeom>
          <a:solidFill>
            <a:srgbClr val="800000"/>
          </a:solidFill>
        </p:spPr>
        <p:txBody>
          <a:bodyPr wrap="square" rtlCol="0">
            <a:spAutoFit/>
          </a:bodyPr>
          <a:lstStyle/>
          <a:p>
            <a:pPr algn="ctr"/>
            <a:r>
              <a:rPr lang="en-US" sz="3600" dirty="0" smtClean="0">
                <a:solidFill>
                  <a:schemeClr val="bg1"/>
                </a:solidFill>
              </a:rPr>
              <a:t>Timing of OHT after LVAD implantation</a:t>
            </a:r>
            <a:endParaRPr lang="en-US" sz="3600" dirty="0">
              <a:solidFill>
                <a:schemeClr val="bg1"/>
              </a:solidFill>
            </a:endParaRPr>
          </a:p>
        </p:txBody>
      </p:sp>
      <p:sp>
        <p:nvSpPr>
          <p:cNvPr id="65" name="TextBox 64"/>
          <p:cNvSpPr txBox="1"/>
          <p:nvPr/>
        </p:nvSpPr>
        <p:spPr>
          <a:xfrm>
            <a:off x="8994806" y="6674749"/>
            <a:ext cx="10161019" cy="646331"/>
          </a:xfrm>
          <a:prstGeom prst="rect">
            <a:avLst/>
          </a:prstGeom>
          <a:solidFill>
            <a:srgbClr val="800000"/>
          </a:solidFill>
        </p:spPr>
        <p:txBody>
          <a:bodyPr wrap="square" rtlCol="0">
            <a:spAutoFit/>
          </a:bodyPr>
          <a:lstStyle/>
          <a:p>
            <a:pPr algn="ctr"/>
            <a:r>
              <a:rPr lang="en-US" sz="3600" dirty="0" smtClean="0">
                <a:solidFill>
                  <a:schemeClr val="bg1"/>
                </a:solidFill>
              </a:rPr>
              <a:t>Baseline demographics</a:t>
            </a:r>
            <a:endParaRPr lang="en-US" sz="3600" dirty="0">
              <a:solidFill>
                <a:schemeClr val="bg1"/>
              </a:solidFill>
            </a:endParaRPr>
          </a:p>
        </p:txBody>
      </p:sp>
      <p:sp>
        <p:nvSpPr>
          <p:cNvPr id="81" name="TextBox 80"/>
          <p:cNvSpPr txBox="1"/>
          <p:nvPr/>
        </p:nvSpPr>
        <p:spPr>
          <a:xfrm>
            <a:off x="30148041" y="7993264"/>
            <a:ext cx="7399806" cy="7848302"/>
          </a:xfrm>
          <a:prstGeom prst="rect">
            <a:avLst/>
          </a:prstGeom>
          <a:solidFill>
            <a:schemeClr val="bg1"/>
          </a:solidFill>
          <a:ln>
            <a:solidFill>
              <a:srgbClr val="800000"/>
            </a:solidFill>
          </a:ln>
        </p:spPr>
        <p:txBody>
          <a:bodyPr wrap="square" rtlCol="0">
            <a:spAutoFit/>
          </a:bodyPr>
          <a:lstStyle/>
          <a:p>
            <a:pPr marL="457200" indent="-457200">
              <a:buFont typeface="Arial" panose="020B0604020202020204" pitchFamily="34" charset="0"/>
              <a:buChar char="•"/>
            </a:pPr>
            <a:r>
              <a:rPr lang="en-US" sz="2400" dirty="0" smtClean="0"/>
              <a:t>Number of LVAD implantations have significantly increased from 1998 to 2011</a:t>
            </a:r>
          </a:p>
          <a:p>
            <a:pPr marL="457200" indent="-457200">
              <a:buFont typeface="Arial" panose="020B0604020202020204" pitchFamily="34" charset="0"/>
              <a:buChar char="•"/>
            </a:pPr>
            <a:r>
              <a:rPr lang="en-US" sz="2400" dirty="0" smtClean="0"/>
              <a:t>Percent in-hospital mortality of LVAD patients significantly decreased from 2007 to 2011</a:t>
            </a:r>
          </a:p>
          <a:p>
            <a:pPr marL="457200" indent="-457200">
              <a:buFont typeface="Arial" panose="020B0604020202020204" pitchFamily="34" charset="0"/>
              <a:buChar char="•"/>
            </a:pPr>
            <a:r>
              <a:rPr lang="en-US" sz="2400" dirty="0"/>
              <a:t>In-hospital mortality is decreased for patients who undergo OHT greater than 8 days after LVAD implantation compared to both patients who do not receive OHT (12.2% vs 27.0%) and patients who undergo OHT within 1 week of LVAD implantation (12.2% vs 26.8</a:t>
            </a:r>
            <a:r>
              <a:rPr lang="en-US" sz="2400" dirty="0" smtClean="0"/>
              <a:t>%)</a:t>
            </a:r>
          </a:p>
          <a:p>
            <a:pPr marL="457200" indent="-457200">
              <a:buFont typeface="Arial" panose="020B0604020202020204" pitchFamily="34" charset="0"/>
              <a:buChar char="•"/>
            </a:pPr>
            <a:r>
              <a:rPr lang="en-US" sz="2400" dirty="0"/>
              <a:t>Acute renal failure, reoperation, postoperative bleeding, and acute respiratory failure are among the most frequent in-hospital complications in LVAD patients with or without OHT. Reoperation is more frequent in LVAD patients receiving OHT than in LVAD patients without OHT</a:t>
            </a:r>
            <a:r>
              <a:rPr lang="en-US" sz="2400" dirty="0" smtClean="0"/>
              <a:t>.</a:t>
            </a:r>
          </a:p>
          <a:p>
            <a:pPr marL="457200" indent="-457200">
              <a:buFont typeface="Arial" panose="020B0604020202020204" pitchFamily="34" charset="0"/>
              <a:buChar char="•"/>
            </a:pPr>
            <a:r>
              <a:rPr lang="en-US" sz="2400" dirty="0"/>
              <a:t>Patients with invasive hemodynamic monitoring have increased in-hospital survival (80.1% vs 71.9%) despite longer hospitalizations and longer time to LVAD implantation during the </a:t>
            </a:r>
            <a:r>
              <a:rPr lang="en-US" sz="2400" dirty="0" smtClean="0"/>
              <a:t>hospitalization (data not shown)</a:t>
            </a:r>
            <a:endParaRPr lang="en-US" sz="2400" dirty="0"/>
          </a:p>
        </p:txBody>
      </p:sp>
      <p:sp>
        <p:nvSpPr>
          <p:cNvPr id="82" name="TextBox 81"/>
          <p:cNvSpPr txBox="1"/>
          <p:nvPr/>
        </p:nvSpPr>
        <p:spPr>
          <a:xfrm>
            <a:off x="30062545" y="6665763"/>
            <a:ext cx="7580256" cy="1261884"/>
          </a:xfrm>
          <a:prstGeom prst="rect">
            <a:avLst/>
          </a:prstGeom>
          <a:solidFill>
            <a:srgbClr val="800000"/>
          </a:solidFill>
        </p:spPr>
        <p:txBody>
          <a:bodyPr wrap="square" rtlCol="0">
            <a:spAutoFit/>
          </a:bodyPr>
          <a:lstStyle/>
          <a:p>
            <a:pPr algn="ctr"/>
            <a:r>
              <a:rPr lang="en-US" dirty="0" smtClean="0">
                <a:solidFill>
                  <a:schemeClr val="bg1"/>
                </a:solidFill>
              </a:rPr>
              <a:t>Conclusions</a:t>
            </a:r>
            <a:endParaRPr lang="en-US" dirty="0">
              <a:solidFill>
                <a:schemeClr val="bg1"/>
              </a:solidFill>
            </a:endParaRPr>
          </a:p>
        </p:txBody>
      </p:sp>
      <p:sp>
        <p:nvSpPr>
          <p:cNvPr id="83" name="TextBox 82"/>
          <p:cNvSpPr txBox="1"/>
          <p:nvPr/>
        </p:nvSpPr>
        <p:spPr>
          <a:xfrm>
            <a:off x="30095618" y="15943652"/>
            <a:ext cx="7580256" cy="1261884"/>
          </a:xfrm>
          <a:prstGeom prst="rect">
            <a:avLst/>
          </a:prstGeom>
          <a:solidFill>
            <a:srgbClr val="800000"/>
          </a:solidFill>
        </p:spPr>
        <p:txBody>
          <a:bodyPr wrap="square" rtlCol="0">
            <a:spAutoFit/>
          </a:bodyPr>
          <a:lstStyle/>
          <a:p>
            <a:pPr algn="ctr"/>
            <a:r>
              <a:rPr lang="en-US" dirty="0" smtClean="0">
                <a:solidFill>
                  <a:schemeClr val="bg1"/>
                </a:solidFill>
              </a:rPr>
              <a:t>Future Directions</a:t>
            </a:r>
            <a:endParaRPr lang="en-US" dirty="0">
              <a:solidFill>
                <a:schemeClr val="bg1"/>
              </a:solidFill>
            </a:endParaRPr>
          </a:p>
        </p:txBody>
      </p:sp>
      <p:sp>
        <p:nvSpPr>
          <p:cNvPr id="53" name="TextBox 52"/>
          <p:cNvSpPr txBox="1"/>
          <p:nvPr/>
        </p:nvSpPr>
        <p:spPr>
          <a:xfrm>
            <a:off x="728129" y="24239679"/>
            <a:ext cx="7581010" cy="646331"/>
          </a:xfrm>
          <a:prstGeom prst="rect">
            <a:avLst/>
          </a:prstGeom>
          <a:solidFill>
            <a:srgbClr val="800000"/>
          </a:solidFill>
        </p:spPr>
        <p:txBody>
          <a:bodyPr wrap="square" rtlCol="0">
            <a:spAutoFit/>
          </a:bodyPr>
          <a:lstStyle/>
          <a:p>
            <a:pPr algn="ctr"/>
            <a:r>
              <a:rPr lang="en-US" sz="3600" dirty="0" smtClean="0">
                <a:solidFill>
                  <a:schemeClr val="bg1"/>
                </a:solidFill>
              </a:rPr>
              <a:t>ICD-9 Codes</a:t>
            </a:r>
            <a:endParaRPr lang="en-US" sz="3600" dirty="0">
              <a:solidFill>
                <a:schemeClr val="bg1"/>
              </a:solidFill>
            </a:endParaRPr>
          </a:p>
        </p:txBody>
      </p:sp>
      <p:sp>
        <p:nvSpPr>
          <p:cNvPr id="55" name="TextBox 54"/>
          <p:cNvSpPr txBox="1"/>
          <p:nvPr/>
        </p:nvSpPr>
        <p:spPr>
          <a:xfrm>
            <a:off x="862312" y="24995643"/>
            <a:ext cx="7247456" cy="3566160"/>
          </a:xfrm>
          <a:prstGeom prst="rect">
            <a:avLst/>
          </a:prstGeom>
          <a:solidFill>
            <a:schemeClr val="bg1"/>
          </a:solidFill>
          <a:ln>
            <a:solidFill>
              <a:srgbClr val="800000"/>
            </a:solidFill>
          </a:ln>
        </p:spPr>
        <p:txBody>
          <a:bodyPr wrap="square" rtlCol="0">
            <a:spAutoFit/>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a:p>
          <a:p>
            <a:endParaRPr lang="en-US" sz="2400" dirty="0"/>
          </a:p>
          <a:p>
            <a:endParaRPr lang="en-US" sz="2400" dirty="0" smtClean="0"/>
          </a:p>
        </p:txBody>
      </p:sp>
      <p:graphicFrame>
        <p:nvGraphicFramePr>
          <p:cNvPr id="2" name="Table 1"/>
          <p:cNvGraphicFramePr>
            <a:graphicFrameLocks noGrp="1"/>
          </p:cNvGraphicFramePr>
          <p:nvPr>
            <p:extLst>
              <p:ext uri="{D42A27DB-BD31-4B8C-83A1-F6EECF244321}">
                <p14:modId xmlns:p14="http://schemas.microsoft.com/office/powerpoint/2010/main" val="3872490249"/>
              </p:ext>
            </p:extLst>
          </p:nvPr>
        </p:nvGraphicFramePr>
        <p:xfrm>
          <a:off x="1590676" y="24886010"/>
          <a:ext cx="5884945" cy="3517182"/>
        </p:xfrm>
        <a:graphic>
          <a:graphicData uri="http://schemas.openxmlformats.org/drawingml/2006/table">
            <a:tbl>
              <a:tblPr firstRow="1" firstCol="1" bandRow="1"/>
              <a:tblGrid>
                <a:gridCol w="3155529"/>
                <a:gridCol w="2729416"/>
              </a:tblGrid>
              <a:tr h="240030">
                <a:tc gridSpan="2">
                  <a:txBody>
                    <a:bodyPr/>
                    <a:lstStyle/>
                    <a:p>
                      <a:pPr marL="0" marR="0" algn="l">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r>
              <a:tr h="182064">
                <a:tc>
                  <a:txBody>
                    <a:bodyPr/>
                    <a:lstStyle/>
                    <a:p>
                      <a:pPr marL="0" marR="0" algn="l">
                        <a:lnSpc>
                          <a:spcPct val="107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Diagnosis/Procedure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ICD9 Code(s)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Left ventricular assist device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Orthostatic heart transplant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3751, 375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Swan-Ganz catheterization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8964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Diabetes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25000-25099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Disorders of lipoid metabolism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2720-2729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Hypertension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4010-4019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History of or current use of tobacco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V1582, 3051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BMI </a:t>
                      </a:r>
                      <a:r>
                        <a:rPr lang="en-US" sz="11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30</a:t>
                      </a:r>
                      <a:r>
                        <a:rPr lang="en-US" sz="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kg/m</a:t>
                      </a:r>
                      <a:r>
                        <a:rPr lang="en-US" sz="1100" baseline="30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27800, 27801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Reoperation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3403, 3764, 3479, 341, 3749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Sepsis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99591, 99592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respiratory failure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51881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cardiac complication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9971, 4294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renal failure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5845-5849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bleeding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4513, 4523, 9904, 9905, 9907, 9909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Stroke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43491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liver failure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Device failure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99609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03608914"/>
              </p:ext>
            </p:extLst>
          </p:nvPr>
        </p:nvGraphicFramePr>
        <p:xfrm>
          <a:off x="9279143" y="7418016"/>
          <a:ext cx="9622404" cy="14278253"/>
        </p:xfrm>
        <a:graphic>
          <a:graphicData uri="http://schemas.openxmlformats.org/drawingml/2006/table">
            <a:tbl>
              <a:tblPr firstRow="1" firstCol="1" bandRow="1"/>
              <a:tblGrid>
                <a:gridCol w="3828081"/>
                <a:gridCol w="1931441"/>
                <a:gridCol w="1931441"/>
                <a:gridCol w="1931441"/>
              </a:tblGrid>
              <a:tr h="577146">
                <a:tc gridSpan="4">
                  <a:txBody>
                    <a:bodyPr/>
                    <a:lstStyle/>
                    <a:p>
                      <a:pPr marL="0" marR="0">
                        <a:lnSpc>
                          <a:spcPct val="107000"/>
                        </a:lnSpc>
                        <a:spcBef>
                          <a:spcPts val="0"/>
                        </a:spcBef>
                        <a:spcAft>
                          <a:spcPts val="0"/>
                        </a:spcAft>
                      </a:pPr>
                      <a:r>
                        <a:rPr lang="en-US"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Table 1. </a:t>
                      </a: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Baseline demographics of all LVAD patients, LVAD patients who underwent invasive hemodynamic monitoring, and LVAD patients who received </a:t>
                      </a:r>
                      <a:r>
                        <a:rPr lang="en-US"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orthotopic</a:t>
                      </a: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heart transplant (OHT)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492599">
                <a:tc>
                  <a:txBody>
                    <a:bodyPr/>
                    <a:lstStyle/>
                    <a:p>
                      <a:pPr>
                        <a:lnSpc>
                          <a:spcPct val="107000"/>
                        </a:lnSpc>
                      </a:pPr>
                      <a:endParaRPr lang="en-US" sz="1500">
                        <a:effectLst/>
                        <a:latin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LVAD</a:t>
                      </a:r>
                      <a:br>
                        <a:rPr lang="en-US" sz="1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2200)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Swan-Ganz+</a:t>
                      </a:r>
                      <a:b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403)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OHT+ </a:t>
                      </a:r>
                      <a:b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164)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Mortality,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590 (26.5)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86 (19.9)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26 (15.9)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Length of stay, mean ± SD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40.5  ± 38.9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45.4 ± 38.2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82.8 ± 59.3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Age, mean ± SD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53.4 ± 13.7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53.4 ± 13.7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48.2 ± 13.5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Sex,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1659 (75.4)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81 (20.1)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134 (81.7)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Female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541 (24.6)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322 (79.9)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 (18.3)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Race,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White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1274 (57.9)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218 (54.1)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89 (54.3)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Black</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352 (16.0)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 (19.9)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 (13.4)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Hispanic</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142 (6.5)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33 (8.2)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17 (10.4)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Asian/Pacific Islander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 (2.3)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Native American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Other</a:t>
                      </a:r>
                      <a:r>
                        <a:rPr lang="en-US" sz="15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ǂ</a:t>
                      </a: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or 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376 (17.1)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 (14.6)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29 (17.7)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Median household income,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$1-24,999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475 (21.6)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98 (24.3)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28 (17.1)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$25,000-34,999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491 (22.3)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89 (22.1)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 (22.6)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$35,000-44,999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552 (25.1)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90 (22.3)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43 (26.2)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 or more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631 (28.7)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115 (28.5)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52 (31.7)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 (2.3)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 (2.7)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(2.4)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Comorbidities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Diabetes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392 (17.8)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65 (16.1)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 (11.6)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Hyperlipidemia</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310 (14.1)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63 (15.6)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Hypertension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301 (13.7)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44 (10.9)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 (6.1)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History of smoking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144 (6.5)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33 (8.2)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BMI </a:t>
                      </a:r>
                      <a:r>
                        <a:rPr lang="en-US" sz="15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30 kg/m</a:t>
                      </a:r>
                      <a:r>
                        <a:rPr lang="en-US" sz="1500" baseline="30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96 (4.4)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17 (4.2)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Number of comorbid diagnosis, mean ± SD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12.7 ± 2.9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13.6 ± 2.5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12.3 ± 3.1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Year of hospitalization,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1998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18 (0.8)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41  (1.9)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 (2.5)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71 (3.2)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(2.2)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108 (4.9)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 (3.5)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 (15.2)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93 (4.2)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 (9.8)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 (4.5)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 (3.6)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 (2.0)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79 (3.6)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 (3.5)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18 (11.0)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131 (6.0)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26 (6.5)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119 (5.4)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 (4.7)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 (7.3)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209 (9.5)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42 (10.4)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 (8.5)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253 (11.5)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 (13.6)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 (7.3)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427 (19.4)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72 (17.9)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 (4.9)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2011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472 (21.5)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116 (28.8)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Location of hospital,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Rural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17 (0.8)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Urban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2181 (99.1)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402 (99.8)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164 (100.0)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Urban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Bedsize of hospital,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Small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38 (1.7)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 (3.7)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Medium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229 (10.4)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49 (12.2)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18 (11.0)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Large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1931 (87.8)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352 (87.3)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140 (85.4)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Teaching status of hospital,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Nonteaching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165 (7.5)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33 (8.2)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Teaching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2033 (92.4)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369 (91.6)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159 (97.0)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9" name="Chart 58"/>
          <p:cNvGraphicFramePr/>
          <p:nvPr>
            <p:extLst>
              <p:ext uri="{D42A27DB-BD31-4B8C-83A1-F6EECF244321}">
                <p14:modId xmlns:p14="http://schemas.microsoft.com/office/powerpoint/2010/main" val="3393812303"/>
              </p:ext>
            </p:extLst>
          </p:nvPr>
        </p:nvGraphicFramePr>
        <p:xfrm>
          <a:off x="9155149" y="21684793"/>
          <a:ext cx="9018810" cy="4933619"/>
        </p:xfrm>
        <a:graphic>
          <a:graphicData uri="http://schemas.openxmlformats.org/drawingml/2006/chart">
            <c:chart xmlns:c="http://schemas.openxmlformats.org/drawingml/2006/chart" xmlns:r="http://schemas.openxmlformats.org/officeDocument/2006/relationships" r:id="rId4"/>
          </a:graphicData>
        </a:graphic>
      </p:graphicFrame>
      <p:sp>
        <p:nvSpPr>
          <p:cNvPr id="56" name="TextBox 55"/>
          <p:cNvSpPr txBox="1"/>
          <p:nvPr/>
        </p:nvSpPr>
        <p:spPr>
          <a:xfrm>
            <a:off x="8994807" y="21684793"/>
            <a:ext cx="10161019" cy="646331"/>
          </a:xfrm>
          <a:prstGeom prst="rect">
            <a:avLst/>
          </a:prstGeom>
          <a:solidFill>
            <a:srgbClr val="800000"/>
          </a:solidFill>
        </p:spPr>
        <p:txBody>
          <a:bodyPr wrap="square" rtlCol="0">
            <a:spAutoFit/>
          </a:bodyPr>
          <a:lstStyle/>
          <a:p>
            <a:pPr algn="ctr"/>
            <a:r>
              <a:rPr lang="en-US" sz="3600" dirty="0">
                <a:solidFill>
                  <a:schemeClr val="bg1"/>
                </a:solidFill>
              </a:rPr>
              <a:t>I</a:t>
            </a:r>
            <a:r>
              <a:rPr lang="en-US" sz="3600" dirty="0" smtClean="0">
                <a:solidFill>
                  <a:schemeClr val="bg1"/>
                </a:solidFill>
              </a:rPr>
              <a:t>n-hospital mortality of LVAD patients (1998-2011)</a:t>
            </a:r>
            <a:endParaRPr lang="en-US" sz="3600" dirty="0">
              <a:solidFill>
                <a:schemeClr val="bg1"/>
              </a:solidFill>
            </a:endParaRPr>
          </a:p>
        </p:txBody>
      </p:sp>
      <p:pic>
        <p:nvPicPr>
          <p:cNvPr id="15" name="Picture 14"/>
          <p:cNvPicPr>
            <a:picLocks noChangeAspect="1"/>
          </p:cNvPicPr>
          <p:nvPr/>
        </p:nvPicPr>
        <p:blipFill>
          <a:blip r:embed="rId5"/>
          <a:stretch>
            <a:fillRect/>
          </a:stretch>
        </p:blipFill>
        <p:spPr>
          <a:xfrm>
            <a:off x="20002671" y="11751940"/>
            <a:ext cx="9311599" cy="5453596"/>
          </a:xfrm>
          <a:prstGeom prst="rect">
            <a:avLst/>
          </a:prstGeom>
        </p:spPr>
      </p:pic>
      <p:pic>
        <p:nvPicPr>
          <p:cNvPr id="16" name="Picture 15"/>
          <p:cNvPicPr>
            <a:picLocks noChangeAspect="1"/>
          </p:cNvPicPr>
          <p:nvPr/>
        </p:nvPicPr>
        <p:blipFill>
          <a:blip r:embed="rId6"/>
          <a:stretch>
            <a:fillRect/>
          </a:stretch>
        </p:blipFill>
        <p:spPr>
          <a:xfrm>
            <a:off x="20134146" y="7794490"/>
            <a:ext cx="8944093" cy="1675070"/>
          </a:xfrm>
          <a:prstGeom prst="rect">
            <a:avLst/>
          </a:prstGeom>
        </p:spPr>
      </p:pic>
      <p:sp>
        <p:nvSpPr>
          <p:cNvPr id="62" name="TextBox 61"/>
          <p:cNvSpPr txBox="1"/>
          <p:nvPr/>
        </p:nvSpPr>
        <p:spPr>
          <a:xfrm>
            <a:off x="20172639" y="21684793"/>
            <a:ext cx="9180125" cy="646331"/>
          </a:xfrm>
          <a:prstGeom prst="rect">
            <a:avLst/>
          </a:prstGeom>
          <a:solidFill>
            <a:srgbClr val="800000"/>
          </a:solidFill>
        </p:spPr>
        <p:txBody>
          <a:bodyPr wrap="square" rtlCol="0">
            <a:spAutoFit/>
          </a:bodyPr>
          <a:lstStyle/>
          <a:p>
            <a:pPr algn="ctr"/>
            <a:r>
              <a:rPr lang="en-US" sz="3600" dirty="0" smtClean="0">
                <a:solidFill>
                  <a:schemeClr val="bg1"/>
                </a:solidFill>
              </a:rPr>
              <a:t>In-hospital complications of OHT after LVAD</a:t>
            </a:r>
            <a:endParaRPr lang="en-US" sz="3600" dirty="0">
              <a:solidFill>
                <a:schemeClr val="bg1"/>
              </a:solidFill>
            </a:endParaRPr>
          </a:p>
        </p:txBody>
      </p:sp>
      <p:sp>
        <p:nvSpPr>
          <p:cNvPr id="19" name="Rectangle 18"/>
          <p:cNvSpPr/>
          <p:nvPr/>
        </p:nvSpPr>
        <p:spPr>
          <a:xfrm>
            <a:off x="9231440" y="26501935"/>
            <a:ext cx="9915552" cy="1806007"/>
          </a:xfrm>
          <a:prstGeom prst="rect">
            <a:avLst/>
          </a:prstGeom>
        </p:spPr>
        <p:txBody>
          <a:bodyPr wrap="square">
            <a:spAutoFit/>
          </a:bodyPr>
          <a:lstStyle/>
          <a:p>
            <a:pPr>
              <a:lnSpc>
                <a:spcPct val="107000"/>
              </a:lnSpc>
              <a:spcAft>
                <a:spcPts val="800"/>
              </a:spcAft>
            </a:pPr>
            <a:r>
              <a:rPr lang="en-US" sz="2100" b="1" dirty="0">
                <a:latin typeface="Calibri" panose="020F0502020204030204" pitchFamily="34" charset="0"/>
                <a:ea typeface="Calibri" panose="020F0502020204030204" pitchFamily="34" charset="0"/>
                <a:cs typeface="Times New Roman" panose="02020603050405020304" pitchFamily="18" charset="0"/>
              </a:rPr>
              <a:t>Figure 1.</a:t>
            </a:r>
            <a:r>
              <a:rPr lang="en-US" sz="2100" dirty="0">
                <a:latin typeface="Calibri" panose="020F0502020204030204" pitchFamily="34" charset="0"/>
                <a:ea typeface="Calibri" panose="020F0502020204030204" pitchFamily="34" charset="0"/>
                <a:cs typeface="Times New Roman" panose="02020603050405020304" pitchFamily="18" charset="0"/>
              </a:rPr>
              <a:t> </a:t>
            </a:r>
            <a:r>
              <a:rPr lang="en-US" sz="2100" i="1" dirty="0"/>
              <a:t>Trends in in-hospital mortality among LVAD patients from 1998 to </a:t>
            </a:r>
            <a:r>
              <a:rPr lang="en-US" sz="2100" i="1" dirty="0" smtClean="0"/>
              <a:t>2011 </a:t>
            </a:r>
            <a:r>
              <a:rPr lang="en-US" sz="2100" dirty="0" smtClean="0">
                <a:latin typeface="Calibri" panose="020F0502020204030204" pitchFamily="34" charset="0"/>
                <a:ea typeface="Calibri" panose="020F0502020204030204" pitchFamily="34" charset="0"/>
                <a:cs typeface="Times New Roman" panose="02020603050405020304" pitchFamily="18" charset="0"/>
              </a:rPr>
              <a:t>Percent </a:t>
            </a:r>
            <a:r>
              <a:rPr lang="en-US" sz="2100" dirty="0">
                <a:latin typeface="Calibri" panose="020F0502020204030204" pitchFamily="34" charset="0"/>
                <a:ea typeface="Calibri" panose="020F0502020204030204" pitchFamily="34" charset="0"/>
                <a:cs typeface="Times New Roman" panose="02020603050405020304" pitchFamily="18" charset="0"/>
              </a:rPr>
              <a:t>mortality for each year was calculated as number of deaths by total number of LVAD patients. Overall in-hospital mortality remained stable between 1998 and 2006 (r^ 2 = 0.1403, trend p-value = 0.9042) and linearly decreased between 2007 and 2011 (r^2 = 0.7648, trend p value = 0.033)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20134145" y="9532751"/>
            <a:ext cx="8944092" cy="1708160"/>
          </a:xfrm>
          <a:prstGeom prst="rect">
            <a:avLst/>
          </a:prstGeom>
        </p:spPr>
        <p:txBody>
          <a:bodyPr wrap="square">
            <a:spAutoFit/>
          </a:bodyPr>
          <a:lstStyle/>
          <a:p>
            <a:r>
              <a:rPr lang="en-US" sz="2100" b="1" dirty="0" smtClean="0">
                <a:latin typeface="+mj-lt"/>
              </a:rPr>
              <a:t>Figure 2: </a:t>
            </a:r>
            <a:r>
              <a:rPr lang="en-US" sz="2100" i="1" dirty="0" smtClean="0">
                <a:latin typeface="+mj-lt"/>
              </a:rPr>
              <a:t>Box-and-Whisker </a:t>
            </a:r>
            <a:r>
              <a:rPr lang="en-US" sz="2100" i="1" dirty="0">
                <a:latin typeface="+mj-lt"/>
              </a:rPr>
              <a:t>plot of wait time for OHT after LVAD </a:t>
            </a:r>
            <a:r>
              <a:rPr lang="en-US" sz="2100" i="1" dirty="0" smtClean="0">
                <a:latin typeface="+mj-lt"/>
              </a:rPr>
              <a:t>implantation</a:t>
            </a:r>
            <a:r>
              <a:rPr lang="en-US" sz="2100" dirty="0" smtClean="0">
                <a:latin typeface="+mj-lt"/>
              </a:rPr>
              <a:t>. </a:t>
            </a:r>
            <a:r>
              <a:rPr lang="en-US" sz="2100" dirty="0" smtClean="0">
                <a:latin typeface="+mj-lt"/>
                <a:ea typeface="Times New Roman" panose="02020603050405020304" pitchFamily="18" charset="0"/>
                <a:cs typeface="Times New Roman" panose="02020603050405020304" pitchFamily="18" charset="0"/>
              </a:rPr>
              <a:t>Of </a:t>
            </a:r>
            <a:r>
              <a:rPr lang="en-US" sz="2100" dirty="0">
                <a:latin typeface="+mj-lt"/>
                <a:ea typeface="Times New Roman" panose="02020603050405020304" pitchFamily="18" charset="0"/>
                <a:cs typeface="Times New Roman" panose="02020603050405020304" pitchFamily="18" charset="0"/>
              </a:rPr>
              <a:t>the 2200 patients who underwent LVAD implantation, 164 (7.5%) patients also underwent orthologous heart transplant during the same </a:t>
            </a:r>
            <a:r>
              <a:rPr lang="en-US" sz="2100" dirty="0" smtClean="0">
                <a:latin typeface="+mj-lt"/>
                <a:ea typeface="Times New Roman" panose="02020603050405020304" pitchFamily="18" charset="0"/>
                <a:cs typeface="Times New Roman" panose="02020603050405020304" pitchFamily="18" charset="0"/>
              </a:rPr>
              <a:t>hospitalization (Table 1). </a:t>
            </a:r>
            <a:r>
              <a:rPr lang="en-US" sz="2100" dirty="0">
                <a:latin typeface="+mj-lt"/>
                <a:ea typeface="Times New Roman" panose="02020603050405020304" pitchFamily="18" charset="0"/>
                <a:cs typeface="Times New Roman" panose="02020603050405020304" pitchFamily="18" charset="0"/>
              </a:rPr>
              <a:t>OHT occurred a median of 32 days (IQR 7.75 to 66 days) after LVAD implantation</a:t>
            </a:r>
            <a:endParaRPr lang="en-US" sz="2100" dirty="0">
              <a:latin typeface="+mj-lt"/>
            </a:endParaRPr>
          </a:p>
        </p:txBody>
      </p:sp>
      <p:sp>
        <p:nvSpPr>
          <p:cNvPr id="21" name="Rectangle 20"/>
          <p:cNvSpPr/>
          <p:nvPr/>
        </p:nvSpPr>
        <p:spPr>
          <a:xfrm>
            <a:off x="20241164" y="17152383"/>
            <a:ext cx="8837073" cy="4226606"/>
          </a:xfrm>
          <a:prstGeom prst="rect">
            <a:avLst/>
          </a:prstGeom>
        </p:spPr>
        <p:txBody>
          <a:bodyPr wrap="square">
            <a:spAutoFit/>
          </a:bodyPr>
          <a:lstStyle/>
          <a:p>
            <a:pPr>
              <a:lnSpc>
                <a:spcPct val="107000"/>
              </a:lnSpc>
              <a:spcAft>
                <a:spcPts val="800"/>
              </a:spcAft>
            </a:pPr>
            <a:r>
              <a:rPr lang="en-US" sz="2100" b="1" dirty="0">
                <a:latin typeface="Calibri" panose="020F0502020204030204" pitchFamily="34" charset="0"/>
                <a:ea typeface="Times New Roman" panose="02020603050405020304" pitchFamily="18" charset="0"/>
                <a:cs typeface="Times New Roman" panose="02020603050405020304" pitchFamily="18" charset="0"/>
              </a:rPr>
              <a:t>Figure 3. </a:t>
            </a:r>
            <a:r>
              <a:rPr lang="en-US" sz="2100" i="1" dirty="0">
                <a:latin typeface="Calibri" panose="020F0502020204030204" pitchFamily="34" charset="0"/>
                <a:ea typeface="Times New Roman" panose="02020603050405020304" pitchFamily="18" charset="0"/>
                <a:cs typeface="Times New Roman" panose="02020603050405020304" pitchFamily="18" charset="0"/>
              </a:rPr>
              <a:t>Comparison of percent mortality in hospitalized patients by wait time for OHT after LVAD implantation and no OHT after LVAD implantation</a:t>
            </a:r>
            <a:r>
              <a:rPr lang="en-US" sz="2100" dirty="0">
                <a:latin typeface="Calibri" panose="020F0502020204030204" pitchFamily="34" charset="0"/>
                <a:ea typeface="Times New Roman" panose="02020603050405020304" pitchFamily="18" charset="0"/>
                <a:cs typeface="Times New Roman" panose="02020603050405020304" pitchFamily="18" charset="0"/>
              </a:rPr>
              <a:t>. </a:t>
            </a:r>
            <a:r>
              <a:rPr lang="en-US" sz="2100" dirty="0" smtClean="0">
                <a:latin typeface="Calibri" panose="020F0502020204030204" pitchFamily="34" charset="0"/>
                <a:ea typeface="Times New Roman" panose="02020603050405020304" pitchFamily="18" charset="0"/>
                <a:cs typeface="Times New Roman" panose="02020603050405020304" pitchFamily="18" charset="0"/>
              </a:rPr>
              <a:t>Of </a:t>
            </a:r>
            <a:r>
              <a:rPr lang="en-US" sz="2100" dirty="0">
                <a:latin typeface="Calibri" panose="020F0502020204030204" pitchFamily="34" charset="0"/>
                <a:ea typeface="Times New Roman" panose="02020603050405020304" pitchFamily="18" charset="0"/>
                <a:cs typeface="Times New Roman" panose="02020603050405020304" pitchFamily="18" charset="0"/>
              </a:rPr>
              <a:t>the 164 patients who underwent OHT, increased in-hospital mortality was identified in patients who underwent transplantation within 7 days of LVAD implantation compared to patients who underwent transplant after 8 days (26.8% vs. 12.2%, p = 0.0483). There was no statistically significant difference in patient demographics with regards to age, sex, race, household income, or number of comorbid diagnoses. </a:t>
            </a:r>
            <a:r>
              <a:rPr lang="en-US" sz="2100" dirty="0" smtClean="0">
                <a:latin typeface="Calibri" panose="020F0502020204030204" pitchFamily="34" charset="0"/>
                <a:ea typeface="Times New Roman" panose="02020603050405020304" pitchFamily="18" charset="0"/>
                <a:cs typeface="Times New Roman" panose="02020603050405020304" pitchFamily="18" charset="0"/>
              </a:rPr>
              <a:t>Compared </a:t>
            </a:r>
            <a:r>
              <a:rPr lang="en-US" sz="2100" dirty="0">
                <a:latin typeface="Calibri" panose="020F0502020204030204" pitchFamily="34" charset="0"/>
                <a:ea typeface="Times New Roman" panose="02020603050405020304" pitchFamily="18" charset="0"/>
                <a:cs typeface="Times New Roman" panose="02020603050405020304" pitchFamily="18" charset="0"/>
              </a:rPr>
              <a:t>to patients who underwent LVAD implantation but did not undergo OHT, patients who underwent late OHT after LVAD had decreased mortality (12.2% vs. 27.0% p &lt; 0.001). Patients who underwent early transplant after LVAD did not show a similar mortality benefit (26.8% vs. 27.0%, p = 0.946).</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8" name="Rectangle 77"/>
          <p:cNvSpPr/>
          <p:nvPr/>
        </p:nvSpPr>
        <p:spPr>
          <a:xfrm>
            <a:off x="20134145" y="26150760"/>
            <a:ext cx="9261837" cy="2167132"/>
          </a:xfrm>
          <a:prstGeom prst="rect">
            <a:avLst/>
          </a:prstGeom>
        </p:spPr>
        <p:txBody>
          <a:bodyPr wrap="square">
            <a:spAutoFit/>
          </a:bodyPr>
          <a:lstStyle/>
          <a:p>
            <a:pPr>
              <a:lnSpc>
                <a:spcPct val="107000"/>
              </a:lnSpc>
              <a:spcAft>
                <a:spcPts val="800"/>
              </a:spcAft>
            </a:pPr>
            <a:r>
              <a:rPr lang="en-US" sz="2100" b="1" dirty="0" smtClean="0">
                <a:latin typeface="+mj-lt"/>
                <a:ea typeface="Calibri" panose="020F0502020204030204" pitchFamily="34" charset="0"/>
                <a:cs typeface="Times New Roman" panose="02020603050405020304" pitchFamily="18" charset="0"/>
              </a:rPr>
              <a:t>Table 4.</a:t>
            </a:r>
            <a:r>
              <a:rPr lang="en-US" sz="2100" dirty="0" smtClean="0">
                <a:latin typeface="+mj-lt"/>
                <a:ea typeface="Calibri" panose="020F0502020204030204" pitchFamily="34" charset="0"/>
                <a:cs typeface="Times New Roman" panose="02020603050405020304" pitchFamily="18" charset="0"/>
              </a:rPr>
              <a:t> </a:t>
            </a:r>
            <a:r>
              <a:rPr lang="en-US" sz="2100" dirty="0" smtClean="0">
                <a:latin typeface="+mj-lt"/>
              </a:rPr>
              <a:t>Acute renal failure, reoperation, postoperative bleeding, and acute respiratory failure </a:t>
            </a:r>
            <a:r>
              <a:rPr lang="en-US" sz="2100" dirty="0">
                <a:latin typeface="+mj-lt"/>
              </a:rPr>
              <a:t>are among the most frequent in-hospital complications </a:t>
            </a:r>
            <a:r>
              <a:rPr lang="en-US" sz="2100" dirty="0" smtClean="0">
                <a:latin typeface="+mj-lt"/>
              </a:rPr>
              <a:t>in LVAD patients with or without OHT. Reoperation is more frequent in LVAD patients receiving OHT than in LVAD patients without OHT. Repeat </a:t>
            </a:r>
            <a:r>
              <a:rPr lang="en-US" sz="2100" dirty="0">
                <a:latin typeface="+mj-lt"/>
              </a:rPr>
              <a:t>LVAD surgeries suggest significant surgical complications, with significant excess mortality in patients who received two LVADs (56.7%) and three LVADs (100.0%). </a:t>
            </a:r>
          </a:p>
        </p:txBody>
      </p:sp>
      <p:graphicFrame>
        <p:nvGraphicFramePr>
          <p:cNvPr id="26" name="Table 25"/>
          <p:cNvGraphicFramePr>
            <a:graphicFrameLocks noGrp="1"/>
          </p:cNvGraphicFramePr>
          <p:nvPr>
            <p:extLst>
              <p:ext uri="{D42A27DB-BD31-4B8C-83A1-F6EECF244321}">
                <p14:modId xmlns:p14="http://schemas.microsoft.com/office/powerpoint/2010/main" val="542771881"/>
              </p:ext>
            </p:extLst>
          </p:nvPr>
        </p:nvGraphicFramePr>
        <p:xfrm>
          <a:off x="20134146" y="22410879"/>
          <a:ext cx="8834941" cy="3657600"/>
        </p:xfrm>
        <a:graphic>
          <a:graphicData uri="http://schemas.openxmlformats.org/drawingml/2006/table">
            <a:tbl>
              <a:tblPr firstRow="1" firstCol="1" bandRow="1"/>
              <a:tblGrid>
                <a:gridCol w="3628642"/>
                <a:gridCol w="1735433"/>
                <a:gridCol w="1735433"/>
                <a:gridCol w="1735433"/>
              </a:tblGrid>
              <a:tr h="562698">
                <a:tc gridSpan="4">
                  <a:txBody>
                    <a:bodyPr/>
                    <a:lstStyle/>
                    <a:p>
                      <a:pPr marL="0" marR="0">
                        <a:lnSpc>
                          <a:spcPct val="107000"/>
                        </a:lnSpc>
                        <a:spcBef>
                          <a:spcPts val="0"/>
                        </a:spcBef>
                        <a:spcAft>
                          <a:spcPts val="0"/>
                        </a:spcAft>
                      </a:pPr>
                      <a:r>
                        <a:rPr lang="en-US" sz="16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Complications </a:t>
                      </a: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hospitalized patients with or without same-admission Orthostatic Heart Transplant (OHT) after Left Ventricular Assist Device (LVAD)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562698">
                <a:tc>
                  <a:txBody>
                    <a:bodyPr/>
                    <a:lstStyle/>
                    <a:p>
                      <a:pPr>
                        <a:lnSpc>
                          <a:spcPct val="107000"/>
                        </a:lnSpc>
                      </a:pPr>
                      <a:endParaRPr lang="en-US" sz="2000">
                        <a:effectLst/>
                        <a:latin typeface="Calibri" panose="020F0502020204030204" pitchFamily="34"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OHT+ </a:t>
                      </a:r>
                      <a:b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164)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OHT-</a:t>
                      </a:r>
                      <a:b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2036)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Total</a:t>
                      </a:r>
                      <a:b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2200)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renal failure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88 (53.7)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963 (47.3)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1051 (47.8)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Reoperation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115 (70.1)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803 (39.4)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918 (41.7)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bleeding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29 (17.7)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570 (28.0)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599 (27.2)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respiratory failure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 (27.4)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518 (25.4)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563 (25.6)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Sepsis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 (11.6)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233 (11.4)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252 (11.5)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cardiac complication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 (12.2)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226 (11.1)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246 (11.2)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liver failure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 (7.3)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223 (11.0)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235 (10.7)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Device failure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62 (3.0)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66 (3.0)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Stroke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53 (2.6)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 (2.5)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4" name="TextBox 43"/>
          <p:cNvSpPr txBox="1"/>
          <p:nvPr/>
        </p:nvSpPr>
        <p:spPr>
          <a:xfrm>
            <a:off x="30057816" y="27144626"/>
            <a:ext cx="7580256" cy="707886"/>
          </a:xfrm>
          <a:prstGeom prst="rect">
            <a:avLst/>
          </a:prstGeom>
          <a:solidFill>
            <a:srgbClr val="800000"/>
          </a:solidFill>
        </p:spPr>
        <p:txBody>
          <a:bodyPr wrap="square" rtlCol="0">
            <a:spAutoFit/>
          </a:bodyPr>
          <a:lstStyle/>
          <a:p>
            <a:pPr algn="ctr"/>
            <a:r>
              <a:rPr lang="en-US" sz="4000" dirty="0" smtClean="0">
                <a:solidFill>
                  <a:schemeClr val="bg1"/>
                </a:solidFill>
              </a:rPr>
              <a:t>Disclosures</a:t>
            </a:r>
            <a:endParaRPr lang="en-US" sz="4000" dirty="0">
              <a:solidFill>
                <a:schemeClr val="bg1"/>
              </a:solidFill>
            </a:endParaRPr>
          </a:p>
        </p:txBody>
      </p:sp>
      <p:sp>
        <p:nvSpPr>
          <p:cNvPr id="46" name="TextBox 45"/>
          <p:cNvSpPr txBox="1"/>
          <p:nvPr/>
        </p:nvSpPr>
        <p:spPr>
          <a:xfrm>
            <a:off x="30128695" y="27979810"/>
            <a:ext cx="7399806" cy="646331"/>
          </a:xfrm>
          <a:prstGeom prst="rect">
            <a:avLst/>
          </a:prstGeom>
          <a:solidFill>
            <a:schemeClr val="bg1"/>
          </a:solidFill>
          <a:ln>
            <a:solidFill>
              <a:srgbClr val="800000"/>
            </a:solidFill>
          </a:ln>
        </p:spPr>
        <p:txBody>
          <a:bodyPr wrap="square" rtlCol="0">
            <a:spAutoFit/>
          </a:bodyPr>
          <a:lstStyle/>
          <a:p>
            <a:r>
              <a:rPr lang="en-US" sz="1800" dirty="0" smtClean="0"/>
              <a:t>DO and GG has nothing to disclose. DB’s research is funded in part by grants from </a:t>
            </a:r>
            <a:r>
              <a:rPr lang="en-US" sz="1800" dirty="0" err="1" smtClean="0"/>
              <a:t>HeartWare</a:t>
            </a:r>
            <a:r>
              <a:rPr lang="en-US" sz="1800" dirty="0" smtClean="0"/>
              <a:t> and </a:t>
            </a:r>
            <a:r>
              <a:rPr lang="en-US" sz="1800" dirty="0" err="1" smtClean="0"/>
              <a:t>Thoratec</a:t>
            </a:r>
            <a:r>
              <a:rPr lang="en-US" sz="1800" dirty="0" smtClean="0"/>
              <a:t>.</a:t>
            </a:r>
            <a:endParaRPr lang="en-US" sz="1800" dirty="0"/>
          </a:p>
        </p:txBody>
      </p:sp>
      <p:pic>
        <p:nvPicPr>
          <p:cNvPr id="1026" name="Picture 2" descr="https://upload.wikimedia.org/wikipedia/en/0/0e/US-DeptOfVeteransAffairs-Seal-Lar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747" y="841583"/>
            <a:ext cx="4880195" cy="4880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762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15220</TotalTime>
  <Words>2594</Words>
  <Application>Microsoft Office PowerPoint</Application>
  <PresentationFormat>Custom</PresentationFormat>
  <Paragraphs>331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 Mandyam</dc:creator>
  <cp:lastModifiedBy>David Ouyang</cp:lastModifiedBy>
  <cp:revision>100</cp:revision>
  <dcterms:created xsi:type="dcterms:W3CDTF">2014-11-15T23:30:17Z</dcterms:created>
  <dcterms:modified xsi:type="dcterms:W3CDTF">2016-03-22T20:33:26Z</dcterms:modified>
</cp:coreProperties>
</file>