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nsagar\Desktop\CardioClinicalResearch\NewPVADandIABP\PVAD_YearlyVolume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PVAD_YearlyVolume!$CV$4:$CV$6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PVAD_YearlyVolume!$CY$4:$CY$6</c:f>
              <c:numCache>
                <c:formatCode>General</c:formatCode>
                <c:ptCount val="3"/>
                <c:pt idx="0">
                  <c:v>0.31364829396325461</c:v>
                </c:pt>
                <c:pt idx="1">
                  <c:v>0.2779220779220779</c:v>
                </c:pt>
                <c:pt idx="2">
                  <c:v>0.26343381389252951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F-4CE2-A8A0-9E819B1B5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172672"/>
        <c:axId val="474173000"/>
      </c:barChart>
      <c:catAx>
        <c:axId val="47417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Volume/Year</a:t>
                </a:r>
              </a:p>
            </c:rich>
          </c:tx>
          <c:layout>
            <c:manualLayout>
              <c:xMode val="edge"/>
              <c:yMode val="edge"/>
              <c:x val="0.45825699912510942"/>
              <c:y val="0.91293963254593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4173000"/>
        <c:crosses val="autoZero"/>
        <c:auto val="1"/>
        <c:lblAlgn val="ctr"/>
        <c:lblOffset val="100"/>
        <c:noMultiLvlLbl val="0"/>
      </c:catAx>
      <c:valAx>
        <c:axId val="474173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Percent Mortality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0.199490376202974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417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</cdr:x>
      <cdr:y>0</cdr:y>
    </cdr:from>
    <cdr:to>
      <cdr:x>0.84</cdr:x>
      <cdr:y>0.10833</cdr:y>
    </cdr:to>
    <cdr:grpSp>
      <cdr:nvGrpSpPr>
        <cdr:cNvPr id="5" name="Group 4">
          <a:extLst xmlns:a="http://schemas.openxmlformats.org/drawingml/2006/main">
            <a:ext uri="{FF2B5EF4-FFF2-40B4-BE49-F238E27FC236}">
              <a16:creationId xmlns:a16="http://schemas.microsoft.com/office/drawing/2014/main" id="{3BCC36C3-F66E-40AA-8393-D520CB9CFBA0}"/>
            </a:ext>
          </a:extLst>
        </cdr:cNvPr>
        <cdr:cNvGrpSpPr/>
      </cdr:nvGrpSpPr>
      <cdr:grpSpPr>
        <a:xfrm xmlns:a="http://schemas.openxmlformats.org/drawingml/2006/main">
          <a:off x="1280160" y="0"/>
          <a:ext cx="2560320" cy="297171"/>
          <a:chOff x="1280160" y="0"/>
          <a:chExt cx="2560320" cy="297180"/>
        </a:xfrm>
      </cdr:grpSpPr>
      <cdr:cxnSp macro="">
        <cdr:nvCxnSpPr>
          <cdr:cNvPr id="3" name="Straight Connector 2">
            <a:extLst xmlns:a="http://schemas.openxmlformats.org/drawingml/2006/main">
              <a:ext uri="{FF2B5EF4-FFF2-40B4-BE49-F238E27FC236}">
                <a16:creationId xmlns:a16="http://schemas.microsoft.com/office/drawing/2014/main" id="{2395CFC3-118E-48C2-AB55-11639C7665C0}"/>
              </a:ext>
            </a:extLst>
          </cdr:cNvPr>
          <cdr:cNvCxnSpPr/>
        </cdr:nvCxnSpPr>
        <cdr:spPr>
          <a:xfrm xmlns:a="http://schemas.openxmlformats.org/drawingml/2006/main">
            <a:off x="1280160" y="213360"/>
            <a:ext cx="2560320" cy="0"/>
          </a:xfrm>
          <a:prstGeom xmlns:a="http://schemas.openxmlformats.org/drawingml/2006/main" prst="line">
            <a:avLst/>
          </a:prstGeom>
          <a:ln xmlns:a="http://schemas.openxmlformats.org/drawingml/2006/main" cap="rnd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4" name="TextBox 3">
            <a:extLst xmlns:a="http://schemas.openxmlformats.org/drawingml/2006/main">
              <a:ext uri="{FF2B5EF4-FFF2-40B4-BE49-F238E27FC236}">
                <a16:creationId xmlns:a16="http://schemas.microsoft.com/office/drawing/2014/main" id="{501A0A85-95EB-48AB-8012-7A79D27BAE18}"/>
              </a:ext>
            </a:extLst>
          </cdr:cNvPr>
          <cdr:cNvSpPr txBox="1"/>
        </cdr:nvSpPr>
        <cdr:spPr>
          <a:xfrm xmlns:a="http://schemas.openxmlformats.org/drawingml/2006/main">
            <a:off x="2270760" y="0"/>
            <a:ext cx="617220" cy="29718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none" rtlCol="0"/>
          <a:lstStyle xmlns:a="http://schemas.openxmlformats.org/drawingml/2006/main"/>
          <a:p xmlns:a="http://schemas.openxmlformats.org/drawingml/2006/main">
            <a:pPr algn="ctr"/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900" baseline="0">
                <a:latin typeface="Arial" panose="020B0604020202020204" pitchFamily="34" charset="0"/>
                <a:cs typeface="Arial" panose="020B0604020202020204" pitchFamily="34" charset="0"/>
              </a:rPr>
              <a:t> &lt; 0.05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5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0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A580-BC95-4A8F-B3D7-2D77DF03FCA3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E5FAC-18E8-42E0-BF56-A3081BC5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5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Impact of Annual Hospital Procedure Volume on Outcomes after Percutaneous Ventricular Assist Device Implantation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Gunsagar Gulati</a:t>
            </a:r>
          </a:p>
          <a:p>
            <a:r>
              <a:rPr lang="en-US" dirty="0"/>
              <a:t>David Ouyang</a:t>
            </a:r>
          </a:p>
          <a:p>
            <a:r>
              <a:rPr lang="en-US" dirty="0"/>
              <a:t>Richard Ha</a:t>
            </a:r>
          </a:p>
          <a:p>
            <a:r>
              <a:rPr lang="en-US" dirty="0" err="1"/>
              <a:t>Dipanjan</a:t>
            </a:r>
            <a:r>
              <a:rPr lang="en-US" dirty="0"/>
              <a:t> Banerjee</a:t>
            </a:r>
          </a:p>
        </p:txBody>
      </p:sp>
    </p:spTree>
    <p:extLst>
      <p:ext uri="{BB962C8B-B14F-4D97-AF65-F5344CB8AC3E}">
        <p14:creationId xmlns:p14="http://schemas.microsoft.com/office/powerpoint/2010/main" val="21072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2A7DF8-C2C2-4C69-8C5A-357FF1AED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231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41956"/>
              </p:ext>
            </p:extLst>
          </p:nvPr>
        </p:nvGraphicFramePr>
        <p:xfrm>
          <a:off x="3311281" y="5161879"/>
          <a:ext cx="5803900" cy="914400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403612569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40403335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45782906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7882067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volume/year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volume/year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volume/year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383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hospitals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63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PVAD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906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PVAD volume/year, median (1st, 3rd)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(1, 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(4, 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(9.5, 15.5)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232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 mortality n (%)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(31.4)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 (27.9)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 (26.3)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7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32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98"/>
          <a:stretch/>
        </p:blipFill>
        <p:spPr>
          <a:xfrm>
            <a:off x="1671025" y="61546"/>
            <a:ext cx="8849950" cy="67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395287"/>
            <a:ext cx="46577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29130"/>
              </p:ext>
            </p:extLst>
          </p:nvPr>
        </p:nvGraphicFramePr>
        <p:xfrm>
          <a:off x="2787163" y="158263"/>
          <a:ext cx="5741373" cy="6424412"/>
        </p:xfrm>
        <a:graphic>
          <a:graphicData uri="http://schemas.openxmlformats.org/drawingml/2006/table">
            <a:tbl>
              <a:tblPr/>
              <a:tblGrid>
                <a:gridCol w="1783490">
                  <a:extLst>
                    <a:ext uri="{9D8B030D-6E8A-4147-A177-3AD203B41FA5}">
                      <a16:colId xmlns:a16="http://schemas.microsoft.com/office/drawing/2014/main" val="823210294"/>
                    </a:ext>
                  </a:extLst>
                </a:gridCol>
                <a:gridCol w="1154383">
                  <a:extLst>
                    <a:ext uri="{9D8B030D-6E8A-4147-A177-3AD203B41FA5}">
                      <a16:colId xmlns:a16="http://schemas.microsoft.com/office/drawing/2014/main" val="2530601450"/>
                    </a:ext>
                  </a:extLst>
                </a:gridCol>
                <a:gridCol w="1154383">
                  <a:extLst>
                    <a:ext uri="{9D8B030D-6E8A-4147-A177-3AD203B41FA5}">
                      <a16:colId xmlns:a16="http://schemas.microsoft.com/office/drawing/2014/main" val="2677035482"/>
                    </a:ext>
                  </a:extLst>
                </a:gridCol>
                <a:gridCol w="1154383">
                  <a:extLst>
                    <a:ext uri="{9D8B030D-6E8A-4147-A177-3AD203B41FA5}">
                      <a16:colId xmlns:a16="http://schemas.microsoft.com/office/drawing/2014/main" val="1245751179"/>
                    </a:ext>
                  </a:extLst>
                </a:gridCol>
                <a:gridCol w="494734">
                  <a:extLst>
                    <a:ext uri="{9D8B030D-6E8A-4147-A177-3AD203B41FA5}">
                      <a16:colId xmlns:a16="http://schemas.microsoft.com/office/drawing/2014/main" val="3840405432"/>
                    </a:ext>
                  </a:extLst>
                </a:gridCol>
              </a:tblGrid>
              <a:tr h="22784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1. Baseline demographics of patients who received percutaneous ventricular assist devices (PVADs) in low, medium, and high volume hospitals between 2004 and 2011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13717"/>
                  </a:ext>
                </a:extLst>
              </a:tr>
              <a:tr h="227842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volume/year 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362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 volume/year</a:t>
                      </a:r>
                      <a:b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696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volume/year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386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027052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In-hospital mortality (%)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25.4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25.1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91469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Length of stay, mean ± SD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 ± 12.8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 ± 15.8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 ± 15.0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83612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± SD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65.2 ± 13.7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64.0 ± 14.2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65.0 ± 14.1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557949"/>
                  </a:ext>
                </a:extLst>
              </a:tr>
              <a:tr h="12545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44493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(71.8)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520 (74.1)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 (71.8)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755808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(28.2)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 (23.9)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(28.2)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32526"/>
                  </a:ext>
                </a:extLst>
              </a:tr>
              <a:tr h="125450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495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 (58.8)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 (64.4)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 (51.0)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97783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(10.8)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(6.8)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(15.0)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835725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(8.6)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(5.7)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(8.8)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076789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(0.6)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(2.9)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(2.1)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827831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(0.6)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(1.1)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(0.3)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697903"/>
                  </a:ext>
                </a:extLst>
              </a:tr>
              <a:tr h="130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(20.7)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 (19.1)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(22.8)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750006"/>
                  </a:ext>
                </a:extLst>
              </a:tr>
              <a:tr h="125450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62418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 (26.8)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 (25.1)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(39.4)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913004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(20.7)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(25.9)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(20.7)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910446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(26.2)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 (24.1)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(17.9)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73068"/>
                  </a:ext>
                </a:extLst>
              </a:tr>
              <a:tr h="130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(23.5)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(22.4)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(19.7)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64309"/>
                  </a:ext>
                </a:extLst>
              </a:tr>
              <a:tr h="130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(2.4)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(2.3)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66643"/>
                  </a:ext>
                </a:extLst>
              </a:tr>
              <a:tr h="125450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n (%)</a:t>
                      </a: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44332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(0.8)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382915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(4.7)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(2.6) 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992546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(5.2)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(1.0)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77991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(4.4)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(2.2)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715339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(11.3)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(4.7)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(11.7)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386453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(21.5)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 (26.9)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(7.5)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107479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(26.5)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 (25.6)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(20.2)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932087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(25.4)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 (37.1)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 (60.6)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967411"/>
                  </a:ext>
                </a:extLst>
              </a:tr>
              <a:tr h="125450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 of hospital,  n (%)</a:t>
                      </a: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32329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Northeast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530005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Midwest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6981"/>
                  </a:ext>
                </a:extLst>
              </a:tr>
              <a:tr h="141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007367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89453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748441"/>
                  </a:ext>
                </a:extLst>
              </a:tr>
              <a:tr h="125450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78572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716790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234192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382156"/>
                  </a:ext>
                </a:extLst>
              </a:tr>
              <a:tr h="125450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1643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755363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772435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364479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80939"/>
                  </a:ext>
                </a:extLst>
              </a:tr>
              <a:tr h="125450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3578" marR="3578" marT="35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16113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29989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445879"/>
                  </a:ext>
                </a:extLst>
              </a:tr>
              <a:tr h="1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42941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578" marR="3578" marT="3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39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13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31949" y="2862104"/>
          <a:ext cx="8928102" cy="2278380"/>
        </p:xfrm>
        <a:graphic>
          <a:graphicData uri="http://schemas.openxmlformats.org/drawingml/2006/table">
            <a:tbl>
              <a:tblPr/>
              <a:tblGrid>
                <a:gridCol w="2773410">
                  <a:extLst>
                    <a:ext uri="{9D8B030D-6E8A-4147-A177-3AD203B41FA5}">
                      <a16:colId xmlns:a16="http://schemas.microsoft.com/office/drawing/2014/main" val="1111870826"/>
                    </a:ext>
                  </a:extLst>
                </a:gridCol>
                <a:gridCol w="1795119">
                  <a:extLst>
                    <a:ext uri="{9D8B030D-6E8A-4147-A177-3AD203B41FA5}">
                      <a16:colId xmlns:a16="http://schemas.microsoft.com/office/drawing/2014/main" val="322800414"/>
                    </a:ext>
                  </a:extLst>
                </a:gridCol>
                <a:gridCol w="1795119">
                  <a:extLst>
                    <a:ext uri="{9D8B030D-6E8A-4147-A177-3AD203B41FA5}">
                      <a16:colId xmlns:a16="http://schemas.microsoft.com/office/drawing/2014/main" val="2470082781"/>
                    </a:ext>
                  </a:extLst>
                </a:gridCol>
                <a:gridCol w="1795119">
                  <a:extLst>
                    <a:ext uri="{9D8B030D-6E8A-4147-A177-3AD203B41FA5}">
                      <a16:colId xmlns:a16="http://schemas.microsoft.com/office/drawing/2014/main" val="2172209692"/>
                    </a:ext>
                  </a:extLst>
                </a:gridCol>
                <a:gridCol w="769335">
                  <a:extLst>
                    <a:ext uri="{9D8B030D-6E8A-4147-A177-3AD203B41FA5}">
                      <a16:colId xmlns:a16="http://schemas.microsoft.com/office/drawing/2014/main" val="161715902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2. Comorbidities of patients who received percutaneous ventricular assist devices (PVADs) in low, medium, and high volume hospitals between 2004 and 2011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9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volume/year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 volume/year</a:t>
                      </a:r>
                      <a:b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volume/year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568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Ischemic cardiomyopathy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 (72.7)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504 (72.4)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 (75.6)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065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Ischemic Heart Disease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 (69.1)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 (68.4)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 (69.4)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24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 (50.8)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341 (49.0)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(51.0)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1919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Acute Myocardial Infarction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 (44.2)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 (46.7)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 (49.5)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725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(30.9)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 (32.0)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(30.6)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64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Renal Dysfunction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(17.1)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(21.4)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(21.8)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0712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Peripheral vascular disease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(7.7)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(10.2)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(10.4)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3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CABG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(5.2)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(5.2)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(6.2)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1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other cardiac surgery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9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26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8626"/>
              </p:ext>
            </p:extLst>
          </p:nvPr>
        </p:nvGraphicFramePr>
        <p:xfrm>
          <a:off x="1631949" y="3044984"/>
          <a:ext cx="8928102" cy="1912620"/>
        </p:xfrm>
        <a:graphic>
          <a:graphicData uri="http://schemas.openxmlformats.org/drawingml/2006/table">
            <a:tbl>
              <a:tblPr/>
              <a:tblGrid>
                <a:gridCol w="2773410">
                  <a:extLst>
                    <a:ext uri="{9D8B030D-6E8A-4147-A177-3AD203B41FA5}">
                      <a16:colId xmlns:a16="http://schemas.microsoft.com/office/drawing/2014/main" val="2564144359"/>
                    </a:ext>
                  </a:extLst>
                </a:gridCol>
                <a:gridCol w="1795119">
                  <a:extLst>
                    <a:ext uri="{9D8B030D-6E8A-4147-A177-3AD203B41FA5}">
                      <a16:colId xmlns:a16="http://schemas.microsoft.com/office/drawing/2014/main" val="4104311278"/>
                    </a:ext>
                  </a:extLst>
                </a:gridCol>
                <a:gridCol w="1795119">
                  <a:extLst>
                    <a:ext uri="{9D8B030D-6E8A-4147-A177-3AD203B41FA5}">
                      <a16:colId xmlns:a16="http://schemas.microsoft.com/office/drawing/2014/main" val="2285419927"/>
                    </a:ext>
                  </a:extLst>
                </a:gridCol>
                <a:gridCol w="1795119">
                  <a:extLst>
                    <a:ext uri="{9D8B030D-6E8A-4147-A177-3AD203B41FA5}">
                      <a16:colId xmlns:a16="http://schemas.microsoft.com/office/drawing/2014/main" val="293117681"/>
                    </a:ext>
                  </a:extLst>
                </a:gridCol>
                <a:gridCol w="769335">
                  <a:extLst>
                    <a:ext uri="{9D8B030D-6E8A-4147-A177-3AD203B41FA5}">
                      <a16:colId xmlns:a16="http://schemas.microsoft.com/office/drawing/2014/main" val="38950763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Table 3. Complications in patients who received percutaneous ventricular assist devices (PVADs) in low, medium, and high volume hospitals between 2004 and 2011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60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volume/year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 volume/year</a:t>
                      </a:r>
                      <a:b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volume/year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66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Bleeding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(17.4)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(18.4)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(21.8)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81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(8.8)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(10.1)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(10.1)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54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(6.9)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(9.9)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(9.1)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6688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Mechanical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(7.2)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(7.3)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(7.7)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73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Infectious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(0.3)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(0.3)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(0.5)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9932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Thromboembolic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(0.6)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83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57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44771"/>
              </p:ext>
            </p:extLst>
          </p:nvPr>
        </p:nvGraphicFramePr>
        <p:xfrm>
          <a:off x="2935466" y="1067671"/>
          <a:ext cx="6338651" cy="4492131"/>
        </p:xfrm>
        <a:graphic>
          <a:graphicData uri="http://schemas.openxmlformats.org/drawingml/2006/table">
            <a:tbl>
              <a:tblPr/>
              <a:tblGrid>
                <a:gridCol w="2464563">
                  <a:extLst>
                    <a:ext uri="{9D8B030D-6E8A-4147-A177-3AD203B41FA5}">
                      <a16:colId xmlns:a16="http://schemas.microsoft.com/office/drawing/2014/main" val="1067889883"/>
                    </a:ext>
                  </a:extLst>
                </a:gridCol>
                <a:gridCol w="1595213">
                  <a:extLst>
                    <a:ext uri="{9D8B030D-6E8A-4147-A177-3AD203B41FA5}">
                      <a16:colId xmlns:a16="http://schemas.microsoft.com/office/drawing/2014/main" val="2181261245"/>
                    </a:ext>
                  </a:extLst>
                </a:gridCol>
                <a:gridCol w="1595213">
                  <a:extLst>
                    <a:ext uri="{9D8B030D-6E8A-4147-A177-3AD203B41FA5}">
                      <a16:colId xmlns:a16="http://schemas.microsoft.com/office/drawing/2014/main" val="1654460737"/>
                    </a:ext>
                  </a:extLst>
                </a:gridCol>
                <a:gridCol w="683662">
                  <a:extLst>
                    <a:ext uri="{9D8B030D-6E8A-4147-A177-3AD203B41FA5}">
                      <a16:colId xmlns:a16="http://schemas.microsoft.com/office/drawing/2014/main" val="4136516269"/>
                    </a:ext>
                  </a:extLst>
                </a:gridCol>
              </a:tblGrid>
              <a:tr h="14211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4. Multivariate predictors of mortality after PVAD implantation from 2004-2011 (n = 1444)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80452"/>
                  </a:ext>
                </a:extLst>
              </a:tr>
              <a:tr h="142112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Odds Ratio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 Confidence Interval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37956"/>
                  </a:ext>
                </a:extLst>
              </a:tr>
              <a:tr h="16241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Demographic predictors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96471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65 or older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0.52-0.82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0.001 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620719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 gender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1.17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0.90-1.52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0.229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764594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White/Caucasian race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0.62-0.98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0.037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962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houshold income less than $25,000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0.73-1.21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11805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Procedure year 2008 or later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1.33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0.81-2.19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0.259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232600"/>
                  </a:ext>
                </a:extLst>
              </a:tr>
              <a:tr h="16241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Comorbidity predictors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25688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Acute myocardial infarction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1.25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0.99-1.58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0.058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817383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0.40-0.64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733456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0.40-0.69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002666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Renal dysfunction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0.51 -0.94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100660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Ischemic heart disease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0.31 - 0.50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676935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coronary artery bypass graft (CABG)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0.25-0.87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0.014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510358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Peripheral vascular disease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0.24-0.65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143125"/>
                  </a:ext>
                </a:extLst>
              </a:tr>
              <a:tr h="16241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Complication predictors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27355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Bleeding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1.83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1.39-2.42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22548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Renal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2.48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1.74-3.54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212726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1.94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1.34-2.82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568822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Mechanical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6.56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4.30-10.02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65865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 predictors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715806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Northeast region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09449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 location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461375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 bedsize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077376"/>
                  </a:ext>
                </a:extLst>
              </a:tr>
              <a:tr h="1624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95745"/>
                  </a:ext>
                </a:extLst>
              </a:tr>
              <a:tr h="1691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PVAD procedure volume</a:t>
                      </a:r>
                    </a:p>
                  </a:txBody>
                  <a:tcPr marL="8120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1.41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1.09-1.82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0.010</a:t>
                      </a:r>
                    </a:p>
                  </a:txBody>
                  <a:tcPr marL="6767" marR="6767" marT="67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87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6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24280</TotalTime>
  <Words>982</Words>
  <Application>Microsoft Office PowerPoint</Application>
  <PresentationFormat>Widescreen</PresentationFormat>
  <Paragraphs>313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Impact of Annual Hospital Procedure Volume on Outcomes after Percutaneous Ventricular Assist Device Implantation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Annual Hospital Volume on outcomes after Percutaneous Ventricular Assist Device Implantation</dc:title>
  <dc:creator>Gunsagar Gulati</dc:creator>
  <cp:lastModifiedBy>Gunsagar Gulati</cp:lastModifiedBy>
  <cp:revision>11</cp:revision>
  <dcterms:created xsi:type="dcterms:W3CDTF">2016-12-31T04:40:59Z</dcterms:created>
  <dcterms:modified xsi:type="dcterms:W3CDTF">2017-02-05T01:43:59Z</dcterms:modified>
</cp:coreProperties>
</file>