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rawings/drawing4.xml" ContentType="application/vnd.openxmlformats-officedocument.drawingml.chartshapes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charts/colors6.xml" ContentType="application/vnd.ms-office.chartcolor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olors4.xml" ContentType="application/vnd.ms-office.chartcolorstyle+xml"/>
  <Override PartName="/ppt/charts/style11.xml" ContentType="application/vnd.ms-office.chartstyl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charts/colors2.xml" ContentType="application/vnd.ms-office.chartcolorstyl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olors10.xml" ContentType="application/vnd.ms-office.chartcolorstyle+xml"/>
  <Override PartName="/ppt/charts/style9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rawings/drawing3.xml" ContentType="application/vnd.openxmlformats-officedocument.drawingml.chartshapes+xml"/>
  <Override PartName="/ppt/charts/colors9.xml" ContentType="application/vnd.ms-office.chartcolorstyle+xml"/>
  <Override PartName="/ppt/charts/style1.xml" ContentType="application/vnd.ms-office.chart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rawings/drawing1.xml" ContentType="application/vnd.openxmlformats-officedocument.drawingml.chartshapes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style10.xml" ContentType="application/vnd.ms-office.chartstyle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  <Override PartName="/ppt/slides/slide11.xml" ContentType="application/vnd.openxmlformats-officedocument.presentationml.slide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1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8" r:id="rId4"/>
    <p:sldId id="266" r:id="rId5"/>
    <p:sldId id="267" r:id="rId6"/>
    <p:sldId id="272" r:id="rId7"/>
    <p:sldId id="258" r:id="rId8"/>
    <p:sldId id="264" r:id="rId9"/>
    <p:sldId id="263" r:id="rId10"/>
    <p:sldId id="273" r:id="rId11"/>
    <p:sldId id="274" r:id="rId12"/>
    <p:sldId id="275" r:id="rId13"/>
    <p:sldId id="269" r:id="rId14"/>
    <p:sldId id="276" r:id="rId15"/>
    <p:sldId id="257" r:id="rId16"/>
    <p:sldId id="261" r:id="rId17"/>
    <p:sldId id="277" r:id="rId18"/>
    <p:sldId id="262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1944" y="-12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E:\Backup\CardioClinicalResearch\LVAD_Mortality1998-2011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openxmlformats.org/officeDocument/2006/relationships/chartUserShapes" Target="../drawings/drawing3.xml"/><Relationship Id="rId1" Type="http://schemas.openxmlformats.org/officeDocument/2006/relationships/oleObject" Target="file:///E:\Backup\CardioClinicalResearch\LVAD_OHT_wait_mortality.xlsx" TargetMode="External"/><Relationship Id="rId4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openxmlformats.org/officeDocument/2006/relationships/chartUserShapes" Target="../drawings/drawing4.xml"/><Relationship Id="rId1" Type="http://schemas.openxmlformats.org/officeDocument/2006/relationships/oleObject" Target="file:///E:\Backup\CardioClinicalResearch\LVAD_OHT_wait_mortality.xlsx" TargetMode="External"/><Relationship Id="rId4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E:\Backup\CardioClinicalResearch\LVAD_Mortality1998-2011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E:\Backup\CardioClinicalResearch\LVAD_Mortality1998-2011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E:\Backup\CardioClinicalResearch\Swanz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E:\Backup\CardioClinicalResearch\Swanz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E:\Backup\CardioClinicalResearch\SwanzDat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E:\Backup\CardioClinicalResearch\SwanzData.xlsx" TargetMode="External"/><Relationship Id="rId4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E:\Backup\CardioClinicalResearch\LVAD_TransplantDayMortality.xlsx" TargetMode="External"/><Relationship Id="rId4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E:\Backup\CardioClinicalResearch\LVAD_OHT_wait_mortalit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in-hospital</a:t>
            </a:r>
            <a:r>
              <a:rPr lang="en-US" sz="1050" baseline="0"/>
              <a:t> </a:t>
            </a:r>
            <a:r>
              <a:rPr lang="en-US" sz="1050"/>
              <a:t>patients </a:t>
            </a:r>
          </a:p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post-LVAD implantation from 1998-2011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10707616487489216"/>
          <c:y val="0.1877071496607455"/>
          <c:w val="0.86685059166876488"/>
          <c:h val="0.64815711699611045"/>
        </c:manualLayout>
      </c:layout>
      <c:lineChart>
        <c:grouping val="standard"/>
        <c:ser>
          <c:idx val="0"/>
          <c:order val="0"/>
          <c:tx>
            <c:strRef>
              <c:f>Sheet1!$F$2205</c:f>
              <c:strCache>
                <c:ptCount val="1"/>
                <c:pt idx="0">
                  <c:v>Percent Mortality</c:v>
                </c:pt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Sheet1!$G$2204:$T$2204</c:f>
              <c:numCache>
                <c:formatCode>General</c:formatCode>
                <c:ptCount val="14"/>
                <c:pt idx="0">
                  <c:v>1998</c:v>
                </c:pt>
                <c:pt idx="1">
                  <c:v>1999</c:v>
                </c:pt>
                <c:pt idx="2">
                  <c:v>2000</c:v>
                </c:pt>
                <c:pt idx="3">
                  <c:v>2001</c:v>
                </c:pt>
                <c:pt idx="4">
                  <c:v>2002</c:v>
                </c:pt>
                <c:pt idx="5">
                  <c:v>2003</c:v>
                </c:pt>
                <c:pt idx="6">
                  <c:v>2004</c:v>
                </c:pt>
                <c:pt idx="7">
                  <c:v>2005</c:v>
                </c:pt>
                <c:pt idx="8">
                  <c:v>2006</c:v>
                </c:pt>
                <c:pt idx="9">
                  <c:v>2007</c:v>
                </c:pt>
                <c:pt idx="10">
                  <c:v>2008</c:v>
                </c:pt>
                <c:pt idx="11">
                  <c:v>2009</c:v>
                </c:pt>
                <c:pt idx="12">
                  <c:v>2010</c:v>
                </c:pt>
                <c:pt idx="13">
                  <c:v>2011</c:v>
                </c:pt>
              </c:numCache>
            </c:numRef>
          </c:cat>
          <c:val>
            <c:numRef>
              <c:f>Sheet1!$P$2212:$P$2225</c:f>
              <c:numCache>
                <c:formatCode>General</c:formatCode>
                <c:ptCount val="14"/>
                <c:pt idx="0">
                  <c:v>44.444444444444429</c:v>
                </c:pt>
                <c:pt idx="1">
                  <c:v>53.658536585365859</c:v>
                </c:pt>
                <c:pt idx="2">
                  <c:v>35.211267605633786</c:v>
                </c:pt>
                <c:pt idx="3">
                  <c:v>48.148148148148159</c:v>
                </c:pt>
                <c:pt idx="4">
                  <c:v>32.258064516129032</c:v>
                </c:pt>
                <c:pt idx="5">
                  <c:v>48.48484848484847</c:v>
                </c:pt>
                <c:pt idx="6">
                  <c:v>42.5</c:v>
                </c:pt>
                <c:pt idx="7">
                  <c:v>53.164556962025316</c:v>
                </c:pt>
                <c:pt idx="8">
                  <c:v>43.511450381679381</c:v>
                </c:pt>
                <c:pt idx="9">
                  <c:v>36.134453781512597</c:v>
                </c:pt>
                <c:pt idx="10">
                  <c:v>24.880382775119614</c:v>
                </c:pt>
                <c:pt idx="11">
                  <c:v>18.97233201581027</c:v>
                </c:pt>
                <c:pt idx="12">
                  <c:v>12.880562060889934</c:v>
                </c:pt>
                <c:pt idx="13">
                  <c:v>15.677966101694915</c:v>
                </c:pt>
              </c:numCache>
            </c:numRef>
          </c:val>
        </c:ser>
        <c:dLbls/>
        <c:marker val="1"/>
        <c:axId val="203278592"/>
        <c:axId val="39186816"/>
      </c:lineChart>
      <c:catAx>
        <c:axId val="20327859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86816"/>
        <c:crosses val="autoZero"/>
        <c:auto val="1"/>
        <c:lblAlgn val="ctr"/>
        <c:lblOffset val="100"/>
      </c:catAx>
      <c:valAx>
        <c:axId val="391868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78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2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</c:dPt>
          <c:dPt>
            <c:idx val="3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Sheet3!$AD$168:$AG$168</c:f>
              <c:strCache>
                <c:ptCount val="4"/>
                <c:pt idx="0">
                  <c:v>Early (&lt;8 days)</c:v>
                </c:pt>
                <c:pt idx="1">
                  <c:v>Late (≥8 days)</c:v>
                </c:pt>
                <c:pt idx="2">
                  <c:v>st-LVAD OHT-</c:v>
                </c:pt>
                <c:pt idx="3">
                  <c:v>nst-LVAD OHT-</c:v>
                </c:pt>
              </c:strCache>
            </c:strRef>
          </c:cat>
          <c:val>
            <c:numRef>
              <c:f>Sheet3!$AD$170:$AG$170</c:f>
              <c:numCache>
                <c:formatCode>General</c:formatCode>
                <c:ptCount val="4"/>
                <c:pt idx="0">
                  <c:v>26.829268292682933</c:v>
                </c:pt>
                <c:pt idx="1">
                  <c:v>12.195121951219511</c:v>
                </c:pt>
                <c:pt idx="2">
                  <c:v>38.683127572016446</c:v>
                </c:pt>
                <c:pt idx="3">
                  <c:v>26.213050752928051</c:v>
                </c:pt>
              </c:numCache>
            </c:numRef>
          </c:val>
        </c:ser>
        <c:dLbls/>
        <c:axId val="39282176"/>
        <c:axId val="39284096"/>
      </c:barChart>
      <c:catAx>
        <c:axId val="3928217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after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6156964192425588"/>
              <c:y val="0.90232122635371448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4096"/>
        <c:crosses val="autoZero"/>
        <c:auto val="1"/>
        <c:lblAlgn val="ctr"/>
        <c:lblOffset val="100"/>
      </c:catAx>
      <c:valAx>
        <c:axId val="392840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82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4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5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Sheet3!$R$173:$W$173</c:f>
              <c:strCache>
                <c:ptCount val="6"/>
                <c:pt idx="0">
                  <c:v>0-7</c:v>
                </c:pt>
                <c:pt idx="1">
                  <c:v>8-31</c:v>
                </c:pt>
                <c:pt idx="2">
                  <c:v>32-65</c:v>
                </c:pt>
                <c:pt idx="3">
                  <c:v>≥66</c:v>
                </c:pt>
                <c:pt idx="4">
                  <c:v>st-LVAD OHT-</c:v>
                </c:pt>
                <c:pt idx="5">
                  <c:v>nst-LVAD OHT-</c:v>
                </c:pt>
              </c:strCache>
            </c:strRef>
          </c:cat>
          <c:val>
            <c:numRef>
              <c:f>Sheet3!$R$174:$W$174</c:f>
              <c:numCache>
                <c:formatCode>General</c:formatCode>
                <c:ptCount val="6"/>
                <c:pt idx="0">
                  <c:v>26.829268292682933</c:v>
                </c:pt>
                <c:pt idx="1">
                  <c:v>13.157894736842104</c:v>
                </c:pt>
                <c:pt idx="2">
                  <c:v>11.904761904761903</c:v>
                </c:pt>
                <c:pt idx="3">
                  <c:v>11.627906976744185</c:v>
                </c:pt>
                <c:pt idx="4">
                  <c:v>38.683127572016446</c:v>
                </c:pt>
                <c:pt idx="5">
                  <c:v>26.213050752928051</c:v>
                </c:pt>
              </c:numCache>
            </c:numRef>
          </c:val>
        </c:ser>
        <c:dLbls/>
        <c:axId val="39465728"/>
        <c:axId val="39467648"/>
      </c:barChart>
      <c:catAx>
        <c:axId val="3946572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after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432109017480554"/>
              <c:y val="0.8886160503842303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7648"/>
        <c:crosses val="autoZero"/>
        <c:auto val="1"/>
        <c:lblAlgn val="ctr"/>
        <c:lblOffset val="100"/>
      </c:catAx>
      <c:valAx>
        <c:axId val="394676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6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Age distribution</a:t>
            </a:r>
            <a:r>
              <a:rPr lang="en-US" sz="1200" baseline="0"/>
              <a:t> of LVAD recipients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aseline="0"/>
              <a:t> (National Inpatient Sample 1998-2011)</a:t>
            </a:r>
            <a:r>
              <a:rPr lang="en-US" sz="1000"/>
              <a:t>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Sheet4!$C$1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numRef>
              <c:f>Sheet4!$B$2:$B$84</c:f>
              <c:numCache>
                <c:formatCode>General</c:formatCode>
                <c:ptCount val="83"/>
                <c:pt idx="0">
                  <c:v>18</c:v>
                </c:pt>
                <c:pt idx="1">
                  <c:v>19</c:v>
                </c:pt>
                <c:pt idx="2">
                  <c:v>20</c:v>
                </c:pt>
                <c:pt idx="3">
                  <c:v>21</c:v>
                </c:pt>
                <c:pt idx="4">
                  <c:v>22</c:v>
                </c:pt>
                <c:pt idx="5">
                  <c:v>23</c:v>
                </c:pt>
                <c:pt idx="6">
                  <c:v>24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29</c:v>
                </c:pt>
                <c:pt idx="12">
                  <c:v>30</c:v>
                </c:pt>
                <c:pt idx="13">
                  <c:v>31</c:v>
                </c:pt>
                <c:pt idx="14">
                  <c:v>32</c:v>
                </c:pt>
                <c:pt idx="15">
                  <c:v>33</c:v>
                </c:pt>
                <c:pt idx="16">
                  <c:v>34</c:v>
                </c:pt>
                <c:pt idx="17">
                  <c:v>35</c:v>
                </c:pt>
                <c:pt idx="18">
                  <c:v>36</c:v>
                </c:pt>
                <c:pt idx="19">
                  <c:v>37</c:v>
                </c:pt>
                <c:pt idx="20">
                  <c:v>38</c:v>
                </c:pt>
                <c:pt idx="21">
                  <c:v>39</c:v>
                </c:pt>
                <c:pt idx="22">
                  <c:v>40</c:v>
                </c:pt>
                <c:pt idx="23">
                  <c:v>41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45</c:v>
                </c:pt>
                <c:pt idx="28">
                  <c:v>46</c:v>
                </c:pt>
                <c:pt idx="29">
                  <c:v>47</c:v>
                </c:pt>
                <c:pt idx="30">
                  <c:v>48</c:v>
                </c:pt>
                <c:pt idx="31">
                  <c:v>49</c:v>
                </c:pt>
                <c:pt idx="32">
                  <c:v>50</c:v>
                </c:pt>
                <c:pt idx="33">
                  <c:v>51</c:v>
                </c:pt>
                <c:pt idx="34">
                  <c:v>52</c:v>
                </c:pt>
                <c:pt idx="35">
                  <c:v>53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57</c:v>
                </c:pt>
                <c:pt idx="40">
                  <c:v>58</c:v>
                </c:pt>
                <c:pt idx="41">
                  <c:v>59</c:v>
                </c:pt>
                <c:pt idx="42">
                  <c:v>60</c:v>
                </c:pt>
                <c:pt idx="43">
                  <c:v>61</c:v>
                </c:pt>
                <c:pt idx="44">
                  <c:v>62</c:v>
                </c:pt>
                <c:pt idx="45">
                  <c:v>63</c:v>
                </c:pt>
                <c:pt idx="46">
                  <c:v>64</c:v>
                </c:pt>
                <c:pt idx="47">
                  <c:v>65</c:v>
                </c:pt>
                <c:pt idx="48">
                  <c:v>66</c:v>
                </c:pt>
                <c:pt idx="49">
                  <c:v>67</c:v>
                </c:pt>
                <c:pt idx="50">
                  <c:v>68</c:v>
                </c:pt>
                <c:pt idx="51">
                  <c:v>69</c:v>
                </c:pt>
                <c:pt idx="52">
                  <c:v>70</c:v>
                </c:pt>
                <c:pt idx="53">
                  <c:v>71</c:v>
                </c:pt>
                <c:pt idx="54">
                  <c:v>72</c:v>
                </c:pt>
                <c:pt idx="55">
                  <c:v>73</c:v>
                </c:pt>
                <c:pt idx="56">
                  <c:v>74</c:v>
                </c:pt>
                <c:pt idx="57">
                  <c:v>75</c:v>
                </c:pt>
                <c:pt idx="58">
                  <c:v>76</c:v>
                </c:pt>
                <c:pt idx="59">
                  <c:v>77</c:v>
                </c:pt>
                <c:pt idx="60">
                  <c:v>78</c:v>
                </c:pt>
                <c:pt idx="61">
                  <c:v>79</c:v>
                </c:pt>
                <c:pt idx="62">
                  <c:v>80</c:v>
                </c:pt>
                <c:pt idx="63">
                  <c:v>81</c:v>
                </c:pt>
                <c:pt idx="64">
                  <c:v>82</c:v>
                </c:pt>
                <c:pt idx="65">
                  <c:v>83</c:v>
                </c:pt>
                <c:pt idx="66">
                  <c:v>84</c:v>
                </c:pt>
                <c:pt idx="67">
                  <c:v>85</c:v>
                </c:pt>
                <c:pt idx="68">
                  <c:v>86</c:v>
                </c:pt>
                <c:pt idx="69">
                  <c:v>87</c:v>
                </c:pt>
                <c:pt idx="70">
                  <c:v>88</c:v>
                </c:pt>
                <c:pt idx="71">
                  <c:v>89</c:v>
                </c:pt>
                <c:pt idx="72">
                  <c:v>90</c:v>
                </c:pt>
                <c:pt idx="73">
                  <c:v>91</c:v>
                </c:pt>
                <c:pt idx="74">
                  <c:v>92</c:v>
                </c:pt>
                <c:pt idx="75">
                  <c:v>93</c:v>
                </c:pt>
                <c:pt idx="76">
                  <c:v>94</c:v>
                </c:pt>
                <c:pt idx="77">
                  <c:v>95</c:v>
                </c:pt>
                <c:pt idx="78">
                  <c:v>96</c:v>
                </c:pt>
                <c:pt idx="79">
                  <c:v>97</c:v>
                </c:pt>
                <c:pt idx="80">
                  <c:v>98</c:v>
                </c:pt>
                <c:pt idx="81">
                  <c:v>99</c:v>
                </c:pt>
                <c:pt idx="82">
                  <c:v>100</c:v>
                </c:pt>
              </c:numCache>
            </c:numRef>
          </c:cat>
          <c:val>
            <c:numRef>
              <c:f>Sheet4!$D$2:$D$84</c:f>
              <c:numCache>
                <c:formatCode>General</c:formatCode>
                <c:ptCount val="83"/>
                <c:pt idx="0">
                  <c:v>9</c:v>
                </c:pt>
                <c:pt idx="1">
                  <c:v>13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6</c:v>
                </c:pt>
                <c:pt idx="6">
                  <c:v>11</c:v>
                </c:pt>
                <c:pt idx="7">
                  <c:v>7</c:v>
                </c:pt>
                <c:pt idx="8">
                  <c:v>10</c:v>
                </c:pt>
                <c:pt idx="9">
                  <c:v>20</c:v>
                </c:pt>
                <c:pt idx="10">
                  <c:v>13</c:v>
                </c:pt>
                <c:pt idx="11">
                  <c:v>13</c:v>
                </c:pt>
                <c:pt idx="12">
                  <c:v>9</c:v>
                </c:pt>
                <c:pt idx="13">
                  <c:v>13</c:v>
                </c:pt>
                <c:pt idx="14">
                  <c:v>14</c:v>
                </c:pt>
                <c:pt idx="15">
                  <c:v>19</c:v>
                </c:pt>
                <c:pt idx="16">
                  <c:v>17</c:v>
                </c:pt>
                <c:pt idx="17">
                  <c:v>12</c:v>
                </c:pt>
                <c:pt idx="18">
                  <c:v>24</c:v>
                </c:pt>
                <c:pt idx="19">
                  <c:v>32</c:v>
                </c:pt>
                <c:pt idx="20">
                  <c:v>21</c:v>
                </c:pt>
                <c:pt idx="21">
                  <c:v>21</c:v>
                </c:pt>
                <c:pt idx="22">
                  <c:v>23</c:v>
                </c:pt>
                <c:pt idx="23">
                  <c:v>24</c:v>
                </c:pt>
                <c:pt idx="24">
                  <c:v>41</c:v>
                </c:pt>
                <c:pt idx="25">
                  <c:v>24</c:v>
                </c:pt>
                <c:pt idx="26">
                  <c:v>20</c:v>
                </c:pt>
                <c:pt idx="27">
                  <c:v>21</c:v>
                </c:pt>
                <c:pt idx="28">
                  <c:v>41</c:v>
                </c:pt>
                <c:pt idx="29">
                  <c:v>65</c:v>
                </c:pt>
                <c:pt idx="30">
                  <c:v>49</c:v>
                </c:pt>
                <c:pt idx="31">
                  <c:v>52</c:v>
                </c:pt>
                <c:pt idx="32">
                  <c:v>40</c:v>
                </c:pt>
                <c:pt idx="33">
                  <c:v>51</c:v>
                </c:pt>
                <c:pt idx="34">
                  <c:v>88</c:v>
                </c:pt>
                <c:pt idx="35">
                  <c:v>56</c:v>
                </c:pt>
                <c:pt idx="36">
                  <c:v>68</c:v>
                </c:pt>
                <c:pt idx="37">
                  <c:v>40</c:v>
                </c:pt>
                <c:pt idx="38">
                  <c:v>61</c:v>
                </c:pt>
                <c:pt idx="39">
                  <c:v>103</c:v>
                </c:pt>
                <c:pt idx="40">
                  <c:v>57</c:v>
                </c:pt>
                <c:pt idx="41">
                  <c:v>51</c:v>
                </c:pt>
                <c:pt idx="42">
                  <c:v>63</c:v>
                </c:pt>
                <c:pt idx="43">
                  <c:v>84</c:v>
                </c:pt>
                <c:pt idx="44">
                  <c:v>110</c:v>
                </c:pt>
                <c:pt idx="45">
                  <c:v>58</c:v>
                </c:pt>
                <c:pt idx="46">
                  <c:v>58</c:v>
                </c:pt>
                <c:pt idx="47">
                  <c:v>69</c:v>
                </c:pt>
                <c:pt idx="48">
                  <c:v>56</c:v>
                </c:pt>
                <c:pt idx="49">
                  <c:v>63</c:v>
                </c:pt>
                <c:pt idx="50">
                  <c:v>63</c:v>
                </c:pt>
                <c:pt idx="51">
                  <c:v>40</c:v>
                </c:pt>
                <c:pt idx="52">
                  <c:v>32</c:v>
                </c:pt>
                <c:pt idx="53">
                  <c:v>23</c:v>
                </c:pt>
                <c:pt idx="54">
                  <c:v>49</c:v>
                </c:pt>
                <c:pt idx="55">
                  <c:v>32</c:v>
                </c:pt>
                <c:pt idx="56">
                  <c:v>19</c:v>
                </c:pt>
                <c:pt idx="57">
                  <c:v>13</c:v>
                </c:pt>
                <c:pt idx="58">
                  <c:v>18</c:v>
                </c:pt>
                <c:pt idx="59">
                  <c:v>27</c:v>
                </c:pt>
                <c:pt idx="60">
                  <c:v>16</c:v>
                </c:pt>
                <c:pt idx="61">
                  <c:v>6</c:v>
                </c:pt>
                <c:pt idx="62">
                  <c:v>3</c:v>
                </c:pt>
                <c:pt idx="63">
                  <c:v>1</c:v>
                </c:pt>
                <c:pt idx="64">
                  <c:v>4</c:v>
                </c:pt>
                <c:pt idx="65">
                  <c:v>2</c:v>
                </c:pt>
                <c:pt idx="66">
                  <c:v>1</c:v>
                </c:pt>
                <c:pt idx="67">
                  <c:v>1</c:v>
                </c:pt>
                <c:pt idx="68">
                  <c:v>0</c:v>
                </c:pt>
                <c:pt idx="69">
                  <c:v>1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</c:numCache>
            </c:numRef>
          </c:val>
        </c:ser>
        <c:dLbls/>
        <c:gapWidth val="219"/>
        <c:overlap val="-27"/>
        <c:axId val="39208448"/>
        <c:axId val="39210368"/>
      </c:barChart>
      <c:catAx>
        <c:axId val="392084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10368"/>
        <c:crosses val="autoZero"/>
        <c:auto val="1"/>
        <c:lblAlgn val="ctr"/>
        <c:lblOffset val="100"/>
      </c:catAx>
      <c:valAx>
        <c:axId val="39210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8448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</a:t>
            </a:r>
          </a:p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post-</a:t>
            </a:r>
            <a:r>
              <a:rPr lang="en-US" sz="1050" baseline="0"/>
              <a:t>LVAD implantation by age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Sheet2!$H$2269:$N$2269</c:f>
              <c:strCache>
                <c:ptCount val="7"/>
                <c:pt idx="0">
                  <c:v>18-30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&gt;80</c:v>
                </c:pt>
              </c:strCache>
            </c:strRef>
          </c:cat>
          <c:val>
            <c:numRef>
              <c:f>Sheet2!$H$2270:$N$2270</c:f>
              <c:numCache>
                <c:formatCode>General</c:formatCode>
                <c:ptCount val="7"/>
                <c:pt idx="0">
                  <c:v>19.70802919708029</c:v>
                </c:pt>
                <c:pt idx="1">
                  <c:v>22.959183673469383</c:v>
                </c:pt>
                <c:pt idx="2">
                  <c:v>24.668435013262599</c:v>
                </c:pt>
                <c:pt idx="3">
                  <c:v>26.645768025078375</c:v>
                </c:pt>
                <c:pt idx="4">
                  <c:v>28.2780410742496</c:v>
                </c:pt>
                <c:pt idx="5">
                  <c:v>34.466019417475735</c:v>
                </c:pt>
                <c:pt idx="6">
                  <c:v>38.46153846153846</c:v>
                </c:pt>
              </c:numCache>
            </c:numRef>
          </c:val>
        </c:ser>
        <c:dLbls/>
        <c:gapWidth val="50"/>
        <c:overlap val="100"/>
        <c:axId val="168501248"/>
        <c:axId val="168503168"/>
      </c:barChart>
      <c:catAx>
        <c:axId val="16850124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(y)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62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03168"/>
        <c:crosses val="autoZero"/>
        <c:auto val="1"/>
        <c:lblAlgn val="ctr"/>
        <c:lblOffset val="100"/>
      </c:catAx>
      <c:valAx>
        <c:axId val="1685031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0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with LVADs receiving OHT by Swan-Ganz catherization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v>Wait time in days</c:v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Sheet3!$BV$3:$BV$4</c:f>
              <c:strCache>
                <c:ptCount val="2"/>
                <c:pt idx="0">
                  <c:v>Swan-Ganz+</c:v>
                </c:pt>
                <c:pt idx="1">
                  <c:v>Swan-Ganz-</c:v>
                </c:pt>
              </c:strCache>
            </c:strRef>
          </c:cat>
          <c:val>
            <c:numRef>
              <c:f>Sheet3!$BY$3:$BY$4</c:f>
              <c:numCache>
                <c:formatCode>General</c:formatCode>
                <c:ptCount val="2"/>
                <c:pt idx="0">
                  <c:v>7.6923076923076925</c:v>
                </c:pt>
                <c:pt idx="1">
                  <c:v>17.39130434782609</c:v>
                </c:pt>
              </c:numCache>
            </c:numRef>
          </c:val>
          <c:extLst/>
        </c:ser>
        <c:dLbls/>
        <c:overlap val="-100"/>
        <c:axId val="168528128"/>
        <c:axId val="168538496"/>
      </c:barChart>
      <c:catAx>
        <c:axId val="168528128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38496"/>
        <c:crosses val="autoZero"/>
        <c:auto val="1"/>
        <c:lblAlgn val="ctr"/>
        <c:lblOffset val="100"/>
      </c:catAx>
      <c:valAx>
        <c:axId val="16853849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28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</a:t>
            </a:r>
            <a:r>
              <a:rPr lang="en-US" sz="1050" baseline="0"/>
              <a:t> of in </a:t>
            </a:r>
            <a:r>
              <a:rPr lang="en-US" sz="1050"/>
              <a:t>hospitalized patients with LVADs receiving</a:t>
            </a:r>
            <a:r>
              <a:rPr lang="en-US" sz="1050" baseline="0"/>
              <a:t> </a:t>
            </a:r>
            <a:r>
              <a:rPr lang="en-US" sz="1050"/>
              <a:t>OHT by Swan-Ganz</a:t>
            </a:r>
            <a:r>
              <a:rPr lang="en-US" sz="1050" baseline="0"/>
              <a:t> catheritization</a:t>
            </a:r>
            <a:endParaRPr lang="en-US" sz="105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Sheet3!$BV$9:$BV$10</c:f>
              <c:strCache>
                <c:ptCount val="2"/>
                <c:pt idx="0">
                  <c:v>Swan-Ganz+</c:v>
                </c:pt>
                <c:pt idx="1">
                  <c:v>Swan-Ganz-</c:v>
                </c:pt>
              </c:strCache>
            </c:strRef>
          </c:cat>
          <c:val>
            <c:numRef>
              <c:f>Sheet3!$BY$9:$BY$10</c:f>
              <c:numCache>
                <c:formatCode>General</c:formatCode>
                <c:ptCount val="2"/>
                <c:pt idx="0">
                  <c:v>5.4590570719602978</c:v>
                </c:pt>
                <c:pt idx="1">
                  <c:v>7.7351140790205886</c:v>
                </c:pt>
              </c:numCache>
            </c:numRef>
          </c:val>
          <c:extLst/>
        </c:ser>
        <c:dLbls/>
        <c:overlap val="-100"/>
        <c:axId val="202277632"/>
        <c:axId val="202279552"/>
      </c:barChart>
      <c:catAx>
        <c:axId val="20227763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79552"/>
        <c:crosses val="autoZero"/>
        <c:auto val="1"/>
        <c:lblAlgn val="ctr"/>
        <c:lblOffset val="100"/>
      </c:catAx>
      <c:valAx>
        <c:axId val="202279552"/>
        <c:scaling>
          <c:orientation val="minMax"/>
          <c:max val="2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7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Wait time for LVAD in hospitalized patients with Swan-Ganz catherization 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Sheet4!$BT$2217:$BT$2218</c:f>
              <c:strCache>
                <c:ptCount val="2"/>
                <c:pt idx="0">
                  <c:v>Swan Ganz</c:v>
                </c:pt>
                <c:pt idx="1">
                  <c:v>No Swan Ganz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Sheet4!$BT$2223:$BT$2224</c:f>
              <c:strCache>
                <c:ptCount val="2"/>
                <c:pt idx="0">
                  <c:v>Swan-Ganz+</c:v>
                </c:pt>
                <c:pt idx="1">
                  <c:v>Swan-Ganz-</c:v>
                </c:pt>
              </c:strCache>
            </c:strRef>
          </c:cat>
          <c:val>
            <c:numRef>
              <c:f>Sheet4!$BU$2223:$BU$2224</c:f>
              <c:numCache>
                <c:formatCode>General</c:formatCode>
                <c:ptCount val="2"/>
                <c:pt idx="0">
                  <c:v>13.739454094292803</c:v>
                </c:pt>
                <c:pt idx="1">
                  <c:v>8.6703772418058129</c:v>
                </c:pt>
              </c:numCache>
            </c:numRef>
          </c:val>
        </c:ser>
        <c:dLbls/>
        <c:overlap val="-100"/>
        <c:axId val="202542080"/>
        <c:axId val="203162752"/>
      </c:barChart>
      <c:catAx>
        <c:axId val="20254208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 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62752"/>
        <c:crosses val="autoZero"/>
        <c:auto val="1"/>
        <c:lblAlgn val="ctr"/>
        <c:lblOffset val="100"/>
      </c:catAx>
      <c:valAx>
        <c:axId val="2031627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Wait time in days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4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duration of Swan-Ganz</a:t>
            </a:r>
            <a:r>
              <a:rPr lang="en-US" sz="1050" baseline="0"/>
              <a:t> catheterization before LVAD implantation</a:t>
            </a:r>
            <a:endParaRPr lang="en-US" sz="1050"/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dPt>
            <c:idx val="4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Sheet4!$BW$318:$BW$322</c:f>
              <c:strCache>
                <c:ptCount val="5"/>
                <c:pt idx="0">
                  <c:v>1-2</c:v>
                </c:pt>
                <c:pt idx="1">
                  <c:v>3-5</c:v>
                </c:pt>
                <c:pt idx="2">
                  <c:v>6-12</c:v>
                </c:pt>
                <c:pt idx="3">
                  <c:v>≥ 13</c:v>
                </c:pt>
                <c:pt idx="4">
                  <c:v>Swan-Ganz-</c:v>
                </c:pt>
              </c:strCache>
            </c:strRef>
          </c:cat>
          <c:val>
            <c:numRef>
              <c:f>Sheet4!$CA$318:$CA$322</c:f>
              <c:numCache>
                <c:formatCode>General</c:formatCode>
                <c:ptCount val="5"/>
                <c:pt idx="0">
                  <c:v>27.272727272727259</c:v>
                </c:pt>
                <c:pt idx="1">
                  <c:v>21.100917431192666</c:v>
                </c:pt>
                <c:pt idx="2">
                  <c:v>15.044247787610619</c:v>
                </c:pt>
                <c:pt idx="3">
                  <c:v>15.384615384615385</c:v>
                </c:pt>
                <c:pt idx="4">
                  <c:v>28.547579298831383</c:v>
                </c:pt>
              </c:numCache>
            </c:numRef>
          </c:val>
        </c:ser>
        <c:dLbls/>
        <c:overlap val="-100"/>
        <c:axId val="203192192"/>
        <c:axId val="203214848"/>
      </c:barChart>
      <c:catAx>
        <c:axId val="20319219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Days of Swan-Ganz Catheritization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4843348418378158"/>
              <c:y val="0.89559764057717339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214848"/>
        <c:crosses val="autoZero"/>
        <c:auto val="1"/>
        <c:lblAlgn val="ctr"/>
        <c:lblOffset val="100"/>
      </c:catAx>
      <c:valAx>
        <c:axId val="2032148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19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day of LVAD implantation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Sheet1!$D$7:$H$7</c:f>
              <c:strCache>
                <c:ptCount val="4"/>
                <c:pt idx="0">
                  <c:v>0-1</c:v>
                </c:pt>
                <c:pt idx="1">
                  <c:v>2-5</c:v>
                </c:pt>
                <c:pt idx="2">
                  <c:v>6-12</c:v>
                </c:pt>
                <c:pt idx="3">
                  <c:v>≥13</c:v>
                </c:pt>
              </c:strCache>
            </c:strRef>
          </c:cat>
          <c:val>
            <c:numRef>
              <c:f>Sheet1!$D$5:$H$5</c:f>
              <c:numCache>
                <c:formatCode>General</c:formatCode>
                <c:ptCount val="5"/>
                <c:pt idx="0">
                  <c:v>34.932821497120912</c:v>
                </c:pt>
                <c:pt idx="1">
                  <c:v>26.54205607476635</c:v>
                </c:pt>
                <c:pt idx="2">
                  <c:v>22.466216216216214</c:v>
                </c:pt>
                <c:pt idx="3">
                  <c:v>24.094202898550723</c:v>
                </c:pt>
              </c:numCache>
            </c:numRef>
          </c:val>
        </c:ser>
        <c:dLbls/>
        <c:axId val="203518336"/>
        <c:axId val="203520256"/>
      </c:barChart>
      <c:catAx>
        <c:axId val="203518336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>
                    <a:effectLst/>
                  </a:rPr>
                  <a:t>Day of LVAD implantation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28873447174019312"/>
              <c:y val="0.89316866952035812"/>
            </c:manualLayout>
          </c:layout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20256"/>
        <c:crosses val="autoZero"/>
        <c:auto val="1"/>
        <c:lblAlgn val="ctr"/>
        <c:lblOffset val="100"/>
      </c:catAx>
      <c:valAx>
        <c:axId val="20352025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1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Percent mortality in hospitalized patients by wait time for OHT after LVAD implantation</a:t>
            </a:r>
          </a:p>
        </c:rich>
      </c:tx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cat>
            <c:strRef>
              <c:f>Sheet3!$AO$167:$AQ$167</c:f>
              <c:strCache>
                <c:ptCount val="3"/>
                <c:pt idx="0">
                  <c:v>st-LVAD OHT-</c:v>
                </c:pt>
                <c:pt idx="1">
                  <c:v>nst-LVAD OHT-</c:v>
                </c:pt>
                <c:pt idx="2">
                  <c:v>st-LVAD OHT+</c:v>
                </c:pt>
              </c:strCache>
            </c:strRef>
          </c:cat>
          <c:val>
            <c:numRef>
              <c:f>Sheet3!$AO$170:$AQ$170</c:f>
              <c:numCache>
                <c:formatCode>General</c:formatCode>
                <c:ptCount val="3"/>
                <c:pt idx="0">
                  <c:v>38.683127572016446</c:v>
                </c:pt>
                <c:pt idx="1">
                  <c:v>26.213050752928051</c:v>
                </c:pt>
                <c:pt idx="2">
                  <c:v>15.853658536585369</c:v>
                </c:pt>
              </c:numCache>
            </c:numRef>
          </c:val>
        </c:ser>
        <c:dLbls/>
        <c:axId val="203532928"/>
        <c:axId val="39260544"/>
      </c:barChart>
      <c:catAx>
        <c:axId val="20353292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60544"/>
        <c:crosses val="autoZero"/>
        <c:auto val="1"/>
        <c:lblAlgn val="ctr"/>
        <c:lblOffset val="100"/>
      </c:catAx>
      <c:valAx>
        <c:axId val="392605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3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0.16187</cdr:x>
      <cdr:y>0.89339</cdr:y>
    </cdr:from>
    <cdr:to>
      <cdr:x>0.7554</cdr:x>
      <cdr:y>0.89339</cdr:y>
    </cdr:to>
    <cdr:cxnSp macro="">
      <cdr:nvCxnSpPr>
        <cdr:cNvPr id="2" name="Straight Connector 1"/>
        <cdr:cNvCxnSpPr/>
      </cdr:nvCxnSpPr>
      <cdr:spPr>
        <a:xfrm xmlns:a="http://schemas.openxmlformats.org/drawingml/2006/main" flipV="1">
          <a:off x="771525" y="2509218"/>
          <a:ext cx="2828925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0.16027</cdr:x>
      <cdr:y>0.88718</cdr:y>
    </cdr:from>
    <cdr:to>
      <cdr:x>0.75979</cdr:x>
      <cdr:y>0.88718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763905" y="2474869"/>
          <a:ext cx="285750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0.14709</cdr:x>
      <cdr:y>0.89868</cdr:y>
    </cdr:from>
    <cdr:to>
      <cdr:x>0.5116</cdr:x>
      <cdr:y>0.89868</cdr:y>
    </cdr:to>
    <cdr:cxnSp macro="">
      <cdr:nvCxnSpPr>
        <cdr:cNvPr id="2" name="Straight Connector 1"/>
        <cdr:cNvCxnSpPr/>
      </cdr:nvCxnSpPr>
      <cdr:spPr>
        <a:xfrm xmlns:a="http://schemas.openxmlformats.org/drawingml/2006/main">
          <a:off x="701062" y="2506969"/>
          <a:ext cx="173736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0.16027</cdr:x>
      <cdr:y>0.88718</cdr:y>
    </cdr:from>
    <cdr:to>
      <cdr:x>0.65192</cdr:x>
      <cdr:y>0.88718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804809" y="2474880"/>
          <a:ext cx="2468880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tx1">
              <a:lumMod val="50000"/>
              <a:lumOff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39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887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09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2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50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591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8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263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500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05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934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7D4F-4AA2-44C3-8A28-D414503411A6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D2CD-0E10-4D10-8AF1-DE6DA55AE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27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b="1" dirty="0"/>
              <a:t>Patient characteristics and LVAD implantations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556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24689566"/>
              </p:ext>
            </p:extLst>
          </p:nvPr>
        </p:nvGraphicFramePr>
        <p:xfrm>
          <a:off x="3712845" y="2024673"/>
          <a:ext cx="4766310" cy="280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72890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21235181"/>
              </p:ext>
            </p:extLst>
          </p:nvPr>
        </p:nvGraphicFramePr>
        <p:xfrm>
          <a:off x="3712845" y="1987563"/>
          <a:ext cx="4766310" cy="288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0056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Timing of initial LVAD implantation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04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80825533"/>
              </p:ext>
            </p:extLst>
          </p:nvPr>
        </p:nvGraphicFramePr>
        <p:xfrm>
          <a:off x="3712845" y="2034198"/>
          <a:ext cx="4766310" cy="2789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340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Wait time for OHT after LVAD </a:t>
            </a:r>
            <a:r>
              <a:rPr lang="en-US" b="1" dirty="0" smtClean="0"/>
              <a:t>implantation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981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7492406"/>
              </p:ext>
            </p:extLst>
          </p:nvPr>
        </p:nvGraphicFramePr>
        <p:xfrm>
          <a:off x="3651124" y="94622"/>
          <a:ext cx="4665562" cy="6683916"/>
        </p:xfrm>
        <a:graphic>
          <a:graphicData uri="http://schemas.openxmlformats.org/drawingml/2006/table">
            <a:tbl>
              <a:tblPr/>
              <a:tblGrid>
                <a:gridCol w="1299946"/>
                <a:gridCol w="841404"/>
                <a:gridCol w="841404"/>
                <a:gridCol w="841404"/>
                <a:gridCol w="841404"/>
              </a:tblGrid>
              <a:tr h="6389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2.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for early and late in-hospital Orthostatic Heart Transplant (OHT) after Left Ventricular Assist Device (LVAD) Implantation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737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st-LVAD OHT+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164)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st-LVAD OHT-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243)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lt-LVAD OHT-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1793)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OHT-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2036)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Mortality, n (%)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(15.9)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(38.7)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470 (26.2)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564 (27.7)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Length of stay, mean ± SD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82.8 ± 59.3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44.7 ± 43.9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36.1 ± 33.1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37.1 ± 34.6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± SD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48.2 ± 13.5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54.4 ± 12.9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55.5 ± 13.3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55.3 ± 13.2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(81.7)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 (68.3)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1359 (75.8)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521 (25.6)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(18.3)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(31.7)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 (24.2)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1515 (74.4)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(54.3)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135 (55.6)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1050 (58.6)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1185 (58.2)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(13.4)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(11.1)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 (16.9)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 (16.2)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(10.4)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(5.8)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 (6.2)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(4.3)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(4.9)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(1.8)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(2.2)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(0.2)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(17.7)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(22.2)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293 (16.3)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 (17.0)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(17.1)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(13.4)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(18.5)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(22.4)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(22.6)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(16.9)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(23.5)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397 (22.1)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(26.2)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(17.8)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 (24.7)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449 (25.0)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1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(31.7)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(22.3)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(30.9)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504 (28.1)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(2.4)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(2.5)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(2.3)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383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Concomitant diagnosis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1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 Dysrhythmias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(62.8)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 (58.0)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1128 (62.9)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1269 (62.3)</a:t>
                      </a:r>
                    </a:p>
                  </a:txBody>
                  <a:tcPr marL="3042" marR="3042" marT="3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failure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(27.4)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(30.0)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445 (24.8)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 (25.4)</a:t>
                      </a:r>
                    </a:p>
                  </a:txBody>
                  <a:tcPr marL="3042" marR="3042" marT="3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(11.6)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(14.4)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337 (18.8)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 (18.3)</a:t>
                      </a:r>
                    </a:p>
                  </a:txBody>
                  <a:tcPr marL="3042" marR="3042" marT="3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Hyperlipidemia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(7.9)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(11.5)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(15.0)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 (14.6)</a:t>
                      </a:r>
                    </a:p>
                  </a:txBody>
                  <a:tcPr marL="3042" marR="3042" marT="3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3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(6.1)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(14.8)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252 (14.1)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 (14.1)</a:t>
                      </a:r>
                    </a:p>
                  </a:txBody>
                  <a:tcPr marL="3042" marR="3042" marT="3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smoking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(4.3)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(5.8)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(6.9)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 (6.7)</a:t>
                      </a:r>
                    </a:p>
                  </a:txBody>
                  <a:tcPr marL="3042" marR="3042" marT="3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05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30 kg/m</a:t>
                      </a: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508" marR="3042" marT="3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(3.3)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(4.9)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 (4.7)</a:t>
                      </a:r>
                    </a:p>
                  </a:txBody>
                  <a:tcPr marL="3042" marR="3042" marT="3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 ± 3.1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± 2.8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± 2.9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± 2.9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n (%)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01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36508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(3.0)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(0.4)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(0.7)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(0.6)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(4.3)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(3.7)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(1.4)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(5.5)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(3.7)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(3.0)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(3.0)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(15.2)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(3.3)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(4.2)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(4.1)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(9.8)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(5.8)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(3.5)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(3.8)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(5.5)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(6.2)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(4.2)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(4.4)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(7.9)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(4.9)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(3.1)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(11.0)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(5.8)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(2.6)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(3.0)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(5.5)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(8.6)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(5.6)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 (6.0)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(7.3)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(4.5)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(5.4)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(5.3)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(8.5)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(16.9)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 (8.6)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(9.6)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(7.3)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(11.9)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 (11.8)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241 (11.8)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(4.9)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(9.5)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396 (22.1)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419 (20.6)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(4.3)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(14.8)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429 (23.9)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465 (22.8)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(1.2)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(0.8)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164 (100.0)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239 (98.4)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1778 (99.2)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 (99.1)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(3.7)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(2.1)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(1.5)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(1.6)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(11.0)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(12.8)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(10.0)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 (10.4)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(85.4)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 (84.8)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1585 (88.4)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1791 (88.0)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974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3042" marR="3042" marT="304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(3.0)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(13.6)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(7.1)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 (7.9)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(97.0)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 (86.0)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1665 (92.9)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1874 (92.0)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0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6508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(0.4)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(0.1)</a:t>
                      </a:r>
                    </a:p>
                  </a:txBody>
                  <a:tcPr marL="3042" marR="3042" marT="30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33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165249644"/>
              </p:ext>
            </p:extLst>
          </p:nvPr>
        </p:nvGraphicFramePr>
        <p:xfrm>
          <a:off x="3712845" y="2049438"/>
          <a:ext cx="4766310" cy="2759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4291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1328957"/>
              </p:ext>
            </p:extLst>
          </p:nvPr>
        </p:nvGraphicFramePr>
        <p:xfrm>
          <a:off x="3785948" y="105491"/>
          <a:ext cx="4900853" cy="6668808"/>
        </p:xfrm>
        <a:graphic>
          <a:graphicData uri="http://schemas.openxmlformats.org/drawingml/2006/table">
            <a:tbl>
              <a:tblPr/>
              <a:tblGrid>
                <a:gridCol w="1365505"/>
                <a:gridCol w="883837"/>
                <a:gridCol w="883837"/>
                <a:gridCol w="883837"/>
                <a:gridCol w="883837"/>
              </a:tblGrid>
              <a:tr h="6620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4.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for early and late in-hospital Orthostatic Heart Transplant (OHT) after short term (st) Left Ventricular Assist Device (LVAD) Implantation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255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0-7 days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8-31 days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38)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32-65 days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≥66 days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(SD)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50.6 ± 12.6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48.6 ± 12.7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47.4 ± 15.3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46.3 ± 13.1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(80.5)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(84.2)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(83.3)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(79.1)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(15.8)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(16.7)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(20.9)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(61.0)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(50.0)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(54.8)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(51.2)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(14.0)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(18.4)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(18.4)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(14.0)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8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(21.1)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(18.6)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(24.4)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(26.3)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(23.8)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(16.3)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(29.3)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(21.1)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(23.8)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(30.2)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9 (29.3)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(31.6)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(33.3)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1967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Concomitant diagnosis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 Dysrhythmias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(58.5)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(60.5)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(61.9)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(69.8)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failure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(21.1)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(38.1)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(30.2)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(4.7)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Hyperlipidemia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(12.2)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(7.0)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(12.2)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(4.7)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smoking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(12.2)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3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30 kg/m</a:t>
                      </a: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831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(0.0)</a:t>
                      </a:r>
                    </a:p>
                  </a:txBody>
                  <a:tcPr marL="3153" marR="3153" marT="315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 ± 3.0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 ± 3.1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12.3 ± 3.1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 ± 2.9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814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37831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(7.0)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(10.5)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(28.9)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(19.0)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(9.5)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(14.6)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(15.8)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(7.1)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(100.0)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(9.8)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(17.0)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(15.8)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(11.9)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(73.2)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(84.2)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(88.1)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(95.3)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3153" marR="3153" marT="315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(4.8)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(2.3)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(97.6)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(97.4)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(95.2)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(97.7)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831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53" marR="3153" marT="315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933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70269517"/>
              </p:ext>
            </p:extLst>
          </p:nvPr>
        </p:nvGraphicFramePr>
        <p:xfrm>
          <a:off x="3712845" y="2048486"/>
          <a:ext cx="4766310" cy="276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007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64716210"/>
              </p:ext>
            </p:extLst>
          </p:nvPr>
        </p:nvGraphicFramePr>
        <p:xfrm>
          <a:off x="3585210" y="2048486"/>
          <a:ext cx="5021580" cy="2761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58668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65071009"/>
              </p:ext>
            </p:extLst>
          </p:nvPr>
        </p:nvGraphicFramePr>
        <p:xfrm>
          <a:off x="4391911" y="131538"/>
          <a:ext cx="3805032" cy="6672032"/>
        </p:xfrm>
        <a:graphic>
          <a:graphicData uri="http://schemas.openxmlformats.org/drawingml/2006/table">
            <a:tbl>
              <a:tblPr/>
              <a:tblGrid>
                <a:gridCol w="1503965"/>
                <a:gridCol w="947498"/>
                <a:gridCol w="947498"/>
                <a:gridCol w="406071"/>
              </a:tblGrid>
              <a:tr h="5551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1.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of in-hospital patients with Left Ventricular Assist Device (LVAD) Implantation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387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LVAD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2200)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Mortality</a:t>
                      </a:r>
                      <a:b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 (%)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LVAD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2200 (100.0)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590 (26.8)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Single LVAD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2130 (96.8)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549 (25.8)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Double LVAD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(3.0)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(56.7)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Triple LVAD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(0.1)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(100.0)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± SD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53.4 ± 13.7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 bracket (years), n (%)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18-29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(5.8)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(19.5)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30-39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 (8.3)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(23.1)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40-49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 (16.4)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(25.0)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50-59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615 (28.0)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 (25.7)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60-69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664 (30.2)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 (28.8)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70-79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 (10.7)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(33.2)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≥80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(0.7)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(37.5)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1659 (75.4)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417 (25.1)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541 (24.6)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173 (32.0)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1274 (57.9)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 (28.4)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(16.0)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(18.2)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(6.5)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(22.5)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(2.3)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(45.1)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(0.2)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(40.0)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376 (17.1)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(28.5)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475 (21.6)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(26.5)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 (22.3)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(25.2)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 (25.1)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(24.3)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631 (28.7)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 (29.5)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(2.3)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(39.2)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Comorbidities</a:t>
                      </a: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 Dysrhythmias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1372 (62.4)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353 (25.7)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failure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563 (25.6)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207 (36.8)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 (17.8)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 (19.9)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Disorders of lipoid metabolism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310 (14.1)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(21.0)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301 (13.7)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(30.9)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or current use of tobacco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144 (6.5)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(19.4)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30 kg/m</a:t>
                      </a:r>
                      <a:r>
                        <a:rPr lang="en-US" sz="6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723" marR="2644" marT="26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(4.4)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(14.6)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 ± 2.9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 n (%)</a:t>
                      </a: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46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31723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(0.8)</a:t>
                      </a: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(44.4)</a:t>
                      </a: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 (1.9)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(53.7)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(3.2)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(35.2)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108 (4.9)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(48.1)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(4.2)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(32.3)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 (4.5)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(48.5)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(3.6)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(42.5)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(3.6)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(53.2)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(6.0)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 (43.5)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 (5.4)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(36.1)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 (9.5)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(24.9)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253 (11.5)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(19.0)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427 (19.4)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(12.9)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472 (21.5)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(15.7)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(0.8)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(52.9)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2181 (99.1)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580 (26.6)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(50.0)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(1.7)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(50.0)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229 (10.4)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(33.6)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1931 (87.8)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493 (25.5)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(50.0)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2644" marR="2644" marT="264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 (7.5)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(37.6)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2033 (92.4)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527 (25.9)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4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1723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(0.1)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(50.0)</a:t>
                      </a: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44" marR="2644" marT="26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3064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18933861"/>
              </p:ext>
            </p:extLst>
          </p:nvPr>
        </p:nvGraphicFramePr>
        <p:xfrm>
          <a:off x="3461833" y="1931894"/>
          <a:ext cx="5268334" cy="2994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2565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74378831"/>
              </p:ext>
            </p:extLst>
          </p:nvPr>
        </p:nvGraphicFramePr>
        <p:xfrm>
          <a:off x="1634247" y="739302"/>
          <a:ext cx="8462334" cy="5171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622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11840795"/>
              </p:ext>
            </p:extLst>
          </p:nvPr>
        </p:nvGraphicFramePr>
        <p:xfrm>
          <a:off x="3727524" y="1701501"/>
          <a:ext cx="4736952" cy="3454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1617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Duration of Hemodynamic Monitoring Prior to LVAD Implantation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956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987010"/>
              </p:ext>
            </p:extLst>
          </p:nvPr>
        </p:nvGraphicFramePr>
        <p:xfrm>
          <a:off x="4142833" y="198124"/>
          <a:ext cx="3901711" cy="6561904"/>
        </p:xfrm>
        <a:graphic>
          <a:graphicData uri="http://schemas.openxmlformats.org/drawingml/2006/table">
            <a:tbl>
              <a:tblPr/>
              <a:tblGrid>
                <a:gridCol w="1542179"/>
                <a:gridCol w="971572"/>
                <a:gridCol w="971572"/>
                <a:gridCol w="416388"/>
              </a:tblGrid>
              <a:tr h="12909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Table 2.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Baseline demographics of in-hospital patients who did and did not receive Swan-Ganz Catheterization prior to Left Ventricular Assist Device (LVAD) Implantation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9092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Swan-Ganz+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403)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Swan-Ganz-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(n = 1797)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p-value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Age, mean ± SD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53.4 ± 13.7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 ± 13.3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Sex, n (%)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(20.1)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Female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 (79.9)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1337 (74.4)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Race,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White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 (54.1)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 (58.8)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Black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(19.9)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 (15.1)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Hispanic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(6.1)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Asian/Pacific Islander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 American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or 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(14.6)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 (17.6)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$1-24,999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98 (24.3)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377 (21.0)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$25,000-34,999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(22.1)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(22.4)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$35,000-44,999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 (22.3)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462 (25.7)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$45,000 or more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(28.5)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516 (28.7)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(2.7)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(2.2)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Comorbidities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Cardiac Dysrhythmias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274 (68.0)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1098 (61.1)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Respiratory failure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 (25.6)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Diabetes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(16.1)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328 (18.3)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Hyperlipidemia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(15.6)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 (13.7)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Hypertension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(10.9)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254(14.1)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History of smoking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(6.2)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BMI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30 kg/m</a:t>
                      </a:r>
                      <a:r>
                        <a:rPr lang="en-US" sz="7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783" marR="3149" marT="314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(4.2)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(4.4)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concomitant diagnosis, mean ± SD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13.6 ± 2.5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 ± 3.0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715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of hospitalization,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7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1998</a:t>
                      </a:r>
                    </a:p>
                  </a:txBody>
                  <a:tcPr marL="37783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(0.9)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(2.5)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(1.7)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2000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(2.2)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2001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(5.2)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2002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(1.0)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(5.0)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2003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(3.2)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(4.8)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2004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(2.0)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(4.0)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2005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(3.5)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(3.6)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2006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(6.5)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(5.8)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2007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(4.7)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 (5.6)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2008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(10.4)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167 (9.3)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2009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(13.6)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 (11.0)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2010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(17.9)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355 (19.8)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2011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(28.8)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 (19.8)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Location of hospital,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Rural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(0.0)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(0.9)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Urban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402 (99.8)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1779 (99.0)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Bedsize of hospital, 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(2.1)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(12.2)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(10.0)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(87.3)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1579 (87.9)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 status of hospital, n (%)</a:t>
                      </a:r>
                    </a:p>
                  </a:txBody>
                  <a:tcPr marL="3149" marR="3149" marT="314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Nonteaching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(8.2)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132 (7.3)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55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Teaching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369 (91.6)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1664 (92.6)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8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37783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(0.2)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(0.1)</a:t>
                      </a: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49" marR="3149" marT="314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21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75494805"/>
              </p:ext>
            </p:extLst>
          </p:nvPr>
        </p:nvGraphicFramePr>
        <p:xfrm>
          <a:off x="3745502" y="1862377"/>
          <a:ext cx="4766310" cy="2981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1675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84688735"/>
              </p:ext>
            </p:extLst>
          </p:nvPr>
        </p:nvGraphicFramePr>
        <p:xfrm>
          <a:off x="3712845" y="1545771"/>
          <a:ext cx="476631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9908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13815</TotalTime>
  <Words>3104</Words>
  <Application>Microsoft Office PowerPoint</Application>
  <PresentationFormat>Custom</PresentationFormat>
  <Paragraphs>867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Patient characteristics and LVAD implantations </vt:lpstr>
      <vt:lpstr>Slide 2</vt:lpstr>
      <vt:lpstr>Slide 3</vt:lpstr>
      <vt:lpstr>Slide 4</vt:lpstr>
      <vt:lpstr>Slide 5</vt:lpstr>
      <vt:lpstr>Duration of Hemodynamic Monitoring Prior to LVAD Implantation</vt:lpstr>
      <vt:lpstr>Slide 7</vt:lpstr>
      <vt:lpstr>Slide 8</vt:lpstr>
      <vt:lpstr>Slide 9</vt:lpstr>
      <vt:lpstr>Slide 10</vt:lpstr>
      <vt:lpstr>Slide 11</vt:lpstr>
      <vt:lpstr>Timing of initial LVAD implantation</vt:lpstr>
      <vt:lpstr>Slide 13</vt:lpstr>
      <vt:lpstr>Wait time for OHT after LVAD implantation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Harnek Gulati</dc:creator>
  <cp:lastModifiedBy>David Ouyang</cp:lastModifiedBy>
  <cp:revision>23</cp:revision>
  <dcterms:created xsi:type="dcterms:W3CDTF">2015-06-24T06:46:00Z</dcterms:created>
  <dcterms:modified xsi:type="dcterms:W3CDTF">2015-08-07T04:55:11Z</dcterms:modified>
</cp:coreProperties>
</file>