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colors8.xml" ContentType="application/vnd.ms-office.chartcolor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charts/colors7.xml" ContentType="application/vnd.ms-office.chartcolor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charts/colors3.xml" ContentType="application/vnd.ms-office.chartcolorstyl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style8.xml" ContentType="application/vnd.ms-office.chartstyle+xml"/>
  <Override PartName="/ppt/charts/style7.xml" ContentType="application/vnd.ms-office.chartstyl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3.xml" ContentType="application/vnd.ms-office.chart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rawings/drawing3.xml" ContentType="application/vnd.openxmlformats-officedocument.drawingml.chartshapes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8" r:id="rId3"/>
    <p:sldId id="281" r:id="rId4"/>
    <p:sldId id="279" r:id="rId5"/>
    <p:sldId id="282" r:id="rId6"/>
    <p:sldId id="267" r:id="rId7"/>
    <p:sldId id="269" r:id="rId8"/>
    <p:sldId id="274" r:id="rId9"/>
  </p:sldIdLst>
  <p:sldSz cx="12192000" cy="6858000"/>
  <p:notesSz cx="7077075" cy="9383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384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E:\Backup\CardioClinicalResearch\LVAD_Mortality1998-201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E:\Backup\CardioClinicalResearch\LVAD_Mortality1998-2011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openxmlformats.org/officeDocument/2006/relationships/chartUserShapes" Target="../drawings/drawing2.xml"/><Relationship Id="rId1" Type="http://schemas.openxmlformats.org/officeDocument/2006/relationships/oleObject" Target="file:///E:\Backup\CardioClinicalResearch\LVAD_TransplantDayMortality.xlsx" TargetMode="External"/><Relationship Id="rId4" Type="http://schemas.microsoft.com/office/2011/relationships/chartStyle" Target="style8.xm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openxmlformats.org/officeDocument/2006/relationships/chartUserShapes" Target="../drawings/drawing3.xml"/><Relationship Id="rId1" Type="http://schemas.openxmlformats.org/officeDocument/2006/relationships/oleObject" Target="file:///E:\Backup\CardioClinicalResearch\SwanzData.xlsx" TargetMode="External"/><Relationship Id="rId4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 smtClean="0"/>
              <a:t>Inpatient Mortality</a:t>
            </a:r>
            <a:endParaRPr lang="en-US" sz="1050" dirty="0"/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10707616487489216"/>
          <c:y val="0.1877071496607455"/>
          <c:w val="0.86685059166876488"/>
          <c:h val="0.64815711699611045"/>
        </c:manualLayout>
      </c:layout>
      <c:lineChart>
        <c:grouping val="standard"/>
        <c:ser>
          <c:idx val="0"/>
          <c:order val="0"/>
          <c:tx>
            <c:strRef>
              <c:f>Sheet1!$F$2205</c:f>
              <c:strCache>
                <c:ptCount val="1"/>
                <c:pt idx="0">
                  <c:v>Percent Mortality</c:v>
                </c:pt>
              </c:strCache>
            </c:strRef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Sheet1!$G$2204:$T$2204</c:f>
              <c:numCache>
                <c:formatCode>General</c:formatCode>
                <c:ptCount val="14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</c:numCache>
            </c:numRef>
          </c:cat>
          <c:val>
            <c:numRef>
              <c:f>Sheet1!$P$2212:$P$2225</c:f>
              <c:numCache>
                <c:formatCode>General</c:formatCode>
                <c:ptCount val="14"/>
                <c:pt idx="0">
                  <c:v>44.444444444444429</c:v>
                </c:pt>
                <c:pt idx="1">
                  <c:v>53.658536585365859</c:v>
                </c:pt>
                <c:pt idx="2">
                  <c:v>35.211267605633786</c:v>
                </c:pt>
                <c:pt idx="3">
                  <c:v>48.148148148148159</c:v>
                </c:pt>
                <c:pt idx="4">
                  <c:v>32.258064516129032</c:v>
                </c:pt>
                <c:pt idx="5">
                  <c:v>48.48484848484847</c:v>
                </c:pt>
                <c:pt idx="6">
                  <c:v>42.5</c:v>
                </c:pt>
                <c:pt idx="7">
                  <c:v>53.164556962025316</c:v>
                </c:pt>
                <c:pt idx="8">
                  <c:v>43.511450381679381</c:v>
                </c:pt>
                <c:pt idx="9">
                  <c:v>36.134453781512597</c:v>
                </c:pt>
                <c:pt idx="10">
                  <c:v>24.880382775119614</c:v>
                </c:pt>
                <c:pt idx="11">
                  <c:v>18.97233201581027</c:v>
                </c:pt>
                <c:pt idx="12">
                  <c:v>12.880562060889934</c:v>
                </c:pt>
                <c:pt idx="13">
                  <c:v>15.677966101694915</c:v>
                </c:pt>
              </c:numCache>
            </c:numRef>
          </c:val>
        </c:ser>
        <c:dLbls/>
        <c:marker val="1"/>
        <c:axId val="203278592"/>
        <c:axId val="39186816"/>
      </c:lineChart>
      <c:catAx>
        <c:axId val="20327859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6816"/>
        <c:crosses val="autoZero"/>
        <c:auto val="1"/>
        <c:lblAlgn val="ctr"/>
        <c:lblOffset val="100"/>
      </c:catAx>
      <c:valAx>
        <c:axId val="3918681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7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ysClr val="window" lastClr="FFFFFF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by wait time for OHT after LVAD implantation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dPt>
            <c:idx val="4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dPt>
          <c:cat>
            <c:strRef>
              <c:f>Sheet3!$R$169:$V$169</c:f>
              <c:strCache>
                <c:ptCount val="5"/>
                <c:pt idx="0">
                  <c:v>0-8</c:v>
                </c:pt>
                <c:pt idx="1">
                  <c:v>9-32</c:v>
                </c:pt>
                <c:pt idx="2">
                  <c:v>33-66</c:v>
                </c:pt>
                <c:pt idx="3">
                  <c:v>67-306</c:v>
                </c:pt>
                <c:pt idx="4">
                  <c:v>OHT-</c:v>
                </c:pt>
              </c:strCache>
            </c:strRef>
          </c:cat>
          <c:val>
            <c:numRef>
              <c:f>Sheet3!$R$170:$V$170</c:f>
              <c:numCache>
                <c:formatCode>General</c:formatCode>
                <c:ptCount val="5"/>
                <c:pt idx="0">
                  <c:v>28.888888888888893</c:v>
                </c:pt>
                <c:pt idx="1">
                  <c:v>10.256410256410264</c:v>
                </c:pt>
                <c:pt idx="2">
                  <c:v>10</c:v>
                </c:pt>
                <c:pt idx="3">
                  <c:v>12.5</c:v>
                </c:pt>
                <c:pt idx="4">
                  <c:v>27.701375245579602</c:v>
                </c:pt>
              </c:numCache>
            </c:numRef>
          </c:val>
        </c:ser>
        <c:axId val="40332672"/>
        <c:axId val="170326272"/>
      </c:barChart>
      <c:catAx>
        <c:axId val="4033267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Days after LVAD implantation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28873447174019312"/>
              <c:y val="0.89316866952035778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26272"/>
        <c:crosses val="autoZero"/>
        <c:auto val="1"/>
        <c:lblAlgn val="ctr"/>
        <c:lblOffset val="100"/>
      </c:catAx>
      <c:valAx>
        <c:axId val="17032627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3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/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</a:t>
            </a:r>
          </a:p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post-</a:t>
            </a:r>
            <a:r>
              <a:rPr lang="en-US" sz="1050" baseline="0"/>
              <a:t>LVAD implantation by age</a:t>
            </a:r>
            <a:endParaRPr lang="en-US" sz="105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stack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Sheet2!$H$2269:$N$2269</c:f>
              <c:strCache>
                <c:ptCount val="7"/>
                <c:pt idx="0">
                  <c:v>18-30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&gt;80</c:v>
                </c:pt>
              </c:strCache>
            </c:strRef>
          </c:cat>
          <c:val>
            <c:numRef>
              <c:f>Sheet2!$H$2270:$N$2270</c:f>
              <c:numCache>
                <c:formatCode>General</c:formatCode>
                <c:ptCount val="7"/>
                <c:pt idx="0">
                  <c:v>19.70802919708029</c:v>
                </c:pt>
                <c:pt idx="1">
                  <c:v>22.959183673469383</c:v>
                </c:pt>
                <c:pt idx="2">
                  <c:v>24.668435013262599</c:v>
                </c:pt>
                <c:pt idx="3">
                  <c:v>26.645768025078375</c:v>
                </c:pt>
                <c:pt idx="4">
                  <c:v>28.2780410742496</c:v>
                </c:pt>
                <c:pt idx="5">
                  <c:v>34.466019417475735</c:v>
                </c:pt>
                <c:pt idx="6">
                  <c:v>38.46153846153846</c:v>
                </c:pt>
              </c:numCache>
            </c:numRef>
          </c:val>
        </c:ser>
        <c:dLbls/>
        <c:gapWidth val="50"/>
        <c:overlap val="100"/>
        <c:axId val="168501248"/>
        <c:axId val="168503168"/>
      </c:barChart>
      <c:catAx>
        <c:axId val="16850124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(y)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6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03168"/>
        <c:crosses val="autoZero"/>
        <c:auto val="1"/>
        <c:lblAlgn val="ctr"/>
        <c:lblOffset val="100"/>
      </c:catAx>
      <c:valAx>
        <c:axId val="1685031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0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by day of LVAD implantation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Sheet1!$D$7:$H$7</c:f>
              <c:strCache>
                <c:ptCount val="4"/>
                <c:pt idx="0">
                  <c:v>0-1</c:v>
                </c:pt>
                <c:pt idx="1">
                  <c:v>2-5</c:v>
                </c:pt>
                <c:pt idx="2">
                  <c:v>6-12</c:v>
                </c:pt>
                <c:pt idx="3">
                  <c:v>≥13</c:v>
                </c:pt>
              </c:strCache>
            </c:strRef>
          </c:cat>
          <c:val>
            <c:numRef>
              <c:f>Sheet1!$D$5:$H$5</c:f>
              <c:numCache>
                <c:formatCode>General</c:formatCode>
                <c:ptCount val="5"/>
                <c:pt idx="0">
                  <c:v>34.932821497120912</c:v>
                </c:pt>
                <c:pt idx="1">
                  <c:v>26.54205607476635</c:v>
                </c:pt>
                <c:pt idx="2">
                  <c:v>22.466216216216214</c:v>
                </c:pt>
                <c:pt idx="3">
                  <c:v>24.094202898550723</c:v>
                </c:pt>
              </c:numCache>
            </c:numRef>
          </c:val>
        </c:ser>
        <c:dLbls/>
        <c:axId val="203518336"/>
        <c:axId val="203520256"/>
      </c:barChart>
      <c:catAx>
        <c:axId val="20351833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Day of LVAD implantation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28873447174019312"/>
              <c:y val="0.89316866952035812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20256"/>
        <c:crosses val="autoZero"/>
        <c:auto val="1"/>
        <c:lblAlgn val="ctr"/>
        <c:lblOffset val="100"/>
      </c:catAx>
      <c:valAx>
        <c:axId val="20352025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1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/>
              <a:t>Percent mortality in hospitalized patients by duration of </a:t>
            </a:r>
            <a:r>
              <a:rPr lang="en-US" sz="1050" dirty="0" smtClean="0"/>
              <a:t>invasive</a:t>
            </a:r>
            <a:r>
              <a:rPr lang="en-US" sz="1050" baseline="0" dirty="0" smtClean="0"/>
              <a:t> hemodynamic monitoring before </a:t>
            </a:r>
            <a:r>
              <a:rPr lang="en-US" sz="1050" baseline="0" dirty="0"/>
              <a:t>LVAD implantation</a:t>
            </a:r>
            <a:endParaRPr lang="en-US" sz="1050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dPt>
            <c:idx val="4"/>
            <c:spPr>
              <a:solidFill>
                <a:srgbClr val="FF0000"/>
              </a:solidFill>
              <a:ln>
                <a:noFill/>
              </a:ln>
              <a:effectLst/>
            </c:spPr>
          </c:dPt>
          <c:cat>
            <c:strRef>
              <c:f>Sheet4!$BW$318:$BW$322</c:f>
              <c:strCache>
                <c:ptCount val="5"/>
                <c:pt idx="0">
                  <c:v>1-2</c:v>
                </c:pt>
                <c:pt idx="1">
                  <c:v>3-5</c:v>
                </c:pt>
                <c:pt idx="2">
                  <c:v>6-12</c:v>
                </c:pt>
                <c:pt idx="3">
                  <c:v>≥ 13</c:v>
                </c:pt>
                <c:pt idx="4">
                  <c:v>Swan-Ganz-</c:v>
                </c:pt>
              </c:strCache>
            </c:strRef>
          </c:cat>
          <c:val>
            <c:numRef>
              <c:f>Sheet4!$CA$318:$CA$322</c:f>
              <c:numCache>
                <c:formatCode>General</c:formatCode>
                <c:ptCount val="5"/>
                <c:pt idx="0">
                  <c:v>27.272727272727259</c:v>
                </c:pt>
                <c:pt idx="1">
                  <c:v>21.100917431192666</c:v>
                </c:pt>
                <c:pt idx="2">
                  <c:v>15.044247787610619</c:v>
                </c:pt>
                <c:pt idx="3">
                  <c:v>15.384615384615385</c:v>
                </c:pt>
                <c:pt idx="4">
                  <c:v>28.547579298831383</c:v>
                </c:pt>
              </c:numCache>
            </c:numRef>
          </c:val>
        </c:ser>
        <c:dLbls/>
        <c:overlap val="-100"/>
        <c:axId val="203192192"/>
        <c:axId val="203214848"/>
      </c:barChart>
      <c:catAx>
        <c:axId val="20319219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Days of Swan-Ganz Catheritization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24843348418378158"/>
              <c:y val="0.89559764057717339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14848"/>
        <c:crosses val="autoZero"/>
        <c:auto val="1"/>
        <c:lblAlgn val="ctr"/>
        <c:lblOffset val="100"/>
      </c:catAx>
      <c:valAx>
        <c:axId val="2032148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9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0.16027</cdr:x>
      <cdr:y>0.88718</cdr:y>
    </cdr:from>
    <cdr:to>
      <cdr:x>0.75979</cdr:x>
      <cdr:y>0.88718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763905" y="2474869"/>
          <a:ext cx="2857500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>
              <a:lumMod val="50000"/>
              <a:lumOff val="5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0.16027</cdr:x>
      <cdr:y>0.88718</cdr:y>
    </cdr:from>
    <cdr:to>
      <cdr:x>0.75979</cdr:x>
      <cdr:y>0.88718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763905" y="2474869"/>
          <a:ext cx="2857500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>
              <a:lumMod val="50000"/>
              <a:lumOff val="5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0.16187</cdr:x>
      <cdr:y>0.89339</cdr:y>
    </cdr:from>
    <cdr:to>
      <cdr:x>0.7554</cdr:x>
      <cdr:y>0.89339</cdr:y>
    </cdr:to>
    <cdr:cxnSp macro="">
      <cdr:nvCxnSpPr>
        <cdr:cNvPr id="2" name="Straight Connector 1"/>
        <cdr:cNvCxnSpPr/>
      </cdr:nvCxnSpPr>
      <cdr:spPr>
        <a:xfrm xmlns:a="http://schemas.openxmlformats.org/drawingml/2006/main" flipV="1">
          <a:off x="771525" y="2509218"/>
          <a:ext cx="2828925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>
              <a:lumMod val="50000"/>
              <a:lumOff val="5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99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887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09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524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950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91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981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263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500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059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934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277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76445" y="354839"/>
          <a:ext cx="6339950" cy="6265861"/>
        </p:xfrm>
        <a:graphic>
          <a:graphicData uri="http://schemas.openxmlformats.org/drawingml/2006/table">
            <a:tbl>
              <a:tblPr/>
              <a:tblGrid>
                <a:gridCol w="1267990"/>
                <a:gridCol w="1267990"/>
                <a:gridCol w="1267990"/>
                <a:gridCol w="1267990"/>
                <a:gridCol w="1267990"/>
              </a:tblGrid>
              <a:tr h="138349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Table 1. 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Baseline demographics of patients with LVAD implantation, patients who underwent invasive hemodynamic monitoring, and who also underwent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orthologous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heart transplant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LVAD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Swan-Ganz+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OHT+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521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(n = 2200)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(n = 403)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(n = 164)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rtl="0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Mortality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n </a:t>
                      </a:r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(%)</a:t>
                      </a:r>
                    </a:p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590 (26.5)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86 (19.9)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 (15.9)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83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Length of stay, mean ± SD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40.5  ± 38.9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45.4  ± 38.2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82.8 ± 59.3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Age, mean ± SD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53.4 ± 13.7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53.4 ± 13.7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48.2 ± 13.5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Sex, n (%)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Male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1659 (75.4)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81 (20.1)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134 (81.7)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Female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541 (24.6)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322 (79.9)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 (18.3)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 gridSpan="5"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Race, n (%)</a:t>
                      </a:r>
                    </a:p>
                  </a:txBody>
                  <a:tcPr marL="3843" marR="3843" marT="38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White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1274 (57.9)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218 (54.1)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 (54.3)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Black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352 (16.0)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80 (19.9)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 (13.4)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Hispanic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 (6.5)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 (8.2)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 (10.4)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Asian/Pacific Islander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 (2.3)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 (3.2)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 (4.3)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Native American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 (0.2)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 (0.0)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 (0.0)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Other or unknown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376 (17.1)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59 (14.6)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 (17.7)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 gridSpan="5"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Median household income, n (%)</a:t>
                      </a:r>
                    </a:p>
                  </a:txBody>
                  <a:tcPr marL="3843" marR="3843" marT="38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$1-24,999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475 (21.6)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98 (24.3)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 (17.1)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$25,000-34,999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491 (22.3)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 (22.1)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37 (22.6)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$35,000-44,999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552 (25.1)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90 (22.3)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43 (26.2)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$45,000 or more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631 (28.7)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115 (28.5)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52 (31.7)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Unknown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51 (2.3)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 (2.7)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 (2.4)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 gridSpan="5"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Concomitant diagnosis</a:t>
                      </a:r>
                    </a:p>
                  </a:txBody>
                  <a:tcPr marL="3843" marR="3843" marT="38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Cardiac Dysrhythmias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1372 (62.4)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274 (68.0)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 (62.8)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Respiratory failure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563 (25.6)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103 (25.6)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 (27.4)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Diabetes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392 (17.8)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 (16.1)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 (11.6)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Hyperlipidemia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310 (14.1)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63 (15.6)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 (7.9)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91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Hypertension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301 (13.7)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 (10.9)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 (6.1)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History of smoking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144 (6.5)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 (8.2)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 (4.3)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91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BMI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≥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30 kg/m</a:t>
                      </a:r>
                      <a:r>
                        <a:rPr lang="en-US" sz="600" b="0" i="0" u="none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96 (4.4)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 (4.2)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 (0.0)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4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Number of concomitant diagnosis, mean ± SD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12.7 ± 2.9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13.6 ± 2.5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12.3 ± 3.1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 gridSpan="5"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Year of hospitalization, n (%)</a:t>
                      </a:r>
                    </a:p>
                  </a:txBody>
                  <a:tcPr marL="3843" marR="3843" marT="38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86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1998</a:t>
                      </a:r>
                    </a:p>
                  </a:txBody>
                  <a:tcPr marL="3843" marR="3843" marT="38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 (0.8)</a:t>
                      </a:r>
                    </a:p>
                  </a:txBody>
                  <a:tcPr marL="3843" marR="3843" marT="38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 (0.2)</a:t>
                      </a:r>
                    </a:p>
                  </a:txBody>
                  <a:tcPr marL="3843" marR="3843" marT="38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 (3.0)</a:t>
                      </a:r>
                    </a:p>
                  </a:txBody>
                  <a:tcPr marL="3843" marR="3843" marT="38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1999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41  (1.9)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 (2.5)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 (4.3)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5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2000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71 (3.2)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 (2.2)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 (5.5)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2001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108 (4.9)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 (3.5)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 (15.2)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8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2002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93 (4.2)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 (1.0)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 (9.8)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2003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99 (4.5)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 (3.2)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 (5.5)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8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2004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80 (3.6)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 (2.0)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 (7.9)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2005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79 (3.6)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 (3.5)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 (11.0)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0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2006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131 (6.0)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 (6.5)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 (5.5)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2007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119 (5.4)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 (4.7)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 (7.3)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2008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209 (9.5)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 (10.4)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 (8.5)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2009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253 (11.5)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55 (13.6)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 (7.3)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2010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427 (19.4)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72 (17.9)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 (4.9)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2011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472 (21.5)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116 (28.8)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 (4.3)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 gridSpan="5"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Location of hospital,  n (%)</a:t>
                      </a:r>
                    </a:p>
                  </a:txBody>
                  <a:tcPr marL="3843" marR="3843" marT="38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Rural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 (0.8)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 (0.0)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 (0.0)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Urban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2181 (99.1)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402 (99.8)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164 (100.0)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Unknown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(0.1)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 (0.2)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 (0.0)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 gridSpan="5"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Bedsize of hospital,  n (%)</a:t>
                      </a:r>
                    </a:p>
                  </a:txBody>
                  <a:tcPr marL="3843" marR="3843" marT="38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Small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 (1.7)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 (0.2)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 (3.7)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Medium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229 (10.4)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49 (12.2)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 (11.0)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Large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1931 (87.8)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352 (87.3)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 (85.4)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Unknown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(0.1)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 (0.2)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 (0.0)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 gridSpan="5"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Teaching status of hospital, n (%)</a:t>
                      </a:r>
                    </a:p>
                  </a:txBody>
                  <a:tcPr marL="3843" marR="3843" marT="38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7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Nonteaching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165 (7.5)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 (8.2)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 (3.0)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8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Teaching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2033 (92.4)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369 (91.6)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159 (97.0)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7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Unknown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(0.1)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 (0.2)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 (0.0)</a:t>
                      </a:r>
                    </a:p>
                  </a:txBody>
                  <a:tcPr marL="3843" marR="3843" marT="38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843" marR="3843" marT="38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18933861"/>
              </p:ext>
            </p:extLst>
          </p:nvPr>
        </p:nvGraphicFramePr>
        <p:xfrm>
          <a:off x="3461833" y="1931894"/>
          <a:ext cx="5268334" cy="2994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2565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987010"/>
              </p:ext>
            </p:extLst>
          </p:nvPr>
        </p:nvGraphicFramePr>
        <p:xfrm>
          <a:off x="4177339" y="146648"/>
          <a:ext cx="3901711" cy="6561904"/>
        </p:xfrm>
        <a:graphic>
          <a:graphicData uri="http://schemas.openxmlformats.org/drawingml/2006/table">
            <a:tbl>
              <a:tblPr/>
              <a:tblGrid>
                <a:gridCol w="1542179"/>
                <a:gridCol w="971572"/>
                <a:gridCol w="971572"/>
                <a:gridCol w="416388"/>
              </a:tblGrid>
              <a:tr h="190346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 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Baseline demographics of in-hospital patients who did and did not receive Swan-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Ganz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Catheterization prior to Left Ventricular Assist Device (LVAD) Implantation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9092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Swan-Ganz+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403)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Swan-Ganz-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1797)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p-value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Age, mean ± SD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53.4 ± 13.7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55.1 ± 13.3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Sex, n (%)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(20.1)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 (25.6)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322 (79.9)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1337 (74.4)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Race,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 (54.1)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 (58.8)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(19.9)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(15.1)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Hispanic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(8.2)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(6.1)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Asian/Pacific Islander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(3.2)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(2.1)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Native American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or unknown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(14.6)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 (17.6)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income,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$1-24,999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 (24.3)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377 (21.0)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$25,000-34,999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(22.1)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402 (22.4)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$35,000-44,999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(22.3)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462 (25.7)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$45,000 or more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(28.5)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516 (28.7)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(2.7)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(2.2)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Comorbidities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Cardiac Dysrhythmias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 (68.0)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1098 (61.1)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Respiratory failure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(25.6)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 (25.6)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Diabetes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(16.1)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 (18.3)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Hyperlipidemia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(15.6)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 (13.7)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Hypertension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(10.9)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254(14.1)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History of smoking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(8.2)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 (6.2)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BMI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30 kg/m</a:t>
                      </a: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783" marR="3149" marT="3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(4.2)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(4.4)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concomitant diagnosis, mean ± SD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13.6 ± 2.5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12.5 ± 3.0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715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of hospitalization, 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71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1998</a:t>
                      </a:r>
                    </a:p>
                  </a:txBody>
                  <a:tcPr marL="37783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(0.9)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1999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(2.5)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(1.7)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(2.2)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(3.5)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2001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(3.5)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(5.2)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2002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(1.0)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(5.0)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2003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(3.2)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 (4.8)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2004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(2.0)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(4.0)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2005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(3.5)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(3.6)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2006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(6.5)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 (5.8)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2007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(4.7)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(5.6)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2008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(10.4)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 (9.3)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(13.6)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 (11.0)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(17.9)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 (19.8)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 (28.8)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 (19.8)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Location of hospital, 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Rural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(0.9)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Urban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402 (99.8)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1779 (99.0)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Bedsize of hospital, 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Small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(2.1)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(12.2)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 (10.0)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 (87.3)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1579 (87.9)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 status of hospital,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Nonteaching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(8.2)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 (7.3)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369 (91.6)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1664 (92.6)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221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013669524"/>
              </p:ext>
            </p:extLst>
          </p:nvPr>
        </p:nvGraphicFramePr>
        <p:xfrm>
          <a:off x="3712845" y="2964927"/>
          <a:ext cx="4766310" cy="2789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86" y="751114"/>
            <a:ext cx="9525000" cy="190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91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1328957"/>
              </p:ext>
            </p:extLst>
          </p:nvPr>
        </p:nvGraphicFramePr>
        <p:xfrm>
          <a:off x="3785948" y="105491"/>
          <a:ext cx="4900853" cy="6668808"/>
        </p:xfrm>
        <a:graphic>
          <a:graphicData uri="http://schemas.openxmlformats.org/drawingml/2006/table">
            <a:tbl>
              <a:tblPr/>
              <a:tblGrid>
                <a:gridCol w="1365505"/>
                <a:gridCol w="883837"/>
                <a:gridCol w="883837"/>
                <a:gridCol w="883837"/>
                <a:gridCol w="883837"/>
              </a:tblGrid>
              <a:tr h="6620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 4.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Baseline demographics for early and late in-hospital Orthostatic Heart Transplant (OHT) after short term (st) Left Ventricular Assist Device (LVAD) Implantation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9255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0-7 days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41)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8-31 days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38)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32-65 days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42)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≥66 days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43)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Age, mean (SD)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50.6 ± 12.6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48.6 ± 12.7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47.4 ± 15.3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46.3 ± 13.1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5662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Sex, n (%)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(80.5)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(84.2)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(83.3)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(79.1)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(15.8)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(16.7)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(20.9)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Race, n (%)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(61.0)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(50.0)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(54.8)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(51.2)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(13.2)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(14.0)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Hispanic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(18.4)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(11.6)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Asian/Pacific Islander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(4.9)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(9.3)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Native American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or unknown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(18.4)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(14.0)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income, n (%)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$1-24,999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(21.1)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(18.6)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$25,000-34,999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(24.4)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(26.3)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(23.8)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(16.3)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$35,000-44,999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(29.3)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(21.1)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(23.8)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(30.2)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$45,000 or more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9 (29.3)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(31.6)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(33.3)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(32.6)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967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Concomitant diagnosis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Cardiac Dysrhythmias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(58.5)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(60.5)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(61.9)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(69.8)</a:t>
                      </a:r>
                    </a:p>
                  </a:txBody>
                  <a:tcPr marL="3153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Respiratory failure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(21.1)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(38.1)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(30.2)</a:t>
                      </a:r>
                    </a:p>
                  </a:txBody>
                  <a:tcPr marL="3153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Diabetes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(13.2)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(4.7)</a:t>
                      </a:r>
                    </a:p>
                  </a:txBody>
                  <a:tcPr marL="3153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Hyperlipidemia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(12.2)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(5.3)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(7.0)</a:t>
                      </a:r>
                    </a:p>
                  </a:txBody>
                  <a:tcPr marL="3153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Hypertension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(12.2)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(4.7)</a:t>
                      </a:r>
                    </a:p>
                  </a:txBody>
                  <a:tcPr marL="3153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History of smoking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(12.2)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(5.3)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53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3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BMI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30 kg/m</a:t>
                      </a: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831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(0.0)</a:t>
                      </a:r>
                    </a:p>
                  </a:txBody>
                  <a:tcPr marL="3153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concomitant diagnosis, mean ± SD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11.6 ± 3.0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12.5 ± 3.1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12.3 ± 3.1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 ± 2.9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814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of hospitalization, n (%)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66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1998</a:t>
                      </a:r>
                    </a:p>
                  </a:txBody>
                  <a:tcPr marL="37831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(4.8)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(7.0)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1999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(14.6)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(10.5)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2001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(28.9)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(11.6)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2002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(14.6)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(7.9)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2003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2004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(5.3)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2005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(5.3)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(14.3)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(14.0)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2006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(14.6)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(4.7)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2007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(15.8)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2008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(13.2)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(11.6)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(5.3)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(11.9)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(5.3)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Location of hospital,  n (%)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Rural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Urban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(100.0)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(100.0)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(100.0)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(100.0)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Urban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Bedsize of hospital,  n (%)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Small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(4.7)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(17.0)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(15.8)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(11.9)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(73.2)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(84.2)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(88.1)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(95.3)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 status of hospital, n (%)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Nonteaching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2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(97.6)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(97.4)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(95.2)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(97.7)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7933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11840795"/>
              </p:ext>
            </p:extLst>
          </p:nvPr>
        </p:nvGraphicFramePr>
        <p:xfrm>
          <a:off x="3727524" y="1701501"/>
          <a:ext cx="4736952" cy="3454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1617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80825533"/>
              </p:ext>
            </p:extLst>
          </p:nvPr>
        </p:nvGraphicFramePr>
        <p:xfrm>
          <a:off x="3712845" y="2034198"/>
          <a:ext cx="4766310" cy="2789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340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21235181"/>
              </p:ext>
            </p:extLst>
          </p:nvPr>
        </p:nvGraphicFramePr>
        <p:xfrm>
          <a:off x="3712845" y="1987563"/>
          <a:ext cx="4766310" cy="2882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30056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15346</TotalTime>
  <Words>2194</Words>
  <Application>Microsoft Office PowerPoint</Application>
  <PresentationFormat>Custom</PresentationFormat>
  <Paragraphs>617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Harnek Gulati</dc:creator>
  <cp:lastModifiedBy>David Ouyang</cp:lastModifiedBy>
  <cp:revision>100</cp:revision>
  <dcterms:created xsi:type="dcterms:W3CDTF">2015-06-24T06:46:00Z</dcterms:created>
  <dcterms:modified xsi:type="dcterms:W3CDTF">2015-08-08T06:26:12Z</dcterms:modified>
</cp:coreProperties>
</file>