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68" r:id="rId3"/>
    <p:sldId id="284" r:id="rId4"/>
    <p:sldId id="281" r:id="rId5"/>
    <p:sldId id="274" r:id="rId6"/>
    <p:sldId id="267" r:id="rId7"/>
  </p:sldIdLst>
  <p:sldSz cx="12192000" cy="6858000"/>
  <p:notesSz cx="7077075" cy="9383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12" y="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Chart%20in%20Microsoft%20Word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Backup\CardioClinicalResearch\LVAD_Mortality1998-2011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E:\Backup\CardioClinicalResearch\Swanz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Backup\CardioClinicalResearch\LVAD_Mortality1998-20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b="1" dirty="0" smtClean="0"/>
              <a:t>Figure 1: </a:t>
            </a:r>
            <a:r>
              <a:rPr lang="en-US" sz="1050" dirty="0" smtClean="0"/>
              <a:t>Percent </a:t>
            </a:r>
            <a:r>
              <a:rPr lang="en-US" sz="1050" dirty="0"/>
              <a:t>mortality in hospitalized patients by wait time for OHT after LVAD implantation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'[Chart in Microsoft Word]Sheet3'!$R$169:$U$169</c:f>
              <c:strCache>
                <c:ptCount val="4"/>
                <c:pt idx="0">
                  <c:v>0-8</c:v>
                </c:pt>
                <c:pt idx="1">
                  <c:v>9-32</c:v>
                </c:pt>
                <c:pt idx="2">
                  <c:v>33-66</c:v>
                </c:pt>
                <c:pt idx="3">
                  <c:v>67-306</c:v>
                </c:pt>
              </c:strCache>
            </c:strRef>
          </c:cat>
          <c:val>
            <c:numRef>
              <c:f>'[Chart in Microsoft Word]Sheet3'!$R$170:$U$170</c:f>
              <c:numCache>
                <c:formatCode>General</c:formatCode>
                <c:ptCount val="4"/>
                <c:pt idx="0">
                  <c:v>28.888888888888893</c:v>
                </c:pt>
                <c:pt idx="1">
                  <c:v>10.256410256410268</c:v>
                </c:pt>
                <c:pt idx="2">
                  <c:v>10</c:v>
                </c:pt>
                <c:pt idx="3">
                  <c:v>12.5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7805344"/>
        <c:axId val="447801816"/>
      </c:barChart>
      <c:catAx>
        <c:axId val="447805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Days after LVAD implantation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37666412801517335"/>
              <c:y val="0.8931687762673902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801816"/>
        <c:crosses val="autoZero"/>
        <c:auto val="1"/>
        <c:lblAlgn val="ctr"/>
        <c:lblOffset val="100"/>
        <c:noMultiLvlLbl val="0"/>
      </c:catAx>
      <c:valAx>
        <c:axId val="447801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805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dirty="0" smtClean="0"/>
              <a:t>Figure 2: Inpatient Mortality Over Time</a:t>
            </a:r>
            <a:endParaRPr lang="en-US" sz="105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707616487489216"/>
          <c:y val="0.1877071496607455"/>
          <c:w val="0.86685059166876488"/>
          <c:h val="0.64815711699611045"/>
        </c:manualLayout>
      </c:layout>
      <c:lineChart>
        <c:grouping val="standard"/>
        <c:varyColors val="0"/>
        <c:ser>
          <c:idx val="0"/>
          <c:order val="0"/>
          <c:tx>
            <c:strRef>
              <c:f>Sheet1!$F$2205</c:f>
              <c:strCache>
                <c:ptCount val="1"/>
                <c:pt idx="0">
                  <c:v>Percent Mortality</c:v>
                </c:pt>
              </c:strCache>
            </c:strRef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numRef>
              <c:f>Sheet1!$G$2204:$T$2204</c:f>
              <c:numCache>
                <c:formatCode>General</c:formatCode>
                <c:ptCount val="14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  <c:pt idx="12">
                  <c:v>2010</c:v>
                </c:pt>
                <c:pt idx="13">
                  <c:v>2011</c:v>
                </c:pt>
              </c:numCache>
            </c:numRef>
          </c:cat>
          <c:val>
            <c:numRef>
              <c:f>Sheet1!$P$2212:$P$2225</c:f>
              <c:numCache>
                <c:formatCode>General</c:formatCode>
                <c:ptCount val="14"/>
                <c:pt idx="0">
                  <c:v>44.444444444444429</c:v>
                </c:pt>
                <c:pt idx="1">
                  <c:v>53.658536585365859</c:v>
                </c:pt>
                <c:pt idx="2">
                  <c:v>35.211267605633786</c:v>
                </c:pt>
                <c:pt idx="3">
                  <c:v>48.148148148148159</c:v>
                </c:pt>
                <c:pt idx="4">
                  <c:v>32.258064516129032</c:v>
                </c:pt>
                <c:pt idx="5">
                  <c:v>48.48484848484847</c:v>
                </c:pt>
                <c:pt idx="6">
                  <c:v>42.5</c:v>
                </c:pt>
                <c:pt idx="7">
                  <c:v>53.164556962025316</c:v>
                </c:pt>
                <c:pt idx="8">
                  <c:v>43.511450381679381</c:v>
                </c:pt>
                <c:pt idx="9">
                  <c:v>36.134453781512597</c:v>
                </c:pt>
                <c:pt idx="10">
                  <c:v>24.880382775119614</c:v>
                </c:pt>
                <c:pt idx="11">
                  <c:v>18.97233201581027</c:v>
                </c:pt>
                <c:pt idx="12">
                  <c:v>12.880562060889934</c:v>
                </c:pt>
                <c:pt idx="13">
                  <c:v>15.677966101694915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6093296"/>
        <c:axId val="336093688"/>
      </c:lineChart>
      <c:catAx>
        <c:axId val="336093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093688"/>
        <c:crosses val="autoZero"/>
        <c:auto val="1"/>
        <c:lblAlgn val="ctr"/>
        <c:lblOffset val="100"/>
        <c:noMultiLvlLbl val="0"/>
      </c:catAx>
      <c:valAx>
        <c:axId val="336093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093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ysClr val="window" lastClr="FFFFFF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dirty="0"/>
              <a:t>Percent mortality in hospitalized patients by duration of </a:t>
            </a:r>
            <a:r>
              <a:rPr lang="en-US" sz="1050" dirty="0" smtClean="0"/>
              <a:t>invasive</a:t>
            </a:r>
            <a:r>
              <a:rPr lang="en-US" sz="1050" baseline="0" dirty="0" smtClean="0"/>
              <a:t> hemodynamic monitoring before </a:t>
            </a:r>
            <a:r>
              <a:rPr lang="en-US" sz="1050" baseline="0" dirty="0"/>
              <a:t>LVAD implantation</a:t>
            </a:r>
            <a:endParaRPr lang="en-US" sz="105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cat>
            <c:strRef>
              <c:f>Sheet4!$BW$318:$BW$322</c:f>
              <c:strCache>
                <c:ptCount val="5"/>
                <c:pt idx="0">
                  <c:v>1-2</c:v>
                </c:pt>
                <c:pt idx="1">
                  <c:v>3-5</c:v>
                </c:pt>
                <c:pt idx="2">
                  <c:v>6-12</c:v>
                </c:pt>
                <c:pt idx="3">
                  <c:v>≥ 13</c:v>
                </c:pt>
                <c:pt idx="4">
                  <c:v>Swan-Ganz-</c:v>
                </c:pt>
              </c:strCache>
            </c:strRef>
          </c:cat>
          <c:val>
            <c:numRef>
              <c:f>Sheet4!$CA$318:$CA$322</c:f>
              <c:numCache>
                <c:formatCode>General</c:formatCode>
                <c:ptCount val="5"/>
                <c:pt idx="0">
                  <c:v>27.272727272727259</c:v>
                </c:pt>
                <c:pt idx="1">
                  <c:v>21.100917431192666</c:v>
                </c:pt>
                <c:pt idx="2">
                  <c:v>15.044247787610619</c:v>
                </c:pt>
                <c:pt idx="3">
                  <c:v>15.384615384615385</c:v>
                </c:pt>
                <c:pt idx="4">
                  <c:v>28.547579298831383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100"/>
        <c:axId val="447903224"/>
        <c:axId val="447894600"/>
      </c:barChart>
      <c:catAx>
        <c:axId val="447903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Days of Swan-Ganz Catheritization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24843348418378158"/>
              <c:y val="0.8955976405771733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894600"/>
        <c:crosses val="autoZero"/>
        <c:auto val="1"/>
        <c:lblAlgn val="ctr"/>
        <c:lblOffset val="100"/>
        <c:noMultiLvlLbl val="0"/>
      </c:catAx>
      <c:valAx>
        <c:axId val="447894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903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 mortality in hospitalized patients </a:t>
            </a:r>
          </a:p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post-</a:t>
            </a:r>
            <a:r>
              <a:rPr lang="en-US" sz="1050" baseline="0"/>
              <a:t>LVAD implantation by age</a:t>
            </a:r>
            <a:endParaRPr lang="en-US" sz="105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Sheet2!$H$2269:$N$2269</c:f>
              <c:strCache>
                <c:ptCount val="7"/>
                <c:pt idx="0">
                  <c:v>18-30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&gt;80</c:v>
                </c:pt>
              </c:strCache>
            </c:strRef>
          </c:cat>
          <c:val>
            <c:numRef>
              <c:f>Sheet2!$H$2270:$N$2270</c:f>
              <c:numCache>
                <c:formatCode>General</c:formatCode>
                <c:ptCount val="7"/>
                <c:pt idx="0">
                  <c:v>19.70802919708029</c:v>
                </c:pt>
                <c:pt idx="1">
                  <c:v>22.959183673469383</c:v>
                </c:pt>
                <c:pt idx="2">
                  <c:v>24.668435013262599</c:v>
                </c:pt>
                <c:pt idx="3">
                  <c:v>26.645768025078375</c:v>
                </c:pt>
                <c:pt idx="4">
                  <c:v>28.2780410742496</c:v>
                </c:pt>
                <c:pt idx="5">
                  <c:v>34.466019417475735</c:v>
                </c:pt>
                <c:pt idx="6">
                  <c:v>38.46153846153846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447889896"/>
        <c:axId val="447898912"/>
      </c:barChart>
      <c:catAx>
        <c:axId val="447889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(y)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62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898912"/>
        <c:crosses val="autoZero"/>
        <c:auto val="1"/>
        <c:lblAlgn val="ctr"/>
        <c:lblOffset val="100"/>
        <c:noMultiLvlLbl val="0"/>
      </c:catAx>
      <c:valAx>
        <c:axId val="44789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889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0.16027</cdr:x>
      <cdr:y>0.88718</cdr:y>
    </cdr:from>
    <cdr:to>
      <cdr:x>0.91926</cdr:x>
      <cdr:y>0.88718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763897" y="2449529"/>
          <a:ext cx="3617603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tx1">
              <a:lumMod val="50000"/>
              <a:lumOff val="50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0.16187</cdr:x>
      <cdr:y>0.89339</cdr:y>
    </cdr:from>
    <cdr:to>
      <cdr:x>0.7554</cdr:x>
      <cdr:y>0.89339</cdr:y>
    </cdr:to>
    <cdr:cxnSp macro="">
      <cdr:nvCxnSpPr>
        <cdr:cNvPr id="2" name="Straight Connector 1"/>
        <cdr:cNvCxnSpPr/>
      </cdr:nvCxnSpPr>
      <cdr:spPr>
        <a:xfrm xmlns:a="http://schemas.openxmlformats.org/drawingml/2006/main" flipV="1">
          <a:off x="771525" y="2509218"/>
          <a:ext cx="2828925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tx1">
              <a:lumMod val="50000"/>
              <a:lumOff val="50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9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7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9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4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0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1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1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3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0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9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7D4F-4AA2-44C3-8A28-D414503411A6}" type="datetimeFigureOut">
              <a:rPr lang="en-US" smtClean="0"/>
              <a:pPr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84233" y="1032273"/>
            <a:ext cx="7586483" cy="4800660"/>
            <a:chOff x="2284233" y="1032273"/>
            <a:chExt cx="7586483" cy="4800660"/>
          </a:xfrm>
        </p:grpSpPr>
        <p:sp>
          <p:nvSpPr>
            <p:cNvPr id="5" name="Rectangle 4"/>
            <p:cNvSpPr/>
            <p:nvPr/>
          </p:nvSpPr>
          <p:spPr>
            <a:xfrm>
              <a:off x="2284233" y="1032273"/>
              <a:ext cx="752193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/>
              <a:r>
                <a:rPr lang="en-US" sz="1000" b="1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Table 1. </a:t>
              </a:r>
              <a:r>
                <a:rPr lang="en-US" sz="1000" dirty="0">
                  <a:cs typeface="Arial" panose="020B0604020202020204" pitchFamily="34" charset="0"/>
                </a:rPr>
                <a:t>Baseline demographics for early and late in-hospital Orthostatic Heart Transplant (OHT) after Left Ventricular Assist Device (LVAD) Implantation</a:t>
              </a:r>
              <a:endParaRPr lang="en-US" sz="1000" b="1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34503" t="25833" r="18828" b="26042"/>
            <a:stretch/>
          </p:blipFill>
          <p:spPr>
            <a:xfrm>
              <a:off x="2284233" y="1432383"/>
              <a:ext cx="7586483" cy="4400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302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288925046"/>
              </p:ext>
            </p:extLst>
          </p:nvPr>
        </p:nvGraphicFramePr>
        <p:xfrm>
          <a:off x="3776345" y="734060"/>
          <a:ext cx="4766310" cy="276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3964214"/>
            <a:ext cx="952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6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22697"/>
              </p:ext>
            </p:extLst>
          </p:nvPr>
        </p:nvGraphicFramePr>
        <p:xfrm>
          <a:off x="3461833" y="1931894"/>
          <a:ext cx="5268334" cy="2994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277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87010"/>
              </p:ext>
            </p:extLst>
          </p:nvPr>
        </p:nvGraphicFramePr>
        <p:xfrm>
          <a:off x="4177339" y="146648"/>
          <a:ext cx="3901711" cy="6561904"/>
        </p:xfrm>
        <a:graphic>
          <a:graphicData uri="http://schemas.openxmlformats.org/drawingml/2006/table">
            <a:tbl>
              <a:tblPr/>
              <a:tblGrid>
                <a:gridCol w="1542179"/>
                <a:gridCol w="971572"/>
                <a:gridCol w="971572"/>
                <a:gridCol w="416388"/>
              </a:tblGrid>
              <a:tr h="190346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Table </a:t>
                      </a:r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Baseline demographics of in-hospital patients who did and did not receive Swan-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Ganz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Catheterization prior to Left Ventricular Assist Device (LVAD) Implantation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9092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Swan-Ganz+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403)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Swan-Ganz-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1797)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p-value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Age, mean ± SD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53.4 ± 13.7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55.1 ± 13.3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75566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Sex, n (%)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(20.1)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460 (25.6)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Female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322 (79.9)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1337 (74.4)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Race, n (%)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White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218 (54.1)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1056 (58.8)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Black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 (19.9)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 (15.1)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Hispanic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(8.2)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(6.1)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Asian/Pacific Islander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(3.2)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(2.1)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Native American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(0.3)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or unknown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(14.6)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 (17.6)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Median household income, n (%)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7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$1-24,999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 (24.3)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377 (21.0)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$25,000-34,999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 (22.1)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402 (22.4)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$35,000-44,999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 (22.3)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462 (25.7)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$45,000 or more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 (28.5)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516 (28.7)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(2.7)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(2.2)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Comorbidities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Cardiac Dysrhythmias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274 (68.0)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1098 (61.1)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Respiratory failure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 (25.6)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460 (25.6)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Diabetes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 (16.1)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328 (18.3)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Hyperlipidemia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(15.6)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247 (13.7)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Hypertension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(10.9)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254(14.1)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History of smoking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(8.2)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 (6.2)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BMI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30 kg/m</a:t>
                      </a:r>
                      <a:r>
                        <a:rPr lang="en-US" sz="7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783" marR="3149" marT="3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(4.2)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 (4.4)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concomitant diagnosis, mean ± SD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13.6 ± 2.5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12.5 ± 3.0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715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of hospitalization,  n (%)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71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1998</a:t>
                      </a:r>
                    </a:p>
                  </a:txBody>
                  <a:tcPr marL="37783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(0.2)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(0.9)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1999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(2.5)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(1.7)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(2.2)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 (3.5)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2001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(3.5)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 (5.2)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2002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(1.0)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 (5.0)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2003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(3.2)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 (4.8)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2004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(2.0)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(4.0)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2005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(3.5)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 (3.6)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2006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(6.5)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 (5.8)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2007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(4.7)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 (5.6)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2008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(10.4)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 (9.3)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2009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(13.6)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 (11.0)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2010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(17.9)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355 (19.8)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2011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 (28.8)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356 (19.8)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Location of hospital,  n (%)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Rural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(0.9)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Urban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402 (99.8)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1779 (99.0)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Bedsize of hospital,  n (%)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Small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(2.1)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(12.2)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 (10.0)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Large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352 (87.3)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1579 (87.9)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Teaching status of hospital, n (%)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Nonteaching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(8.2)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 (7.3)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Teaching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369 (91.6)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1664 (92.6)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7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15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235181"/>
              </p:ext>
            </p:extLst>
          </p:nvPr>
        </p:nvGraphicFramePr>
        <p:xfrm>
          <a:off x="3712845" y="1987563"/>
          <a:ext cx="4766310" cy="2882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056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840795"/>
              </p:ext>
            </p:extLst>
          </p:nvPr>
        </p:nvGraphicFramePr>
        <p:xfrm>
          <a:off x="3727524" y="1701501"/>
          <a:ext cx="4736952" cy="3454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178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15665</TotalTime>
  <Words>594</Words>
  <Application>Microsoft Office PowerPoint</Application>
  <PresentationFormat>Widescreen</PresentationFormat>
  <Paragraphs>164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Harnek Gulati</dc:creator>
  <cp:lastModifiedBy>David Ouyang</cp:lastModifiedBy>
  <cp:revision>104</cp:revision>
  <dcterms:created xsi:type="dcterms:W3CDTF">2015-06-24T06:46:00Z</dcterms:created>
  <dcterms:modified xsi:type="dcterms:W3CDTF">2015-11-26T06:02:30Z</dcterms:modified>
</cp:coreProperties>
</file>