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7.xml" ContentType="application/vnd.ms-office.chartstyle+xml"/>
  <Override PartName="/ppt/charts/style8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Default Extension="xlsx" ContentType="application/vnd.openxmlformats-officedocument.spreadsheetml.sheet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81" r:id="rId4"/>
    <p:sldId id="279" r:id="rId5"/>
    <p:sldId id="282" r:id="rId6"/>
    <p:sldId id="280" r:id="rId7"/>
    <p:sldId id="272" r:id="rId8"/>
    <p:sldId id="267" r:id="rId9"/>
    <p:sldId id="269" r:id="rId10"/>
    <p:sldId id="27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212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Backup\CardioClinicalResearch\LVAD_Mortality1998-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ackup\CardioClinicalResearch\Swanz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ackup\CardioClinicalResearch\Swanz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Backup\CardioClinicalResearch\LVAD_Mortality1998-201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E:\Backup\CardioClinicalResearch\LVAD_TransplantDayMortality.xlsx" TargetMode="External"/><Relationship Id="rId4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chartUserShapes" Target="../drawings/drawing3.xml"/><Relationship Id="rId1" Type="http://schemas.openxmlformats.org/officeDocument/2006/relationships/oleObject" Target="file:///E:\Backup\CardioClinicalResearch\SwanzData.xlsx" TargetMode="External"/><Relationship Id="rId4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Inpatient Mortality</a:t>
            </a:r>
            <a:endParaRPr lang="en-US" sz="1050" dirty="0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0707616487489216"/>
          <c:y val="0.1877071496607455"/>
          <c:w val="0.86685059166876488"/>
          <c:h val="0.64815711699611045"/>
        </c:manualLayout>
      </c:layout>
      <c:lineChart>
        <c:grouping val="standard"/>
        <c:ser>
          <c:idx val="0"/>
          <c:order val="0"/>
          <c:tx>
            <c:strRef>
              <c:f>Sheet1!$F$2205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Sheet1!$G$2204:$T$2204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Sheet1!$P$2212:$P$2225</c:f>
              <c:numCache>
                <c:formatCode>General</c:formatCode>
                <c:ptCount val="14"/>
                <c:pt idx="0">
                  <c:v>44.444444444444429</c:v>
                </c:pt>
                <c:pt idx="1">
                  <c:v>53.658536585365859</c:v>
                </c:pt>
                <c:pt idx="2">
                  <c:v>35.211267605633786</c:v>
                </c:pt>
                <c:pt idx="3">
                  <c:v>48.148148148148159</c:v>
                </c:pt>
                <c:pt idx="4">
                  <c:v>32.258064516129032</c:v>
                </c:pt>
                <c:pt idx="5">
                  <c:v>48.48484848484847</c:v>
                </c:pt>
                <c:pt idx="6">
                  <c:v>42.5</c:v>
                </c:pt>
                <c:pt idx="7">
                  <c:v>53.164556962025316</c:v>
                </c:pt>
                <c:pt idx="8">
                  <c:v>43.511450381679381</c:v>
                </c:pt>
                <c:pt idx="9">
                  <c:v>36.134453781512597</c:v>
                </c:pt>
                <c:pt idx="10">
                  <c:v>24.880382775119614</c:v>
                </c:pt>
                <c:pt idx="11">
                  <c:v>18.97233201581027</c:v>
                </c:pt>
                <c:pt idx="12">
                  <c:v>12.880562060889934</c:v>
                </c:pt>
                <c:pt idx="13">
                  <c:v>15.677966101694915</c:v>
                </c:pt>
              </c:numCache>
            </c:numRef>
          </c:val>
        </c:ser>
        <c:dLbls/>
        <c:marker val="1"/>
        <c:axId val="203278592"/>
        <c:axId val="39186816"/>
      </c:lineChart>
      <c:catAx>
        <c:axId val="2032785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6816"/>
        <c:crosses val="autoZero"/>
        <c:auto val="1"/>
        <c:lblAlgn val="ctr"/>
        <c:lblOffset val="100"/>
      </c:catAx>
      <c:valAx>
        <c:axId val="39186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7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LVADs receiving OHT by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Sheet3!$BV$3:$BV$4</c:f>
              <c:strCache>
                <c:ptCount val="2"/>
                <c:pt idx="0">
                  <c:v>Swan-Ganz+</c:v>
                </c:pt>
                <c:pt idx="1">
                  <c:v>Swan-Ganz-</c:v>
                </c:pt>
              </c:strCache>
            </c:strRef>
          </c:cat>
          <c:val>
            <c:numRef>
              <c:f>Sheet3!$BY$3:$BY$4</c:f>
              <c:numCache>
                <c:formatCode>General</c:formatCode>
                <c:ptCount val="2"/>
                <c:pt idx="0">
                  <c:v>7.6923076923076925</c:v>
                </c:pt>
                <c:pt idx="1">
                  <c:v>17.39130434782609</c:v>
                </c:pt>
              </c:numCache>
            </c:numRef>
          </c:val>
          <c:extLst/>
        </c:ser>
        <c:overlap val="-100"/>
        <c:axId val="199781376"/>
        <c:axId val="205959552"/>
      </c:barChart>
      <c:catAx>
        <c:axId val="1997813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59552"/>
        <c:crosses val="autoZero"/>
        <c:auto val="1"/>
        <c:lblAlgn val="ctr"/>
        <c:lblOffset val="100"/>
      </c:catAx>
      <c:valAx>
        <c:axId val="2059595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8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Wait time for LVAD in hospitalized patients with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Sheet4!$BT$2217:$BT$2218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Sheet4!$BT$2223:$BT$2224</c:f>
              <c:strCache>
                <c:ptCount val="2"/>
                <c:pt idx="0">
                  <c:v>Swan-Ganz+</c:v>
                </c:pt>
                <c:pt idx="1">
                  <c:v>Swan-Ganz-</c:v>
                </c:pt>
              </c:strCache>
            </c:strRef>
          </c:cat>
          <c:val>
            <c:numRef>
              <c:f>Sheet4!$BU$2223:$BU$2224</c:f>
              <c:numCache>
                <c:formatCode>General</c:formatCode>
                <c:ptCount val="2"/>
                <c:pt idx="0">
                  <c:v>13.739454094292803</c:v>
                </c:pt>
                <c:pt idx="1">
                  <c:v>8.6703772418058129</c:v>
                </c:pt>
              </c:numCache>
            </c:numRef>
          </c:val>
        </c:ser>
        <c:overlap val="-100"/>
        <c:axId val="258251776"/>
        <c:axId val="258310912"/>
      </c:barChart>
      <c:catAx>
        <c:axId val="2582517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310912"/>
        <c:crosses val="autoZero"/>
        <c:auto val="1"/>
        <c:lblAlgn val="ctr"/>
        <c:lblOffset val="100"/>
      </c:catAx>
      <c:valAx>
        <c:axId val="2583109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in days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5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Sheet3!$R$169:$V$169</c:f>
              <c:strCache>
                <c:ptCount val="5"/>
                <c:pt idx="0">
                  <c:v>0-8</c:v>
                </c:pt>
                <c:pt idx="1">
                  <c:v>9-32</c:v>
                </c:pt>
                <c:pt idx="2">
                  <c:v>33-66</c:v>
                </c:pt>
                <c:pt idx="3">
                  <c:v>67-306</c:v>
                </c:pt>
                <c:pt idx="4">
                  <c:v>OHT-</c:v>
                </c:pt>
              </c:strCache>
            </c:strRef>
          </c:cat>
          <c:val>
            <c:numRef>
              <c:f>Sheet3!$R$170:$V$170</c:f>
              <c:numCache>
                <c:formatCode>General</c:formatCode>
                <c:ptCount val="5"/>
                <c:pt idx="0">
                  <c:v>28.888888888888893</c:v>
                </c:pt>
                <c:pt idx="1">
                  <c:v>10.256410256410264</c:v>
                </c:pt>
                <c:pt idx="2">
                  <c:v>10</c:v>
                </c:pt>
                <c:pt idx="3">
                  <c:v>12.5</c:v>
                </c:pt>
                <c:pt idx="4">
                  <c:v>27.701375245579602</c:v>
                </c:pt>
              </c:numCache>
            </c:numRef>
          </c:val>
        </c:ser>
        <c:axId val="40332672"/>
        <c:axId val="170326272"/>
      </c:barChart>
      <c:catAx>
        <c:axId val="4033267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77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6272"/>
        <c:crosses val="autoZero"/>
        <c:auto val="1"/>
        <c:lblAlgn val="ctr"/>
        <c:lblOffset val="100"/>
      </c:catAx>
      <c:valAx>
        <c:axId val="170326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</a:t>
            </a:r>
            <a:r>
              <a:rPr lang="en-US" sz="1050" baseline="0"/>
              <a:t>LVAD implantation by age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Sheet2!$H$2269:$N$2269</c:f>
              <c:strCache>
                <c:ptCount val="7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&gt;80</c:v>
                </c:pt>
              </c:strCache>
            </c:strRef>
          </c:cat>
          <c:val>
            <c:numRef>
              <c:f>Sheet2!$H$2270:$N$2270</c:f>
              <c:numCache>
                <c:formatCode>General</c:formatCode>
                <c:ptCount val="7"/>
                <c:pt idx="0">
                  <c:v>19.70802919708029</c:v>
                </c:pt>
                <c:pt idx="1">
                  <c:v>22.959183673469383</c:v>
                </c:pt>
                <c:pt idx="2">
                  <c:v>24.668435013262599</c:v>
                </c:pt>
                <c:pt idx="3">
                  <c:v>26.645768025078375</c:v>
                </c:pt>
                <c:pt idx="4">
                  <c:v>28.2780410742496</c:v>
                </c:pt>
                <c:pt idx="5">
                  <c:v>34.466019417475735</c:v>
                </c:pt>
                <c:pt idx="6">
                  <c:v>38.46153846153846</c:v>
                </c:pt>
              </c:numCache>
            </c:numRef>
          </c:val>
        </c:ser>
        <c:dLbls/>
        <c:gapWidth val="50"/>
        <c:overlap val="100"/>
        <c:axId val="168501248"/>
        <c:axId val="168503168"/>
      </c:barChart>
      <c:catAx>
        <c:axId val="1685012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3168"/>
        <c:crosses val="autoZero"/>
        <c:auto val="1"/>
        <c:lblAlgn val="ctr"/>
        <c:lblOffset val="100"/>
      </c:catAx>
      <c:valAx>
        <c:axId val="168503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day of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Sheet1!$D$7:$H$7</c:f>
              <c:strCache>
                <c:ptCount val="4"/>
                <c:pt idx="0">
                  <c:v>0-1</c:v>
                </c:pt>
                <c:pt idx="1">
                  <c:v>2-5</c:v>
                </c:pt>
                <c:pt idx="2">
                  <c:v>6-12</c:v>
                </c:pt>
                <c:pt idx="3">
                  <c:v>≥13</c:v>
                </c:pt>
              </c:strCache>
            </c:strRef>
          </c:cat>
          <c:val>
            <c:numRef>
              <c:f>Sheet1!$D$5:$H$5</c:f>
              <c:numCache>
                <c:formatCode>General</c:formatCode>
                <c:ptCount val="5"/>
                <c:pt idx="0">
                  <c:v>34.932821497120912</c:v>
                </c:pt>
                <c:pt idx="1">
                  <c:v>26.54205607476635</c:v>
                </c:pt>
                <c:pt idx="2">
                  <c:v>22.466216216216214</c:v>
                </c:pt>
                <c:pt idx="3">
                  <c:v>24.094202898550723</c:v>
                </c:pt>
              </c:numCache>
            </c:numRef>
          </c:val>
        </c:ser>
        <c:dLbls/>
        <c:axId val="203518336"/>
        <c:axId val="203520256"/>
      </c:barChart>
      <c:catAx>
        <c:axId val="2035183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 of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81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20256"/>
        <c:crosses val="autoZero"/>
        <c:auto val="1"/>
        <c:lblAlgn val="ctr"/>
        <c:lblOffset val="100"/>
      </c:catAx>
      <c:valAx>
        <c:axId val="203520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1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duration of Swan-Ganz</a:t>
            </a:r>
            <a:r>
              <a:rPr lang="en-US" sz="1050" baseline="0"/>
              <a:t> catheterization before LVAD implantation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Sheet4!$BW$318:$BW$322</c:f>
              <c:strCache>
                <c:ptCount val="5"/>
                <c:pt idx="0">
                  <c:v>1-2</c:v>
                </c:pt>
                <c:pt idx="1">
                  <c:v>3-5</c:v>
                </c:pt>
                <c:pt idx="2">
                  <c:v>6-12</c:v>
                </c:pt>
                <c:pt idx="3">
                  <c:v>≥ 13</c:v>
                </c:pt>
                <c:pt idx="4">
                  <c:v>Swan-Ganz-</c:v>
                </c:pt>
              </c:strCache>
            </c:strRef>
          </c:cat>
          <c:val>
            <c:numRef>
              <c:f>Sheet4!$CA$318:$CA$322</c:f>
              <c:numCache>
                <c:formatCode>General</c:formatCode>
                <c:ptCount val="5"/>
                <c:pt idx="0">
                  <c:v>27.272727272727259</c:v>
                </c:pt>
                <c:pt idx="1">
                  <c:v>21.100917431192666</c:v>
                </c:pt>
                <c:pt idx="2">
                  <c:v>15.044247787610619</c:v>
                </c:pt>
                <c:pt idx="3">
                  <c:v>15.384615384615385</c:v>
                </c:pt>
                <c:pt idx="4">
                  <c:v>28.547579298831383</c:v>
                </c:pt>
              </c:numCache>
            </c:numRef>
          </c:val>
        </c:ser>
        <c:dLbls/>
        <c:overlap val="-100"/>
        <c:axId val="203192192"/>
        <c:axId val="203214848"/>
      </c:barChart>
      <c:catAx>
        <c:axId val="2031921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of Swan-Ganz Catheritization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843348418378158"/>
              <c:y val="0.8955976405771733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4848"/>
        <c:crosses val="autoZero"/>
        <c:auto val="1"/>
        <c:lblAlgn val="ctr"/>
        <c:lblOffset val="100"/>
      </c:catAx>
      <c:valAx>
        <c:axId val="2032148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0.16187</cdr:x>
      <cdr:y>0.89339</cdr:y>
    </cdr:from>
    <cdr:to>
      <cdr:x>0.7554</cdr:x>
      <cdr:y>0.89339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771525" y="2509218"/>
          <a:ext cx="282892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9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8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0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9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7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76445" y="354839"/>
          <a:ext cx="6339950" cy="6265861"/>
        </p:xfrm>
        <a:graphic>
          <a:graphicData uri="http://schemas.openxmlformats.org/drawingml/2006/table">
            <a:tbl>
              <a:tblPr/>
              <a:tblGrid>
                <a:gridCol w="1267990"/>
                <a:gridCol w="1267990"/>
                <a:gridCol w="1267990"/>
                <a:gridCol w="1267990"/>
                <a:gridCol w="1267990"/>
              </a:tblGrid>
              <a:tr h="138349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Table 1.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Baseline demographics of patients with LVAD implantation, patients who underwent invasive hemodynamic monitoring, and who also underwent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orthologous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heart transplant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LVAD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Swan-Ganz+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OHT+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52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2200)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403)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164)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Mortality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n 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(%)</a:t>
                      </a:r>
                    </a:p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590 (26.5)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 (19.9)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 (15.9)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3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Length of stay,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  ± 38.9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45.4  ± 38.2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82.8 ± 59.3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Age,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53.4 ± 13.7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53.4 ± 13.7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48.2 ± 13.5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Sex, n (%)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Male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1659 (75.4)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 (20.1)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 (81.7)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Female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541 (24.6)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322 (79.9)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 (18.3)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Race,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White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1274 (57.9)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218 (54.1)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 (54.3)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Black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352 (16.0)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 (19.9)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 (13.4)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Hispanic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Asian/Pacific Islander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 (2.3)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Native American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or 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 (17.1)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 (14.6)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 (17.7)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Median household income,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$1-24,999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475 (21.6)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 (24.3)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 (17.1)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$25,000-34,999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491 (22.3)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 (22.1)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 (22.6)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$35,000-44,999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552 (25.1)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 (22.3)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 (26.2)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$45,000 or more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631 (28.7)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 (28.5)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 (31.7)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 (2.3)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 (2.7)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(2.4)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Concomitant diagnosis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Cardiac Dysrhythmias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1372 (62.4)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274 (68.0)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 (62.8)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Respiratory failure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563 (25.6)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 (25.6)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 (27.4)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Diabetes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392 (17.8)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 (16.1)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(11.6)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Hyperlipidemia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310 (14.1)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 (15.6)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Hypertension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301 (13.7)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 (10.9)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 (6.1)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History of smoking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9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BMI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≥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 (4.4)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(4.2)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 of concomitant diagnosis,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12.7 ± 2.9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13.6 ± 2.5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 ± 3.1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of hospitalization,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(0.8)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(3.0)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  (1.9)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 (2.5)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(2.2)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 (4.9)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(3.5)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 (15.2)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 (4.2)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(1.0)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 (9.8)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2003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 (4.5)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2004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 (3.6)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 (2.0)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 (3.6)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(3.5)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(11.0)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0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2006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 (6.0)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 (5.4)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(4.7)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 (7.3)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2008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209 (9.5)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(8.5)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253 (11.5)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 (13.6)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 (7.3)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427 (19.4)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 (17.9)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 (4.9)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472 (21.5)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 (28.8)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Location of hospital, 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Rural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(0.8)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Urban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2181 (99.1)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402 (99.8)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164 (100.0)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Bedsize of hospital, 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Small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 (1.7)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 (3.7)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229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 (12.2)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(11.0)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Large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1931 (87.8)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352 (87.3)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 (85.4)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Teaching status of hospital,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Nonteaching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 (7.5)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(3.0)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Teaching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2033 (92.4)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369 (91.6)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 (97.0)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1235181"/>
              </p:ext>
            </p:extLst>
          </p:nvPr>
        </p:nvGraphicFramePr>
        <p:xfrm>
          <a:off x="3712845" y="1987563"/>
          <a:ext cx="4766310" cy="2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005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Definition Table of ICD9 codes we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5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18933861"/>
              </p:ext>
            </p:extLst>
          </p:nvPr>
        </p:nvGraphicFramePr>
        <p:xfrm>
          <a:off x="3461833" y="1931894"/>
          <a:ext cx="5268334" cy="299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56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987010"/>
              </p:ext>
            </p:extLst>
          </p:nvPr>
        </p:nvGraphicFramePr>
        <p:xfrm>
          <a:off x="4142833" y="198124"/>
          <a:ext cx="3901711" cy="6561904"/>
        </p:xfrm>
        <a:graphic>
          <a:graphicData uri="http://schemas.openxmlformats.org/drawingml/2006/table">
            <a:tbl>
              <a:tblPr/>
              <a:tblGrid>
                <a:gridCol w="1542179"/>
                <a:gridCol w="971572"/>
                <a:gridCol w="971572"/>
                <a:gridCol w="416388"/>
              </a:tblGrid>
              <a:tr h="12909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2.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Swan-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Ganz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Catheterization prior to Left Ventricular Assist Device (LVAD) Implantation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092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Swan-Ganz+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403)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 ± 13.3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(20.1)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(79.9)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1337 (74.4)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(54.1)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 (58.8)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(19.9)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(15.1)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(14.6)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(17.6)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(24.3)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(21.0)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(22.3)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 (25.7)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(28.7)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Comorbidities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(68.0)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 (61.1)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(16.1)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(18.3)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(15.6)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(13.7)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(10.9)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254(14.1)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(6.2)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783" marR="3149" marT="3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(4.2)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 ± 2.5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3.0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783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(5.2)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(4.8)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(4.0)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(5.8)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(4.7)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(5.6)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(9.3)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(11.0)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(17.9)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1779 (99.0)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(12.2)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(87.3)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1579 (87.9)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(91.6)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 (92.6)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75494805"/>
              </p:ext>
            </p:extLst>
          </p:nvPr>
        </p:nvGraphicFramePr>
        <p:xfrm>
          <a:off x="8531524" y="1111879"/>
          <a:ext cx="2953109" cy="243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4689566"/>
              </p:ext>
            </p:extLst>
          </p:nvPr>
        </p:nvGraphicFramePr>
        <p:xfrm>
          <a:off x="8514271" y="3448032"/>
          <a:ext cx="3044513" cy="23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705" y="301925"/>
            <a:ext cx="3105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percentages in year of hospitalization, change the percentage to total 100% in each column, for example:</a:t>
            </a:r>
          </a:p>
          <a:p>
            <a:r>
              <a:rPr lang="en-US" dirty="0" smtClean="0"/>
              <a:t>1998 1(5.6%)  17 (94.4%)</a:t>
            </a:r>
          </a:p>
          <a:p>
            <a:endParaRPr lang="en-US" dirty="0" smtClean="0"/>
          </a:p>
          <a:p>
            <a:r>
              <a:rPr lang="en-US" dirty="0" err="1" smtClean="0"/>
              <a:t>Ie</a:t>
            </a:r>
            <a:r>
              <a:rPr lang="en-US" dirty="0" smtClean="0"/>
              <a:t> want to see if a higher proportion are getting swans over time, it looks like that might be the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97660" y="350808"/>
            <a:ext cx="31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figures on right, add into table as additional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1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3669524"/>
              </p:ext>
            </p:extLst>
          </p:nvPr>
        </p:nvGraphicFramePr>
        <p:xfrm>
          <a:off x="3712845" y="2964927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6" y="751114"/>
            <a:ext cx="95250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9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328957"/>
              </p:ext>
            </p:extLst>
          </p:nvPr>
        </p:nvGraphicFramePr>
        <p:xfrm>
          <a:off x="3785948" y="105491"/>
          <a:ext cx="4900853" cy="6668808"/>
        </p:xfrm>
        <a:graphic>
          <a:graphicData uri="http://schemas.openxmlformats.org/drawingml/2006/table">
            <a:tbl>
              <a:tblPr/>
              <a:tblGrid>
                <a:gridCol w="1365505"/>
                <a:gridCol w="883837"/>
                <a:gridCol w="883837"/>
                <a:gridCol w="883837"/>
                <a:gridCol w="883837"/>
              </a:tblGrid>
              <a:tr h="6620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4.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for early and late in-hospital Orthostatic Heart Transplant (OHT) after short term (st) Left Ventricular Assist Device (LVAD) Implantation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25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0-7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8-31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38)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32-65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≥66 days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(SD)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50.6 ± 12.6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 ± 12.7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47.4 ± 15.3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46.3 ± 13.1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(83.3)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(79.1)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(20.9)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(61.0)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(54.8)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(51.2)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(18.6)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(24.4)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(31.6)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96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Concomitant diagnosis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(58.5)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(60.5)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(69.8)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(7.0)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831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 ± 3.0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814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831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(28.9)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(73.2)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(88.1)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(95.3)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(97.6)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(97.4)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(95.2)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(97.7)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93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Complications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56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Supplementary Figures </a:t>
            </a:r>
            <a:br>
              <a:rPr lang="en-US" b="1" dirty="0" smtClean="0"/>
            </a:br>
            <a:r>
              <a:rPr lang="en-US" b="1" dirty="0" err="1" smtClean="0"/>
              <a:t>Figures</a:t>
            </a:r>
            <a:r>
              <a:rPr lang="en-US" b="1" dirty="0" smtClean="0"/>
              <a:t> after this slide should go into 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5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1840795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1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80825533"/>
              </p:ext>
            </p:extLst>
          </p:nvPr>
        </p:nvGraphicFramePr>
        <p:xfrm>
          <a:off x="3712845" y="2034198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14594</TotalTime>
  <Words>2294</Words>
  <Application>Microsoft Office PowerPoint</Application>
  <PresentationFormat>Custom</PresentationFormat>
  <Paragraphs>631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Complications Table</vt:lpstr>
      <vt:lpstr>Supplementary Figures  Figures after this slide should go into supplement</vt:lpstr>
      <vt:lpstr>Slide 8</vt:lpstr>
      <vt:lpstr>Slide 9</vt:lpstr>
      <vt:lpstr>Slide 10</vt:lpstr>
      <vt:lpstr>Definition Table of ICD9 codes we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Harnek Gulati</dc:creator>
  <cp:lastModifiedBy>David Ouyang</cp:lastModifiedBy>
  <cp:revision>34</cp:revision>
  <dcterms:created xsi:type="dcterms:W3CDTF">2015-06-24T06:46:00Z</dcterms:created>
  <dcterms:modified xsi:type="dcterms:W3CDTF">2015-08-07T17:54:11Z</dcterms:modified>
</cp:coreProperties>
</file>