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rawings/drawing4.xml" ContentType="application/vnd.openxmlformats-officedocument.drawingml.chartshapes+xml"/>
  <Override PartName="/ppt/charts/colors8.xml" ContentType="application/vnd.ms-office.chartcolorstyle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charts/colors6.xml" ContentType="application/vnd.ms-office.chartcolor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charts/colors4.xml" ContentType="application/vnd.ms-office.chartcolorstyle+xml"/>
  <Override PartName="/ppt/charts/style11.xml" ContentType="application/vnd.ms-office.chartstyl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theme/themeOverride1.xml" ContentType="application/vnd.openxmlformats-officedocument.themeOverride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olors12.xml" ContentType="application/vnd.ms-office.chartcolorstyle+xml"/>
  <Override PartName="/ppt/charts/chart7.xml" ContentType="application/vnd.openxmlformats-officedocument.drawingml.chart+xml"/>
  <Override PartName="/ppt/charts/colors10.xml" ContentType="application/vnd.ms-office.chartcolorstyle+xml"/>
  <Override PartName="/ppt/charts/style9.xml" ContentType="application/vnd.ms-office.chartstyle+xml"/>
  <Override PartName="/ppt/charts/style7.xml" ContentType="application/vnd.ms-office.chart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Default Extension="xlsx" ContentType="application/vnd.openxmlformats-officedocument.spreadsheetml.sheet"/>
  <Override PartName="/ppt/charts/style5.xml" ContentType="application/vnd.ms-office.chartstyle+xml"/>
  <Override PartName="/ppt/charts/style6.xml" ContentType="application/vnd.ms-office.chart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  <Override PartName="/ppt/charts/style3.xml" ContentType="application/vnd.ms-office.chart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rawings/drawing3.xml" ContentType="application/vnd.openxmlformats-officedocument.drawingml.chartshapes+xml"/>
  <Override PartName="/ppt/charts/colors9.xml" ContentType="application/vnd.ms-office.chartcolorstyle+xml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  <Override PartName="/ppt/charts/colors7.xml" ContentType="application/vnd.ms-office.chartcolorstyle+xml"/>
  <Override PartName="/ppt/charts/style12.xml" ContentType="application/vnd.ms-office.chart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charts/style10.xml" ContentType="application/vnd.ms-office.chartstyle+xml"/>
  <Override PartName="/ppt/charts/colors5.xml" ContentType="application/vnd.ms-office.chartcolor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charts/colors3.xml" ContentType="application/vnd.ms-office.chartcolorstyle+xml"/>
  <Override PartName="/ppt/slides/slide11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olors1.xml" ContentType="application/vnd.ms-office.chartcolorstyle+xml"/>
  <Override PartName="/ppt/charts/colors11.xml" ContentType="application/vnd.ms-office.chartcolorstyl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style8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6" r:id="rId3"/>
    <p:sldId id="267" r:id="rId4"/>
    <p:sldId id="269" r:id="rId5"/>
    <p:sldId id="256" r:id="rId6"/>
    <p:sldId id="260" r:id="rId7"/>
    <p:sldId id="261" r:id="rId8"/>
    <p:sldId id="257" r:id="rId9"/>
    <p:sldId id="262" r:id="rId10"/>
    <p:sldId id="258" r:id="rId11"/>
    <p:sldId id="264" r:id="rId12"/>
    <p:sldId id="263" r:id="rId13"/>
    <p:sldId id="25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102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E:\Backup\CardioClinicalResearch\LVAD_Mortality1998-2011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package" Target="../embeddings/Microsoft_Office_Excel_Worksheet3.xlsx"/><Relationship Id="rId1" Type="http://schemas.openxmlformats.org/officeDocument/2006/relationships/themeOverride" Target="../theme/themeOverride3.xml"/><Relationship Id="rId5" Type="http://schemas.microsoft.com/office/2011/relationships/chartStyle" Target="style10.xml"/><Relationship Id="rId4" Type="http://schemas.microsoft.com/office/2011/relationships/chartColorStyle" Target="colors10.xm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11.xml"/><Relationship Id="rId2" Type="http://schemas.microsoft.com/office/2011/relationships/chartColorStyle" Target="colors11.xml"/><Relationship Id="rId1" Type="http://schemas.openxmlformats.org/officeDocument/2006/relationships/oleObject" Target="file:///E:\Backup\CardioClinicalResearch\SwanzData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12.xml"/><Relationship Id="rId2" Type="http://schemas.microsoft.com/office/2011/relationships/chartColorStyle" Target="colors12.xml"/><Relationship Id="rId1" Type="http://schemas.openxmlformats.org/officeDocument/2006/relationships/oleObject" Target="file:///E:\Backup\CardioClinicalResearch\Swanz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E:\Backup\CardioClinicalResearch\LVAD_Mortality1998-201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E:\Backup\CardioClinicalResearch\LVAD_Mortality1998-2011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E:\Backup\CardioClinicalResearch\LVAD_TransplantDayMortality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openxmlformats.org/officeDocument/2006/relationships/chartUserShapes" Target="../drawings/drawing1.xml"/><Relationship Id="rId1" Type="http://schemas.openxmlformats.org/officeDocument/2006/relationships/oleObject" Target="file:///E:\Backup\CardioClinicalResearch\LVAD_OHT_wait_mortality.xlsx" TargetMode="External"/><Relationship Id="rId4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Office_Excel_Worksheet1.xlsx"/><Relationship Id="rId1" Type="http://schemas.openxmlformats.org/officeDocument/2006/relationships/themeOverride" Target="../theme/themeOverride1.xml"/><Relationship Id="rId5" Type="http://schemas.microsoft.com/office/2011/relationships/chartStyle" Target="style6.xml"/><Relationship Id="rId4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package" Target="../embeddings/Microsoft_Office_Excel_Worksheet2.xlsx"/><Relationship Id="rId1" Type="http://schemas.openxmlformats.org/officeDocument/2006/relationships/themeOverride" Target="../theme/themeOverride2.xml"/><Relationship Id="rId5" Type="http://schemas.microsoft.com/office/2011/relationships/chartStyle" Target="style7.xml"/><Relationship Id="rId4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oleObject" Target="file:///E:\Backup\CardioClinicalResearch\SwanzData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oleObject" Target="file:///E:\Backup\CardioClinicalResearch\Swanz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in-hospital</a:t>
            </a:r>
            <a:r>
              <a:rPr lang="en-US" sz="1050" baseline="0"/>
              <a:t> </a:t>
            </a:r>
            <a:r>
              <a:rPr lang="en-US" sz="1050"/>
              <a:t>patients </a:t>
            </a:r>
          </a:p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post-LVAD implantation from 1998-2011</a:t>
            </a:r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0.10707616487489216"/>
          <c:y val="0.1877071496607455"/>
          <c:w val="0.86685059166876488"/>
          <c:h val="0.64815711699611045"/>
        </c:manualLayout>
      </c:layout>
      <c:lineChart>
        <c:grouping val="standard"/>
        <c:ser>
          <c:idx val="0"/>
          <c:order val="0"/>
          <c:tx>
            <c:strRef>
              <c:f>Sheet1!$F$2205</c:f>
              <c:strCache>
                <c:ptCount val="1"/>
                <c:pt idx="0">
                  <c:v>Percent Mortality</c:v>
                </c:pt>
              </c:strCache>
            </c:strRef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Sheet1!$G$2204:$T$2204</c:f>
              <c:numCache>
                <c:formatCode>General</c:formatCode>
                <c:ptCount val="14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</c:numCache>
            </c:numRef>
          </c:cat>
          <c:val>
            <c:numRef>
              <c:f>Sheet1!$P$2212:$P$2225</c:f>
              <c:numCache>
                <c:formatCode>General</c:formatCode>
                <c:ptCount val="14"/>
                <c:pt idx="0">
                  <c:v>44.444444444444429</c:v>
                </c:pt>
                <c:pt idx="1">
                  <c:v>53.658536585365859</c:v>
                </c:pt>
                <c:pt idx="2">
                  <c:v>35.211267605633786</c:v>
                </c:pt>
                <c:pt idx="3">
                  <c:v>48.148148148148159</c:v>
                </c:pt>
                <c:pt idx="4">
                  <c:v>32.258064516129032</c:v>
                </c:pt>
                <c:pt idx="5">
                  <c:v>48.48484848484847</c:v>
                </c:pt>
                <c:pt idx="6">
                  <c:v>42.5</c:v>
                </c:pt>
                <c:pt idx="7">
                  <c:v>53.164556962025316</c:v>
                </c:pt>
                <c:pt idx="8">
                  <c:v>43.511450381679381</c:v>
                </c:pt>
                <c:pt idx="9">
                  <c:v>36.134453781512597</c:v>
                </c:pt>
                <c:pt idx="10">
                  <c:v>24.880382775119614</c:v>
                </c:pt>
                <c:pt idx="11">
                  <c:v>18.97233201581027</c:v>
                </c:pt>
                <c:pt idx="12">
                  <c:v>12.880562060889934</c:v>
                </c:pt>
                <c:pt idx="13">
                  <c:v>15.677966101694915</c:v>
                </c:pt>
              </c:numCache>
            </c:numRef>
          </c:val>
        </c:ser>
        <c:dLbls/>
        <c:marker val="1"/>
        <c:axId val="73407488"/>
        <c:axId val="73716864"/>
      </c:lineChart>
      <c:catAx>
        <c:axId val="7340748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16864"/>
        <c:crosses val="autoZero"/>
        <c:auto val="1"/>
        <c:lblAlgn val="ctr"/>
        <c:lblOffset val="100"/>
      </c:catAx>
      <c:valAx>
        <c:axId val="7371686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407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ysClr val="window" lastClr="FFFFFF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by wait time for LVAD implantation ater Swan-Ganz</a:t>
            </a:r>
            <a:r>
              <a:rPr lang="en-US" sz="1050" baseline="0"/>
              <a:t> catheterization</a:t>
            </a:r>
            <a:endParaRPr lang="en-US" sz="105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dPt>
            <c:idx val="4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dPt>
          <c:cat>
            <c:strRef>
              <c:f>Sheet4!$BS$331:$BS$335</c:f>
              <c:strCache>
                <c:ptCount val="5"/>
                <c:pt idx="0">
                  <c:v>0-2</c:v>
                </c:pt>
                <c:pt idx="1">
                  <c:v>3-5</c:v>
                </c:pt>
                <c:pt idx="2">
                  <c:v>6-12</c:v>
                </c:pt>
                <c:pt idx="3">
                  <c:v>13-130</c:v>
                </c:pt>
                <c:pt idx="4">
                  <c:v>Swan-Ganz-</c:v>
                </c:pt>
              </c:strCache>
            </c:strRef>
          </c:cat>
          <c:val>
            <c:numRef>
              <c:f>Sheet4!$BV$331:$BV$335</c:f>
              <c:numCache>
                <c:formatCode>General</c:formatCode>
                <c:ptCount val="5"/>
                <c:pt idx="0">
                  <c:v>25.833333333333329</c:v>
                </c:pt>
                <c:pt idx="1">
                  <c:v>17.977528089887642</c:v>
                </c:pt>
                <c:pt idx="2">
                  <c:v>15.686274509803923</c:v>
                </c:pt>
                <c:pt idx="3">
                  <c:v>15.217391304347826</c:v>
                </c:pt>
                <c:pt idx="4">
                  <c:v>28.547579298831383</c:v>
                </c:pt>
              </c:numCache>
            </c:numRef>
          </c:val>
        </c:ser>
        <c:dLbls/>
        <c:overlap val="-100"/>
        <c:axId val="209775616"/>
        <c:axId val="209888384"/>
      </c:barChart>
      <c:catAx>
        <c:axId val="20977561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Days after Swan-Ganz Catheritization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24843348418378158"/>
              <c:y val="0.89559764057717339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888384"/>
        <c:crosses val="autoZero"/>
        <c:auto val="1"/>
        <c:lblAlgn val="ctr"/>
        <c:lblOffset val="100"/>
      </c:catAx>
      <c:valAx>
        <c:axId val="20988838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7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/>
  <c:userShapes r:id="rId3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with LVADs receiving OHT by Swan-Ganz catherization 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Wait time in days</c:v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val>
            <c:numRef>
              <c:f>Sheet3!$BY$3:$BY$4</c:f>
              <c:numCache>
                <c:formatCode>General</c:formatCode>
                <c:ptCount val="2"/>
                <c:pt idx="0">
                  <c:v>7.6923076923076925</c:v>
                </c:pt>
                <c:pt idx="1">
                  <c:v>17.39130434782609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#REF!</c15:sqref>
                        </c15:formulaRef>
                      </c:ext>
                    </c:extLst>
                  </c:strRef>
                </c15:cat>
              </c15:filteredCategoryTitle>
            </c:ext>
          </c:extLst>
        </c:ser>
        <c:dLbls/>
        <c:overlap val="-100"/>
        <c:axId val="74779648"/>
        <c:axId val="74802304"/>
      </c:barChart>
      <c:catAx>
        <c:axId val="7477964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 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02304"/>
        <c:crosses val="autoZero"/>
        <c:auto val="1"/>
        <c:lblAlgn val="ctr"/>
        <c:lblOffset val="100"/>
      </c:catAx>
      <c:valAx>
        <c:axId val="7480230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7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</a:t>
            </a:r>
            <a:r>
              <a:rPr lang="en-US" sz="1050" baseline="0"/>
              <a:t> of in </a:t>
            </a:r>
            <a:r>
              <a:rPr lang="en-US" sz="1050"/>
              <a:t>hospitalized patients with LVADs receiving</a:t>
            </a:r>
            <a:r>
              <a:rPr lang="en-US" sz="1050" baseline="0"/>
              <a:t> </a:t>
            </a:r>
            <a:r>
              <a:rPr lang="en-US" sz="1050"/>
              <a:t>OHT by Swan-Ganz</a:t>
            </a:r>
            <a:r>
              <a:rPr lang="en-US" sz="1050" baseline="0"/>
              <a:t> catheritization</a:t>
            </a:r>
            <a:endParaRPr lang="en-US" sz="105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val>
            <c:numRef>
              <c:f>Sheet3!$BY$9:$BY$10</c:f>
              <c:numCache>
                <c:formatCode>General</c:formatCode>
                <c:ptCount val="2"/>
                <c:pt idx="0">
                  <c:v>5.4590570719602978</c:v>
                </c:pt>
                <c:pt idx="1">
                  <c:v>7.7351140790205886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#REF!</c15:sqref>
                        </c15:formulaRef>
                      </c:ext>
                    </c:extLst>
                  </c:strRef>
                </c15:cat>
              </c15:filteredCategoryTitle>
            </c:ext>
          </c:extLst>
        </c:ser>
        <c:dLbls/>
        <c:overlap val="-100"/>
        <c:axId val="74839168"/>
        <c:axId val="74841088"/>
      </c:barChart>
      <c:catAx>
        <c:axId val="7483916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 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41088"/>
        <c:crosses val="autoZero"/>
        <c:auto val="1"/>
        <c:lblAlgn val="ctr"/>
        <c:lblOffset val="100"/>
      </c:catAx>
      <c:valAx>
        <c:axId val="74841088"/>
        <c:scaling>
          <c:orientation val="minMax"/>
          <c:max val="2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39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Age distribution</a:t>
            </a:r>
            <a:r>
              <a:rPr lang="en-US" sz="1200" baseline="0"/>
              <a:t> of LVAD recipients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aseline="0"/>
              <a:t> (National Inpatient Sample 1998-2011)</a:t>
            </a:r>
            <a:r>
              <a:rPr lang="en-US" sz="1000"/>
              <a:t> 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Sheet4!$C$1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numRef>
              <c:f>Sheet4!$B$2:$B$84</c:f>
              <c:numCache>
                <c:formatCode>General</c:formatCode>
                <c:ptCount val="83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4">
                  <c:v>52</c:v>
                </c:pt>
                <c:pt idx="35">
                  <c:v>53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57</c:v>
                </c:pt>
                <c:pt idx="40">
                  <c:v>58</c:v>
                </c:pt>
                <c:pt idx="41">
                  <c:v>59</c:v>
                </c:pt>
                <c:pt idx="42">
                  <c:v>60</c:v>
                </c:pt>
                <c:pt idx="43">
                  <c:v>61</c:v>
                </c:pt>
                <c:pt idx="44">
                  <c:v>62</c:v>
                </c:pt>
                <c:pt idx="45">
                  <c:v>63</c:v>
                </c:pt>
                <c:pt idx="46">
                  <c:v>64</c:v>
                </c:pt>
                <c:pt idx="47">
                  <c:v>65</c:v>
                </c:pt>
                <c:pt idx="48">
                  <c:v>66</c:v>
                </c:pt>
                <c:pt idx="49">
                  <c:v>67</c:v>
                </c:pt>
                <c:pt idx="50">
                  <c:v>68</c:v>
                </c:pt>
                <c:pt idx="51">
                  <c:v>69</c:v>
                </c:pt>
                <c:pt idx="52">
                  <c:v>70</c:v>
                </c:pt>
                <c:pt idx="53">
                  <c:v>71</c:v>
                </c:pt>
                <c:pt idx="54">
                  <c:v>72</c:v>
                </c:pt>
                <c:pt idx="55">
                  <c:v>73</c:v>
                </c:pt>
                <c:pt idx="56">
                  <c:v>74</c:v>
                </c:pt>
                <c:pt idx="57">
                  <c:v>75</c:v>
                </c:pt>
                <c:pt idx="58">
                  <c:v>76</c:v>
                </c:pt>
                <c:pt idx="59">
                  <c:v>77</c:v>
                </c:pt>
                <c:pt idx="60">
                  <c:v>78</c:v>
                </c:pt>
                <c:pt idx="61">
                  <c:v>79</c:v>
                </c:pt>
                <c:pt idx="62">
                  <c:v>80</c:v>
                </c:pt>
                <c:pt idx="63">
                  <c:v>81</c:v>
                </c:pt>
                <c:pt idx="64">
                  <c:v>82</c:v>
                </c:pt>
                <c:pt idx="65">
                  <c:v>83</c:v>
                </c:pt>
                <c:pt idx="66">
                  <c:v>84</c:v>
                </c:pt>
                <c:pt idx="67">
                  <c:v>85</c:v>
                </c:pt>
                <c:pt idx="68">
                  <c:v>86</c:v>
                </c:pt>
                <c:pt idx="69">
                  <c:v>87</c:v>
                </c:pt>
                <c:pt idx="70">
                  <c:v>88</c:v>
                </c:pt>
                <c:pt idx="71">
                  <c:v>89</c:v>
                </c:pt>
                <c:pt idx="72">
                  <c:v>90</c:v>
                </c:pt>
                <c:pt idx="73">
                  <c:v>91</c:v>
                </c:pt>
                <c:pt idx="74">
                  <c:v>92</c:v>
                </c:pt>
                <c:pt idx="75">
                  <c:v>93</c:v>
                </c:pt>
                <c:pt idx="76">
                  <c:v>94</c:v>
                </c:pt>
                <c:pt idx="77">
                  <c:v>95</c:v>
                </c:pt>
                <c:pt idx="78">
                  <c:v>96</c:v>
                </c:pt>
                <c:pt idx="79">
                  <c:v>97</c:v>
                </c:pt>
                <c:pt idx="80">
                  <c:v>98</c:v>
                </c:pt>
                <c:pt idx="81">
                  <c:v>99</c:v>
                </c:pt>
                <c:pt idx="82">
                  <c:v>100</c:v>
                </c:pt>
              </c:numCache>
            </c:numRef>
          </c:cat>
          <c:val>
            <c:numRef>
              <c:f>Sheet4!$D$2:$D$84</c:f>
              <c:numCache>
                <c:formatCode>General</c:formatCode>
                <c:ptCount val="83"/>
                <c:pt idx="0">
                  <c:v>9</c:v>
                </c:pt>
                <c:pt idx="1">
                  <c:v>13</c:v>
                </c:pt>
                <c:pt idx="2">
                  <c:v>9</c:v>
                </c:pt>
                <c:pt idx="3">
                  <c:v>9</c:v>
                </c:pt>
                <c:pt idx="4">
                  <c:v>8</c:v>
                </c:pt>
                <c:pt idx="5">
                  <c:v>6</c:v>
                </c:pt>
                <c:pt idx="6">
                  <c:v>11</c:v>
                </c:pt>
                <c:pt idx="7">
                  <c:v>7</c:v>
                </c:pt>
                <c:pt idx="8">
                  <c:v>10</c:v>
                </c:pt>
                <c:pt idx="9">
                  <c:v>20</c:v>
                </c:pt>
                <c:pt idx="10">
                  <c:v>13</c:v>
                </c:pt>
                <c:pt idx="11">
                  <c:v>13</c:v>
                </c:pt>
                <c:pt idx="12">
                  <c:v>9</c:v>
                </c:pt>
                <c:pt idx="13">
                  <c:v>13</c:v>
                </c:pt>
                <c:pt idx="14">
                  <c:v>14</c:v>
                </c:pt>
                <c:pt idx="15">
                  <c:v>19</c:v>
                </c:pt>
                <c:pt idx="16">
                  <c:v>17</c:v>
                </c:pt>
                <c:pt idx="17">
                  <c:v>12</c:v>
                </c:pt>
                <c:pt idx="18">
                  <c:v>24</c:v>
                </c:pt>
                <c:pt idx="19">
                  <c:v>32</c:v>
                </c:pt>
                <c:pt idx="20">
                  <c:v>21</c:v>
                </c:pt>
                <c:pt idx="21">
                  <c:v>21</c:v>
                </c:pt>
                <c:pt idx="22">
                  <c:v>23</c:v>
                </c:pt>
                <c:pt idx="23">
                  <c:v>24</c:v>
                </c:pt>
                <c:pt idx="24">
                  <c:v>41</c:v>
                </c:pt>
                <c:pt idx="25">
                  <c:v>24</c:v>
                </c:pt>
                <c:pt idx="26">
                  <c:v>20</c:v>
                </c:pt>
                <c:pt idx="27">
                  <c:v>21</c:v>
                </c:pt>
                <c:pt idx="28">
                  <c:v>41</c:v>
                </c:pt>
                <c:pt idx="29">
                  <c:v>65</c:v>
                </c:pt>
                <c:pt idx="30">
                  <c:v>49</c:v>
                </c:pt>
                <c:pt idx="31">
                  <c:v>52</c:v>
                </c:pt>
                <c:pt idx="32">
                  <c:v>40</c:v>
                </c:pt>
                <c:pt idx="33">
                  <c:v>51</c:v>
                </c:pt>
                <c:pt idx="34">
                  <c:v>88</c:v>
                </c:pt>
                <c:pt idx="35">
                  <c:v>56</c:v>
                </c:pt>
                <c:pt idx="36">
                  <c:v>68</c:v>
                </c:pt>
                <c:pt idx="37">
                  <c:v>40</c:v>
                </c:pt>
                <c:pt idx="38">
                  <c:v>61</c:v>
                </c:pt>
                <c:pt idx="39">
                  <c:v>103</c:v>
                </c:pt>
                <c:pt idx="40">
                  <c:v>57</c:v>
                </c:pt>
                <c:pt idx="41">
                  <c:v>51</c:v>
                </c:pt>
                <c:pt idx="42">
                  <c:v>63</c:v>
                </c:pt>
                <c:pt idx="43">
                  <c:v>84</c:v>
                </c:pt>
                <c:pt idx="44">
                  <c:v>110</c:v>
                </c:pt>
                <c:pt idx="45">
                  <c:v>58</c:v>
                </c:pt>
                <c:pt idx="46">
                  <c:v>58</c:v>
                </c:pt>
                <c:pt idx="47">
                  <c:v>69</c:v>
                </c:pt>
                <c:pt idx="48">
                  <c:v>56</c:v>
                </c:pt>
                <c:pt idx="49">
                  <c:v>63</c:v>
                </c:pt>
                <c:pt idx="50">
                  <c:v>63</c:v>
                </c:pt>
                <c:pt idx="51">
                  <c:v>40</c:v>
                </c:pt>
                <c:pt idx="52">
                  <c:v>32</c:v>
                </c:pt>
                <c:pt idx="53">
                  <c:v>23</c:v>
                </c:pt>
                <c:pt idx="54">
                  <c:v>49</c:v>
                </c:pt>
                <c:pt idx="55">
                  <c:v>32</c:v>
                </c:pt>
                <c:pt idx="56">
                  <c:v>19</c:v>
                </c:pt>
                <c:pt idx="57">
                  <c:v>13</c:v>
                </c:pt>
                <c:pt idx="58">
                  <c:v>18</c:v>
                </c:pt>
                <c:pt idx="59">
                  <c:v>27</c:v>
                </c:pt>
                <c:pt idx="60">
                  <c:v>16</c:v>
                </c:pt>
                <c:pt idx="61">
                  <c:v>6</c:v>
                </c:pt>
                <c:pt idx="62">
                  <c:v>3</c:v>
                </c:pt>
                <c:pt idx="63">
                  <c:v>1</c:v>
                </c:pt>
                <c:pt idx="64">
                  <c:v>4</c:v>
                </c:pt>
                <c:pt idx="65">
                  <c:v>2</c:v>
                </c:pt>
                <c:pt idx="66">
                  <c:v>1</c:v>
                </c:pt>
                <c:pt idx="67">
                  <c:v>1</c:v>
                </c:pt>
                <c:pt idx="68">
                  <c:v>0</c:v>
                </c:pt>
                <c:pt idx="69">
                  <c:v>1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1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</c:numCache>
            </c:numRef>
          </c:val>
        </c:ser>
        <c:dLbls/>
        <c:gapWidth val="219"/>
        <c:overlap val="-27"/>
        <c:axId val="73709824"/>
        <c:axId val="74076544"/>
      </c:barChart>
      <c:catAx>
        <c:axId val="7370982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(y)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76544"/>
        <c:crosses val="autoZero"/>
        <c:auto val="1"/>
        <c:lblAlgn val="ctr"/>
        <c:lblOffset val="100"/>
      </c:catAx>
      <c:valAx>
        <c:axId val="7407654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09824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</a:t>
            </a:r>
          </a:p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post-</a:t>
            </a:r>
            <a:r>
              <a:rPr lang="en-US" sz="1050" baseline="0"/>
              <a:t>LVAD implantation by age</a:t>
            </a:r>
            <a:endParaRPr lang="en-US" sz="105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stacked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strRef>
              <c:f>Sheet2!$H$2269:$N$2269</c:f>
              <c:strCache>
                <c:ptCount val="7"/>
                <c:pt idx="0">
                  <c:v>18-30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&gt;80</c:v>
                </c:pt>
              </c:strCache>
            </c:strRef>
          </c:cat>
          <c:val>
            <c:numRef>
              <c:f>Sheet2!$H$2270:$N$2270</c:f>
              <c:numCache>
                <c:formatCode>General</c:formatCode>
                <c:ptCount val="7"/>
                <c:pt idx="0">
                  <c:v>19.70802919708029</c:v>
                </c:pt>
                <c:pt idx="1">
                  <c:v>22.959183673469383</c:v>
                </c:pt>
                <c:pt idx="2">
                  <c:v>24.668435013262599</c:v>
                </c:pt>
                <c:pt idx="3">
                  <c:v>26.645768025078375</c:v>
                </c:pt>
                <c:pt idx="4">
                  <c:v>28.2780410742496</c:v>
                </c:pt>
                <c:pt idx="5">
                  <c:v>34.466019417475735</c:v>
                </c:pt>
                <c:pt idx="6">
                  <c:v>38.46153846153846</c:v>
                </c:pt>
              </c:numCache>
            </c:numRef>
          </c:val>
        </c:ser>
        <c:dLbls/>
        <c:gapWidth val="50"/>
        <c:overlap val="100"/>
        <c:axId val="74130176"/>
        <c:axId val="74132096"/>
      </c:barChart>
      <c:catAx>
        <c:axId val="7413017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(y)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62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32096"/>
        <c:crosses val="autoZero"/>
        <c:auto val="1"/>
        <c:lblAlgn val="ctr"/>
        <c:lblOffset val="100"/>
      </c:catAx>
      <c:valAx>
        <c:axId val="7413209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30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</a:t>
            </a:r>
            <a:r>
              <a:rPr lang="en-US" sz="1050" baseline="0"/>
              <a:t> hospitalized patients by day of LVAD implant</a:t>
            </a:r>
            <a:endParaRPr lang="en-US" sz="105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strRef>
              <c:f>Sheet1!$E$2219:$E$2242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≥23</c:v>
                </c:pt>
              </c:strCache>
            </c:strRef>
          </c:cat>
          <c:val>
            <c:numRef>
              <c:f>Sheet1!$H$2219:$H$2242</c:f>
              <c:numCache>
                <c:formatCode>General</c:formatCode>
                <c:ptCount val="24"/>
                <c:pt idx="0">
                  <c:v>41.53846153846154</c:v>
                </c:pt>
                <c:pt idx="1">
                  <c:v>28.35249042145594</c:v>
                </c:pt>
                <c:pt idx="2">
                  <c:v>22.754491017964071</c:v>
                </c:pt>
                <c:pt idx="3">
                  <c:v>27.814569536423836</c:v>
                </c:pt>
                <c:pt idx="4">
                  <c:v>28.181818181818187</c:v>
                </c:pt>
                <c:pt idx="5">
                  <c:v>28.971962616822431</c:v>
                </c:pt>
                <c:pt idx="6">
                  <c:v>27.272727272727259</c:v>
                </c:pt>
                <c:pt idx="7">
                  <c:v>19.26605504587156</c:v>
                </c:pt>
                <c:pt idx="8">
                  <c:v>22.115384615384617</c:v>
                </c:pt>
                <c:pt idx="9">
                  <c:v>23.684210526315788</c:v>
                </c:pt>
                <c:pt idx="10">
                  <c:v>16.17647058823529</c:v>
                </c:pt>
                <c:pt idx="11">
                  <c:v>22.222222222222214</c:v>
                </c:pt>
                <c:pt idx="12">
                  <c:v>25</c:v>
                </c:pt>
                <c:pt idx="13">
                  <c:v>27.906976744186046</c:v>
                </c:pt>
                <c:pt idx="14">
                  <c:v>11.76470588235294</c:v>
                </c:pt>
                <c:pt idx="15">
                  <c:v>23.404255319148938</c:v>
                </c:pt>
                <c:pt idx="16">
                  <c:v>25.714285714285719</c:v>
                </c:pt>
                <c:pt idx="17">
                  <c:v>18.75</c:v>
                </c:pt>
                <c:pt idx="18">
                  <c:v>13.636363636363635</c:v>
                </c:pt>
                <c:pt idx="19">
                  <c:v>22.222222222222214</c:v>
                </c:pt>
                <c:pt idx="20">
                  <c:v>29.166666666666668</c:v>
                </c:pt>
                <c:pt idx="21">
                  <c:v>28.571428571428569</c:v>
                </c:pt>
                <c:pt idx="22">
                  <c:v>37.5</c:v>
                </c:pt>
                <c:pt idx="23">
                  <c:v>25.471698113207548</c:v>
                </c:pt>
              </c:numCache>
            </c:numRef>
          </c:val>
        </c:ser>
        <c:dLbls/>
        <c:marker val="1"/>
        <c:axId val="74141056"/>
        <c:axId val="74163712"/>
      </c:lineChart>
      <c:catAx>
        <c:axId val="7414105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</a:t>
                </a:r>
                <a:r>
                  <a:rPr lang="en-US" baseline="0"/>
                  <a:t> of LVAD implant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63712"/>
        <c:crosses val="autoZero"/>
        <c:auto val="1"/>
        <c:lblAlgn val="ctr"/>
        <c:lblOffset val="100"/>
      </c:catAx>
      <c:valAx>
        <c:axId val="7416371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41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aseline="0" dirty="0"/>
              <a:t>Change in risk ratio of in-hospital LVAD to OHT mortality by hospital day</a:t>
            </a:r>
            <a:endParaRPr lang="en-US" sz="1000" dirty="0"/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smoothMarker"/>
        <c:ser>
          <c:idx val="0"/>
          <c:order val="0"/>
          <c:spPr>
            <a:ln w="190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dk1">
                    <a:tint val="88500"/>
                  </a:schemeClr>
                </a:solidFill>
                <a:prstDash val="sysDot"/>
              </a:ln>
              <a:effectLst/>
            </c:spPr>
            <c:trendlineType val="power"/>
          </c:trendline>
          <c:xVal>
            <c:numRef>
              <c:f>Sheet1!$Z$76:$Z$134</c:f>
              <c:numCache>
                <c:formatCode>General</c:formatCode>
                <c:ptCount val="5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30</c:v>
                </c:pt>
                <c:pt idx="25">
                  <c:v>32</c:v>
                </c:pt>
                <c:pt idx="26">
                  <c:v>33</c:v>
                </c:pt>
                <c:pt idx="27">
                  <c:v>34</c:v>
                </c:pt>
                <c:pt idx="28">
                  <c:v>35</c:v>
                </c:pt>
                <c:pt idx="29">
                  <c:v>36</c:v>
                </c:pt>
                <c:pt idx="30">
                  <c:v>37</c:v>
                </c:pt>
                <c:pt idx="31">
                  <c:v>38</c:v>
                </c:pt>
                <c:pt idx="32">
                  <c:v>40</c:v>
                </c:pt>
                <c:pt idx="33">
                  <c:v>42</c:v>
                </c:pt>
                <c:pt idx="34">
                  <c:v>43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51</c:v>
                </c:pt>
                <c:pt idx="40">
                  <c:v>53</c:v>
                </c:pt>
                <c:pt idx="41">
                  <c:v>54</c:v>
                </c:pt>
                <c:pt idx="42">
                  <c:v>55</c:v>
                </c:pt>
                <c:pt idx="43">
                  <c:v>60</c:v>
                </c:pt>
                <c:pt idx="44">
                  <c:v>61</c:v>
                </c:pt>
                <c:pt idx="45">
                  <c:v>62</c:v>
                </c:pt>
                <c:pt idx="46">
                  <c:v>64</c:v>
                </c:pt>
                <c:pt idx="47">
                  <c:v>65</c:v>
                </c:pt>
                <c:pt idx="48">
                  <c:v>66</c:v>
                </c:pt>
                <c:pt idx="49">
                  <c:v>67</c:v>
                </c:pt>
                <c:pt idx="50">
                  <c:v>68</c:v>
                </c:pt>
                <c:pt idx="51">
                  <c:v>70</c:v>
                </c:pt>
                <c:pt idx="52">
                  <c:v>71</c:v>
                </c:pt>
                <c:pt idx="53">
                  <c:v>72</c:v>
                </c:pt>
                <c:pt idx="54">
                  <c:v>75</c:v>
                </c:pt>
                <c:pt idx="55">
                  <c:v>77</c:v>
                </c:pt>
                <c:pt idx="56">
                  <c:v>78</c:v>
                </c:pt>
                <c:pt idx="57">
                  <c:v>79</c:v>
                </c:pt>
                <c:pt idx="58">
                  <c:v>80</c:v>
                </c:pt>
              </c:numCache>
            </c:numRef>
          </c:xVal>
          <c:yVal>
            <c:numRef>
              <c:f>Sheet1!$AA$76:$AA$134</c:f>
              <c:numCache>
                <c:formatCode>General</c:formatCode>
                <c:ptCount val="59"/>
                <c:pt idx="0">
                  <c:v>3.0264550264550256</c:v>
                </c:pt>
                <c:pt idx="1">
                  <c:v>2.868686868686869</c:v>
                </c:pt>
                <c:pt idx="2">
                  <c:v>2.9435294117647057</c:v>
                </c:pt>
                <c:pt idx="3">
                  <c:v>2.2713472485768507</c:v>
                </c:pt>
                <c:pt idx="4">
                  <c:v>2.1016042780748667</c:v>
                </c:pt>
                <c:pt idx="5">
                  <c:v>2.072368421052631</c:v>
                </c:pt>
                <c:pt idx="6">
                  <c:v>2.2000000000000002</c:v>
                </c:pt>
                <c:pt idx="7">
                  <c:v>2.6444444444444444</c:v>
                </c:pt>
                <c:pt idx="8">
                  <c:v>2.5652173913043481</c:v>
                </c:pt>
                <c:pt idx="9">
                  <c:v>2.3469387755102038</c:v>
                </c:pt>
                <c:pt idx="10">
                  <c:v>2.2156862745098032</c:v>
                </c:pt>
                <c:pt idx="11">
                  <c:v>2.0943396226415096</c:v>
                </c:pt>
                <c:pt idx="12">
                  <c:v>2.25</c:v>
                </c:pt>
                <c:pt idx="13">
                  <c:v>2.1900584795321634</c:v>
                </c:pt>
                <c:pt idx="14">
                  <c:v>2.0222222222222221</c:v>
                </c:pt>
                <c:pt idx="15">
                  <c:v>1.9699453551912569</c:v>
                </c:pt>
                <c:pt idx="16">
                  <c:v>1.8703703703703705</c:v>
                </c:pt>
                <c:pt idx="17">
                  <c:v>2.0247933884297526</c:v>
                </c:pt>
                <c:pt idx="18">
                  <c:v>1.9251336898395719</c:v>
                </c:pt>
                <c:pt idx="19">
                  <c:v>1.8774703557312253</c:v>
                </c:pt>
                <c:pt idx="20">
                  <c:v>1.8311688311688312</c:v>
                </c:pt>
                <c:pt idx="21">
                  <c:v>1.7861715749039693</c:v>
                </c:pt>
                <c:pt idx="22">
                  <c:v>1.6584766584766586</c:v>
                </c:pt>
                <c:pt idx="23">
                  <c:v>1.8077922077922077</c:v>
                </c:pt>
                <c:pt idx="24">
                  <c:v>1.7215189873417722</c:v>
                </c:pt>
                <c:pt idx="25">
                  <c:v>1.7989417989417988</c:v>
                </c:pt>
                <c:pt idx="26">
                  <c:v>1.7131782945736429</c:v>
                </c:pt>
                <c:pt idx="27">
                  <c:v>1.5917602996254678</c:v>
                </c:pt>
                <c:pt idx="28">
                  <c:v>1.5152625152625154</c:v>
                </c:pt>
                <c:pt idx="29">
                  <c:v>1.4066193853427895</c:v>
                </c:pt>
                <c:pt idx="30">
                  <c:v>1.3719298245614038</c:v>
                </c:pt>
                <c:pt idx="31">
                  <c:v>1.5541237113402062</c:v>
                </c:pt>
                <c:pt idx="32">
                  <c:v>1.5153061224489797</c:v>
                </c:pt>
                <c:pt idx="33">
                  <c:v>1.44</c:v>
                </c:pt>
                <c:pt idx="34">
                  <c:v>1.3676470588235297</c:v>
                </c:pt>
                <c:pt idx="35">
                  <c:v>1.2980769230769234</c:v>
                </c:pt>
                <c:pt idx="36">
                  <c:v>1.2642857142857145</c:v>
                </c:pt>
                <c:pt idx="37">
                  <c:v>1.2311320754716979</c:v>
                </c:pt>
                <c:pt idx="38">
                  <c:v>1.1985981308411218</c:v>
                </c:pt>
                <c:pt idx="39">
                  <c:v>1.1045454545454545</c:v>
                </c:pt>
                <c:pt idx="40">
                  <c:v>1.0446428571428572</c:v>
                </c:pt>
                <c:pt idx="41">
                  <c:v>1.015486725663717</c:v>
                </c:pt>
                <c:pt idx="42">
                  <c:v>1.1565217391304348</c:v>
                </c:pt>
                <c:pt idx="43">
                  <c:v>1.3793103448275863</c:v>
                </c:pt>
                <c:pt idx="44">
                  <c:v>1.3390313390313391</c:v>
                </c:pt>
                <c:pt idx="45">
                  <c:v>1.2994350282485878</c:v>
                </c:pt>
                <c:pt idx="46">
                  <c:v>1.54</c:v>
                </c:pt>
                <c:pt idx="47">
                  <c:v>1.4925619834710744</c:v>
                </c:pt>
                <c:pt idx="48">
                  <c:v>1.3548387096774193</c:v>
                </c:pt>
                <c:pt idx="49">
                  <c:v>1.3104000000000002</c:v>
                </c:pt>
                <c:pt idx="50">
                  <c:v>1.2666666666666666</c:v>
                </c:pt>
                <c:pt idx="51">
                  <c:v>1.1812499999999999</c:v>
                </c:pt>
                <c:pt idx="52">
                  <c:v>1.1395348837209303</c:v>
                </c:pt>
                <c:pt idx="53">
                  <c:v>1.0580152671755725</c:v>
                </c:pt>
                <c:pt idx="54">
                  <c:v>1.3333333333333333</c:v>
                </c:pt>
                <c:pt idx="55">
                  <c:v>1.2313432835820894</c:v>
                </c:pt>
                <c:pt idx="56">
                  <c:v>1.1814814814814818</c:v>
                </c:pt>
                <c:pt idx="57">
                  <c:v>1.036231884057971</c:v>
                </c:pt>
                <c:pt idx="58">
                  <c:v>0.98920863309352525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7500000000000002"/>
                  <c:y val="-0.1481477836103820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0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800">
                        <a:solidFill>
                          <a:srgbClr val="FF0000"/>
                        </a:solidFill>
                      </a:rPr>
                      <a:t>Average wait time for OHT = 57.6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Val val="1"/>
              <c:extLst>
                <c:ext xmlns:c15="http://schemas.microsoft.com/office/drawing/2012/chart" uri="{CE6537A1-D6FC-4f65-9D91-7224C49458BB}">
                  <c15:layout>
                    <c:manualLayout>
                      <c:w val="0.20531955380577427"/>
                      <c:h val="0.16645851560221639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rgbClr val="FF0000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Sheet1!$Z$135</c:f>
              <c:numCache>
                <c:formatCode>General</c:formatCode>
                <c:ptCount val="1"/>
                <c:pt idx="0">
                  <c:v>57.6</c:v>
                </c:pt>
              </c:numCache>
            </c:numRef>
          </c:xVal>
          <c:yVal>
            <c:numRef>
              <c:f>Sheet1!$AA$135</c:f>
              <c:numCache>
                <c:formatCode>General</c:formatCode>
                <c:ptCount val="1"/>
                <c:pt idx="0">
                  <c:v>1.27</c:v>
                </c:pt>
              </c:numCache>
            </c:numRef>
          </c:yVal>
          <c:smooth val="1"/>
        </c:ser>
        <c:dLbls/>
        <c:axId val="74584064"/>
        <c:axId val="74585984"/>
      </c:scatterChart>
      <c:valAx>
        <c:axId val="7458406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Wait time for </a:t>
                </a:r>
                <a:r>
                  <a:rPr lang="en-US" baseline="0"/>
                  <a:t>OHT</a:t>
                </a:r>
                <a:r>
                  <a:rPr lang="en-US"/>
                  <a:t> after LVAD implant (days)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85984"/>
        <c:crosses val="autoZero"/>
        <c:crossBetween val="midCat"/>
      </c:valAx>
      <c:valAx>
        <c:axId val="74585984"/>
        <c:scaling>
          <c:orientation val="minMax"/>
        </c:scaling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Risk Ratio</a:t>
                </a:r>
                <a:r>
                  <a:rPr lang="en-US" baseline="0"/>
                  <a:t>                                                       </a:t>
                </a:r>
                <a:r>
                  <a:rPr lang="en-US" sz="700" i="0" u="none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𝑃</a:t>
                </a:r>
                <a:r>
                  <a:rPr lang="en-US" sz="700" i="0" u="none" baseline="-2500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𝑚𝑜𝑟𝑡𝑎𝑙𝑖𝑡𝑦 </a:t>
                </a:r>
                <a:r>
                  <a:rPr lang="en-US" sz="700" i="1" u="none" baseline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when</a:t>
                </a:r>
                <a:r>
                  <a:rPr lang="en-US" sz="700" i="0" u="none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𝑑𝑎𝑦 𝑜𝑓 𝑂𝐻𝑇 ≤ 𝑥</a:t>
                </a:r>
                <a:r>
                  <a:rPr lang="en-US" sz="700" i="0" u="none" baseline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700" i="0" u="none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</a:t>
                </a:r>
                <a:r>
                  <a:rPr lang="en-US" sz="7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𝑃</a:t>
                </a:r>
                <a:r>
                  <a:rPr lang="en-US" sz="700" i="0" baseline="-2500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𝑚𝑜𝑟𝑡𝑎𝑙𝑖𝑡𝑦 </a:t>
                </a:r>
                <a:r>
                  <a:rPr lang="en-US" sz="700" i="1" baseline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when</a:t>
                </a:r>
                <a:r>
                  <a:rPr lang="en-US" sz="7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𝑑𝑎𝑦 𝑜𝑓 𝑂𝐻𝑇 &gt;𝑥</a:t>
                </a:r>
                <a:endParaRPr lang="en-US" sz="7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84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by wait time for OHT after LVAD implantation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dPt>
            <c:idx val="4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dPt>
          <c:cat>
            <c:strRef>
              <c:f>Sheet3!$R$169:$V$169</c:f>
              <c:strCache>
                <c:ptCount val="5"/>
                <c:pt idx="0">
                  <c:v>0-8</c:v>
                </c:pt>
                <c:pt idx="1">
                  <c:v>9-32</c:v>
                </c:pt>
                <c:pt idx="2">
                  <c:v>33-66</c:v>
                </c:pt>
                <c:pt idx="3">
                  <c:v>67-306</c:v>
                </c:pt>
                <c:pt idx="4">
                  <c:v>OHT-</c:v>
                </c:pt>
              </c:strCache>
            </c:strRef>
          </c:cat>
          <c:val>
            <c:numRef>
              <c:f>Sheet3!$R$170:$V$170</c:f>
              <c:numCache>
                <c:formatCode>General</c:formatCode>
                <c:ptCount val="5"/>
                <c:pt idx="0">
                  <c:v>28.888888888888889</c:v>
                </c:pt>
                <c:pt idx="1">
                  <c:v>10.256410256410257</c:v>
                </c:pt>
                <c:pt idx="2">
                  <c:v>10</c:v>
                </c:pt>
                <c:pt idx="3">
                  <c:v>12.5</c:v>
                </c:pt>
                <c:pt idx="4">
                  <c:v>27.701375245579602</c:v>
                </c:pt>
              </c:numCache>
            </c:numRef>
          </c:val>
        </c:ser>
        <c:dLbls/>
        <c:axId val="153501056"/>
        <c:axId val="154150400"/>
      </c:barChart>
      <c:catAx>
        <c:axId val="15350105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Days after LVAD implantation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28873447174019312"/>
              <c:y val="0.89316866952035812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50400"/>
        <c:crosses val="autoZero"/>
        <c:auto val="1"/>
        <c:lblAlgn val="ctr"/>
        <c:lblOffset val="100"/>
      </c:catAx>
      <c:valAx>
        <c:axId val="15415040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501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/>
  <c:userShapes r:id="rId3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by wait time for OHT after LVAD implantation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dPt>
            <c:idx val="2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dPt>
          <c:cat>
            <c:strRef>
              <c:f>Sheet3!$AD$168:$AF$168</c:f>
              <c:strCache>
                <c:ptCount val="3"/>
                <c:pt idx="0">
                  <c:v>Early (≤ 8 days)</c:v>
                </c:pt>
                <c:pt idx="1">
                  <c:v>Late (&gt;8 days)</c:v>
                </c:pt>
                <c:pt idx="2">
                  <c:v>OHT-</c:v>
                </c:pt>
              </c:strCache>
            </c:strRef>
          </c:cat>
          <c:val>
            <c:numRef>
              <c:f>Sheet3!$AD$170:$AF$170</c:f>
              <c:numCache>
                <c:formatCode>General</c:formatCode>
                <c:ptCount val="3"/>
                <c:pt idx="0">
                  <c:v>28.888888888888889</c:v>
                </c:pt>
                <c:pt idx="1">
                  <c:v>10.924369747899158</c:v>
                </c:pt>
                <c:pt idx="2">
                  <c:v>27.701375245579602</c:v>
                </c:pt>
              </c:numCache>
            </c:numRef>
          </c:val>
        </c:ser>
        <c:dLbls/>
        <c:axId val="162787328"/>
        <c:axId val="162790016"/>
      </c:barChart>
      <c:catAx>
        <c:axId val="16278732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Days after LVAD implantation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23084755292878556"/>
              <c:y val="0.89776860721758622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90016"/>
        <c:crosses val="autoZero"/>
        <c:auto val="1"/>
        <c:lblAlgn val="ctr"/>
        <c:lblOffset val="100"/>
      </c:catAx>
      <c:valAx>
        <c:axId val="16279001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87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/>
  <c:userShapes r:id="rId3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with LVAD by Swan-Ganz catherization  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Sheet4!$BC$2207</c:f>
              <c:strCache>
                <c:ptCount val="1"/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strRef>
              <c:f>Sheet4!$BT$2209:$BT$2210</c:f>
              <c:strCache>
                <c:ptCount val="2"/>
                <c:pt idx="0">
                  <c:v>Swan Ganz</c:v>
                </c:pt>
                <c:pt idx="1">
                  <c:v>No Swan Ganz</c:v>
                </c:pt>
              </c:strCache>
            </c:strRef>
          </c:cat>
          <c:val>
            <c:numRef>
              <c:f>Sheet4!$BW$2209:$BW$2210</c:f>
              <c:numCache>
                <c:formatCode>General</c:formatCode>
                <c:ptCount val="2"/>
                <c:pt idx="0">
                  <c:v>19.10669975186104</c:v>
                </c:pt>
                <c:pt idx="1">
                  <c:v>28.547579298831383</c:v>
                </c:pt>
              </c:numCache>
            </c:numRef>
          </c:val>
        </c:ser>
        <c:dLbls/>
        <c:overlap val="-100"/>
        <c:axId val="74516736"/>
        <c:axId val="74523008"/>
      </c:barChart>
      <c:catAx>
        <c:axId val="7451673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 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23008"/>
        <c:crosses val="autoZero"/>
        <c:auto val="1"/>
        <c:lblAlgn val="ctr"/>
        <c:lblOffset val="100"/>
      </c:catAx>
      <c:valAx>
        <c:axId val="7452300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1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Wait time for LVAD in hospitalized patients with Swan-Ganz catherization 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Sheet4!$BT$2217:$BT$2218</c:f>
              <c:strCache>
                <c:ptCount val="2"/>
                <c:pt idx="0">
                  <c:v>Swan Ganz</c:v>
                </c:pt>
                <c:pt idx="1">
                  <c:v>No Swan Ganz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strRef>
              <c:f>Sheet4!$BT$2223:$BT$2224</c:f>
              <c:strCache>
                <c:ptCount val="2"/>
                <c:pt idx="0">
                  <c:v>Swan Ganz</c:v>
                </c:pt>
                <c:pt idx="1">
                  <c:v>No Swan Ganz</c:v>
                </c:pt>
              </c:strCache>
            </c:strRef>
          </c:cat>
          <c:val>
            <c:numRef>
              <c:f>Sheet4!$BU$2223:$BU$2224</c:f>
              <c:numCache>
                <c:formatCode>General</c:formatCode>
                <c:ptCount val="2"/>
                <c:pt idx="0">
                  <c:v>13.739454094292803</c:v>
                </c:pt>
                <c:pt idx="1">
                  <c:v>8.6703772418058129</c:v>
                </c:pt>
              </c:numCache>
            </c:numRef>
          </c:val>
        </c:ser>
        <c:dLbls/>
        <c:overlap val="-100"/>
        <c:axId val="74547968"/>
        <c:axId val="74549888"/>
      </c:barChart>
      <c:catAx>
        <c:axId val="7454796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 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49888"/>
        <c:crosses val="autoZero"/>
        <c:auto val="1"/>
        <c:lblAlgn val="ctr"/>
        <c:lblOffset val="100"/>
      </c:catAx>
      <c:valAx>
        <c:axId val="7454988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Wait time in days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47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0.08976</cdr:x>
      <cdr:y>0.32917</cdr:y>
    </cdr:from>
    <cdr:to>
      <cdr:x>0.08976</cdr:x>
      <cdr:y>0.72917</cdr:y>
    </cdr:to>
    <cdr:cxnSp macro="">
      <cdr:nvCxnSpPr>
        <cdr:cNvPr id="3" name="Straight Connector 2"/>
        <cdr:cNvCxnSpPr/>
      </cdr:nvCxnSpPr>
      <cdr:spPr>
        <a:xfrm xmlns:a="http://schemas.openxmlformats.org/drawingml/2006/main" flipH="1">
          <a:off x="434340" y="902970"/>
          <a:ext cx="0" cy="109728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>
              <a:lumMod val="50000"/>
              <a:lumOff val="50000"/>
            </a:schemeClr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0.16027</cdr:x>
      <cdr:y>0.88718</cdr:y>
    </cdr:from>
    <cdr:to>
      <cdr:x>0.75979</cdr:x>
      <cdr:y>0.88718</cdr:y>
    </cdr:to>
    <cdr:cxnSp macro="">
      <cdr:nvCxnSpPr>
        <cdr:cNvPr id="3" name="Straight Connector 2"/>
        <cdr:cNvCxnSpPr/>
      </cdr:nvCxnSpPr>
      <cdr:spPr>
        <a:xfrm xmlns:a="http://schemas.openxmlformats.org/drawingml/2006/main" flipV="1">
          <a:off x="763905" y="2474869"/>
          <a:ext cx="2857500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>
              <a:lumMod val="50000"/>
              <a:lumOff val="5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0.18066</cdr:x>
      <cdr:y>0.89322</cdr:y>
    </cdr:from>
    <cdr:to>
      <cdr:x>0.6219</cdr:x>
      <cdr:y>0.89322</cdr:y>
    </cdr:to>
    <cdr:cxnSp macro="">
      <cdr:nvCxnSpPr>
        <cdr:cNvPr id="2" name="Straight Connector 1"/>
        <cdr:cNvCxnSpPr/>
      </cdr:nvCxnSpPr>
      <cdr:spPr>
        <a:xfrm xmlns:a="http://schemas.openxmlformats.org/drawingml/2006/main">
          <a:off x="861060" y="2491740"/>
          <a:ext cx="2103120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>
              <a:lumMod val="50000"/>
              <a:lumOff val="5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0.16187</cdr:x>
      <cdr:y>0.89339</cdr:y>
    </cdr:from>
    <cdr:to>
      <cdr:x>0.7554</cdr:x>
      <cdr:y>0.89339</cdr:y>
    </cdr:to>
    <cdr:cxnSp macro="">
      <cdr:nvCxnSpPr>
        <cdr:cNvPr id="2" name="Straight Connector 1"/>
        <cdr:cNvCxnSpPr/>
      </cdr:nvCxnSpPr>
      <cdr:spPr>
        <a:xfrm xmlns:a="http://schemas.openxmlformats.org/drawingml/2006/main" flipV="1">
          <a:off x="771525" y="2509218"/>
          <a:ext cx="2828925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>
              <a:lumMod val="50000"/>
              <a:lumOff val="5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99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887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09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524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950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591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981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263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500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059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934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7D4F-4AA2-44C3-8A28-D414503411A6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277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18933861"/>
              </p:ext>
            </p:extLst>
          </p:nvPr>
        </p:nvGraphicFramePr>
        <p:xfrm>
          <a:off x="3461833" y="1931894"/>
          <a:ext cx="5268334" cy="2994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2565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5788192"/>
              </p:ext>
            </p:extLst>
          </p:nvPr>
        </p:nvGraphicFramePr>
        <p:xfrm>
          <a:off x="3907613" y="568327"/>
          <a:ext cx="4434839" cy="5959598"/>
        </p:xfrm>
        <a:graphic>
          <a:graphicData uri="http://schemas.openxmlformats.org/drawingml/2006/table">
            <a:tbl>
              <a:tblPr/>
              <a:tblGrid>
                <a:gridCol w="1752901"/>
                <a:gridCol w="1104330"/>
                <a:gridCol w="1104330"/>
                <a:gridCol w="473278"/>
              </a:tblGrid>
              <a:tr h="186168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 3. 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Baseline demographics of in-hospital patients who did and did not receive Swan-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Ganz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Catheterization prior to Left Ventricular Assist Device (LVAD) Implantation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168"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Swan-Ganz+</a:t>
                      </a:r>
                      <a:b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403)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Swan-Ganz-</a:t>
                      </a:r>
                      <a:b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1797)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p-value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Age, mean ± SD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53.4 ± 13.7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55.1 ± 13.3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8973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Sex, n (%)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(20.1)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460 (25.6)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322 (79.9)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1337 (74.4)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Race, n (%)</a:t>
                      </a:r>
                    </a:p>
                  </a:txBody>
                  <a:tcPr marL="4543" marR="4543" marT="45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White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218 (54.1)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 (58.8)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Black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(19.9)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(15.1)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Hispanic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(8.2)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(6.1)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Asian/Pacific Islander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(3.2)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(2.1)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Native American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(0.3)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or unknown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(14.6)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 (17.6)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income, n (%)</a:t>
                      </a:r>
                    </a:p>
                  </a:txBody>
                  <a:tcPr marL="4543" marR="4543" marT="45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35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$1-24,999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 (24.3)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377 (21.0)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$25,000-34,999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(22.1)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402 (22.4)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$35,000-44,999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 (22.3)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462 (25.7)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$45,000 or more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 (28.5)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516 (28.7)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(2.7)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(2.2)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concomitant diagnosis, mean ± SD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13.6 ± 2.5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12.5 ± 3.0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51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of hospitalization,  n (%)</a:t>
                      </a:r>
                    </a:p>
                  </a:txBody>
                  <a:tcPr marL="4543" marR="4543" marT="45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1999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(2.5)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(1.7)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(2.2)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 (3.5)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2001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(3.5)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(5.2)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2002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(1.0)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(5.0)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2003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(3.2)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 (4.8)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2004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(2.0)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(4.0)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2005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(3.5)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(3.6)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2006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(6.5)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 (5.8)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2007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(4.7)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(5.6)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2008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(10.4)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 (9.3)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2009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(13.6)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 (11.0)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2010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(17.9)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355 (19.8)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2011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 (28.8)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 (19.8)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 of hospital,  n (%)</a:t>
                      </a:r>
                    </a:p>
                  </a:txBody>
                  <a:tcPr marL="4543" marR="4543" marT="45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Northeast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 (21.8)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570 (31.7)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Midwest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 (20.6)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354 (19.7)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South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 (30.8)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552 (30.7)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West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 (26.6)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321 (17.9)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Location of hospital,  n (%)</a:t>
                      </a:r>
                    </a:p>
                  </a:txBody>
                  <a:tcPr marL="4543" marR="4543" marT="45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Rural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(0.9)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Urban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402 (99.8)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1779 (99.0)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(0.1)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Bedsize of hospital,  n (%)</a:t>
                      </a:r>
                    </a:p>
                  </a:txBody>
                  <a:tcPr marL="4543" marR="4543" marT="45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Small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(2.1)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(12.2)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 (10.0)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Large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 (87.3)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1579 (87.9)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(0.1)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 status of hospital, n (%)</a:t>
                      </a:r>
                    </a:p>
                  </a:txBody>
                  <a:tcPr marL="4543" marR="4543" marT="45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Nonteaching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(8.2)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 (7.3)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369 (91.6)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1664 (92.6)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5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54482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(0.1)</a:t>
                      </a: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43" marR="4543" marT="45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221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0248173"/>
              </p:ext>
            </p:extLst>
          </p:nvPr>
        </p:nvGraphicFramePr>
        <p:xfrm>
          <a:off x="3712845" y="2048486"/>
          <a:ext cx="4766310" cy="2761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9167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25423350"/>
              </p:ext>
            </p:extLst>
          </p:nvPr>
        </p:nvGraphicFramePr>
        <p:xfrm>
          <a:off x="3712845" y="2048486"/>
          <a:ext cx="4766310" cy="2761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9908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86687552"/>
              </p:ext>
            </p:extLst>
          </p:nvPr>
        </p:nvGraphicFramePr>
        <p:xfrm>
          <a:off x="3508738" y="1771580"/>
          <a:ext cx="4766310" cy="280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5866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77632916"/>
              </p:ext>
            </p:extLst>
          </p:nvPr>
        </p:nvGraphicFramePr>
        <p:xfrm>
          <a:off x="3800394" y="838194"/>
          <a:ext cx="4766310" cy="2088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53740636"/>
              </p:ext>
            </p:extLst>
          </p:nvPr>
        </p:nvGraphicFramePr>
        <p:xfrm>
          <a:off x="3673935" y="2944084"/>
          <a:ext cx="4766310" cy="2448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6312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74378831"/>
              </p:ext>
            </p:extLst>
          </p:nvPr>
        </p:nvGraphicFramePr>
        <p:xfrm>
          <a:off x="1634247" y="739302"/>
          <a:ext cx="8462334" cy="5171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1622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11840795"/>
              </p:ext>
            </p:extLst>
          </p:nvPr>
        </p:nvGraphicFramePr>
        <p:xfrm>
          <a:off x="3727524" y="1701501"/>
          <a:ext cx="4736952" cy="3454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1617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01917934"/>
              </p:ext>
            </p:extLst>
          </p:nvPr>
        </p:nvGraphicFramePr>
        <p:xfrm>
          <a:off x="3424237" y="2049574"/>
          <a:ext cx="5343525" cy="2758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340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61794825"/>
              </p:ext>
            </p:extLst>
          </p:nvPr>
        </p:nvGraphicFramePr>
        <p:xfrm>
          <a:off x="4118199" y="560154"/>
          <a:ext cx="4425696" cy="5961925"/>
        </p:xfrm>
        <a:graphic>
          <a:graphicData uri="http://schemas.openxmlformats.org/drawingml/2006/table">
            <a:tbl>
              <a:tblPr/>
              <a:tblGrid>
                <a:gridCol w="1720776"/>
                <a:gridCol w="1113792"/>
                <a:gridCol w="1113792"/>
                <a:gridCol w="477336"/>
              </a:tblGrid>
              <a:tr h="185736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 1. 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Baseline demographics of in-hospital patients who did and did not receive Orthostatic Heart Transplant (OHT) after Left Ventricular Assist Device (LVAD) Implantation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736"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OHT+ </a:t>
                      </a:r>
                      <a:b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164)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OHT- </a:t>
                      </a:r>
                      <a:b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2036)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p-value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Age, mean (SD)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48.2 ± 13.5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55.3 ± 13.2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8725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Sex, n (%)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(18.3)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521 (25.6)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 (81.7)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1515 (74.4)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Race, n (%)</a:t>
                      </a:r>
                    </a:p>
                  </a:txBody>
                  <a:tcPr marL="4536" marR="4536" marT="453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White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(54.3)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1185 (58.2)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Black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(13.4)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 (16.2)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Hispanic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(10.4)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(6.1)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Asian/Pacific Islander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(4.3)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(2.2)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Native American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(0.2)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or unknown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(17.7)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 (17.0)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income, n (%)</a:t>
                      </a:r>
                    </a:p>
                  </a:txBody>
                  <a:tcPr marL="4536" marR="4536" marT="453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32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$1-24,999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(17.1)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447 (22.0)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$25,000-34,999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(22.6)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454 (22.3)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$35,000-44,999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(26.2)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509 (25.0)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$45,000 or more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(31.7)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579 (28.4)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(2.4)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(2.3)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concomitant diagnosis, mean ± SD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12.3 ± 3.1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12.8 ± 2.9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53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of hospitalization, n (%)</a:t>
                      </a:r>
                    </a:p>
                  </a:txBody>
                  <a:tcPr marL="4536" marR="4536" marT="453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1999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(4.3)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(1.7)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(5.5)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(3.0)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2001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(15.2)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(4.1)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2002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(9.8)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(3.8)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2003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(5.5)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(4.4)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2004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(7.9)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(3.3)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2005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(11.0)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(3.0)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2006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(5.5)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 (6.0)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2007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(7.3)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 (5.3)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2008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(8.5)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 (9.6)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2009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(7.3)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241 (11.8)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2010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(4.9)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419 (20.6)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2011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(4.3)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465 (22.8)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313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 of hospital,  n (%)</a:t>
                      </a:r>
                    </a:p>
                  </a:txBody>
                  <a:tcPr marL="4536" marR="4536" marT="453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Northeast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(28.0)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612 (30.1)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Midwest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(15.2)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412 (20.2)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South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(25.0)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635 (31.2)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West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(31.7)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376 (18.5)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(0.0)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Location of hospital,  n (%)</a:t>
                      </a:r>
                    </a:p>
                  </a:txBody>
                  <a:tcPr marL="4536" marR="4536" marT="453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Rural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(0.8)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Urban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 (100.0)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 (99.1)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(0.1)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Bedsize of hospital,  n (%)</a:t>
                      </a:r>
                    </a:p>
                  </a:txBody>
                  <a:tcPr marL="4536" marR="4536" marT="453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Small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(3.7)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(1.6)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(11.0)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 (10.4)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Large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 (85.4)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1791 (88.0)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(0.1)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 status of hospital, n (%)</a:t>
                      </a:r>
                    </a:p>
                  </a:txBody>
                  <a:tcPr marL="4536" marR="4536" marT="453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Nonteaching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(3.0)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 (7.9)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 (97.0)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1874 (92.0)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5435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(0.1)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536" marR="4536" marT="45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5946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73394393"/>
              </p:ext>
            </p:extLst>
          </p:nvPr>
        </p:nvGraphicFramePr>
        <p:xfrm>
          <a:off x="3676650" y="2057400"/>
          <a:ext cx="48387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4499066" y="3675995"/>
            <a:ext cx="3840480" cy="0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8839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13669524"/>
              </p:ext>
            </p:extLst>
          </p:nvPr>
        </p:nvGraphicFramePr>
        <p:xfrm>
          <a:off x="3712845" y="2964927"/>
          <a:ext cx="4766310" cy="2789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86" y="751114"/>
            <a:ext cx="952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91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06891466"/>
              </p:ext>
            </p:extLst>
          </p:nvPr>
        </p:nvGraphicFramePr>
        <p:xfrm>
          <a:off x="3967170" y="549117"/>
          <a:ext cx="4454860" cy="5943598"/>
        </p:xfrm>
        <a:graphic>
          <a:graphicData uri="http://schemas.openxmlformats.org/drawingml/2006/table">
            <a:tbl>
              <a:tblPr/>
              <a:tblGrid>
                <a:gridCol w="1702807"/>
                <a:gridCol w="1133197"/>
                <a:gridCol w="1133197"/>
                <a:gridCol w="485659"/>
              </a:tblGrid>
              <a:tr h="20888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 2. </a:t>
                      </a:r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Baseline</a:t>
                      </a:r>
                      <a:r>
                        <a:rPr 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demographics for</a:t>
                      </a:r>
                      <a:r>
                        <a:rPr 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early and late i</a:t>
                      </a:r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n-hospital 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Orthostatic Heart Transplant (OHT) after Left Ventricular Assist Device (LVAD) Implantation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880"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Early OHT</a:t>
                      </a:r>
                      <a:b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45)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 OHT </a:t>
                      </a:r>
                      <a:b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119)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p-value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Age, mean (SD)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50.7 ± 12.6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47.2 ± 14.3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5377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Sex, n (%)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(22.2)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(16.8)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(77.8)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 (83.2)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Race, n (%)</a:t>
                      </a:r>
                    </a:p>
                  </a:txBody>
                  <a:tcPr marL="4808" marR="4808" marT="48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White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(57.8)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(52.9)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Black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(6.7)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(16.0)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Hispanic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(6.7)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(11.8)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Asian/Pacific Islander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(4.4)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(4.2)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Native American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or unknown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(24.4)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(15.1)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income, n (%)</a:t>
                      </a:r>
                    </a:p>
                  </a:txBody>
                  <a:tcPr marL="4808" marR="4808" marT="48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$1-24,999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(11.1)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(19.3)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$25,000-34,999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(24.4)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(21.8)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$35,000-44,999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(26.7)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(26.1)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$45,000 or more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(31.1)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(31.9)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(6.7)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(0.8)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concomitant diagnosis, mean ± SD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11.6 ± 3.0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12.5 ± 3.1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185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of hospitalization, n (%)</a:t>
                      </a:r>
                    </a:p>
                  </a:txBody>
                  <a:tcPr marL="4808" marR="4808" marT="48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1999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(13.3)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(0.8)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(4.4)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(5.9)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2001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(6.7)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(18.5)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2002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(13.3)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(8.4)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2003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(2.2)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(6.7)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2004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(6.7)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(8.4)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2005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(8.9)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(11.8)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2006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(13.3)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(2.5)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2007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(6.7)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(7.6)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2008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(2.2)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(10.9)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2009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(4.4)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(8.4)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2010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(8.9)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(3.4)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2011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 (8.9)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(2.5)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 of hospital,  n (%)</a:t>
                      </a:r>
                    </a:p>
                  </a:txBody>
                  <a:tcPr marL="4808" marR="4808" marT="48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Northeast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(28.9)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(27.7)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Midwest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(20.0)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(13.4)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South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(33.3)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(21.8)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West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(17.8)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(37.0)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Location of hospital,  n (%)</a:t>
                      </a:r>
                    </a:p>
                  </a:txBody>
                  <a:tcPr marL="4808" marR="4808" marT="48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Rural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Urban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(100.0)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 (100.0)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Bedsize of hospital,  n (%)</a:t>
                      </a:r>
                    </a:p>
                  </a:txBody>
                  <a:tcPr marL="4808" marR="4808" marT="48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Small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(8.9)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(1.7)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(15.6)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(9.2)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Large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(75.6)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 (89.1)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0569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 status of hospital, n (%)</a:t>
                      </a:r>
                    </a:p>
                  </a:txBody>
                  <a:tcPr marL="4808" marR="4808" marT="48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5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Nonteaching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(2.2)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(3.4)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</a:t>
                      </a:r>
                    </a:p>
                  </a:txBody>
                  <a:tcPr marL="57693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(97.8)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 (96.6)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808" marR="4808" marT="48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33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19846107"/>
              </p:ext>
            </p:extLst>
          </p:nvPr>
        </p:nvGraphicFramePr>
        <p:xfrm>
          <a:off x="3712845" y="2034198"/>
          <a:ext cx="4766310" cy="2789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8007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1619</Words>
  <Application>Microsoft Office PowerPoint</Application>
  <PresentationFormat>Custom</PresentationFormat>
  <Paragraphs>453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Harnek Gulati</dc:creator>
  <cp:lastModifiedBy>David Ouyang</cp:lastModifiedBy>
  <cp:revision>153</cp:revision>
  <dcterms:created xsi:type="dcterms:W3CDTF">2015-06-24T06:46:00Z</dcterms:created>
  <dcterms:modified xsi:type="dcterms:W3CDTF">2015-08-01T17:35:49Z</dcterms:modified>
</cp:coreProperties>
</file>