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olors6.xml" ContentType="application/vnd.ms-office.chartcolor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Override PartName="/ppt/charts/style11.xml" ContentType="application/vnd.ms-office.chartstyle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12.xml" ContentType="application/vnd.ms-office.chartcolorstyl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olors10.xml" ContentType="application/vnd.ms-office.chartcolorstyle+xml"/>
  <Override PartName="/ppt/charts/style9.xml" ContentType="application/vnd.ms-office.chartstyle+xml"/>
  <Override PartName="/ppt/charts/style7.xml" ContentType="application/vnd.ms-office.chartstyle+xml"/>
  <Override PartName="/ppt/charts/style8.xml" ContentType="application/vnd.ms-office.chartstyl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charts/colors9.xml" ContentType="application/vnd.ms-office.chartcolorstyl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olors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charts/style10.xml" ContentType="application/vnd.ms-office.chartstyle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charts/colors1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6" r:id="rId4"/>
    <p:sldId id="261" r:id="rId5"/>
    <p:sldId id="259" r:id="rId6"/>
    <p:sldId id="260" r:id="rId7"/>
    <p:sldId id="267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1998" y="-10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unsagar\Desktop\CardioClinicalResearch\LVAD_Mortality1998-201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Gunsagar\Desktop\CardioClinicalResearch\SwanzData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Gunsagar\Desktop\CardioClinicalResearch\SwanzData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C:\Users\Gunsagar\Desktop\CardioClinicalResearch\Swanz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Gunsagar\Desktop\CardioClinicalResearch\LVAD_Mortality1998-201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Gunsagar\Desktop\CardioClinicalResearch\LVAD_OHT_wait_mortalit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Gunsagar\Desktop\CardioClinicalResearch\LVAD_OHT_wait_mortality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Gunsagar\Desktop\CardioClinicalResearch\LVAD_OHT_wait_mortality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Gunsagar\Desktop\CardioClinicalResearch\Swanz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Gunsagar\Desktop\CardioClinicalResearch\SwanzData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Gunsagar\Desktop\CardioClinicalResearch\Swanz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post-LVAD implant from 1998-2011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Sheet1!$F$2267</c:f>
              <c:strCache>
                <c:ptCount val="1"/>
                <c:pt idx="0">
                  <c:v>Percent Mortality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Sheet1!$G$2266:$T$2266</c:f>
              <c:numCache>
                <c:formatCode>General</c:formatCode>
                <c:ptCount val="14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</c:numCache>
            </c:numRef>
          </c:cat>
          <c:val>
            <c:numRef>
              <c:f>Sheet1!$G$2267:$T$2267</c:f>
              <c:numCache>
                <c:formatCode>General</c:formatCode>
                <c:ptCount val="14"/>
                <c:pt idx="0">
                  <c:v>40</c:v>
                </c:pt>
                <c:pt idx="1">
                  <c:v>55.319148936170222</c:v>
                </c:pt>
                <c:pt idx="2">
                  <c:v>34.666666666666657</c:v>
                </c:pt>
                <c:pt idx="3">
                  <c:v>47.321428571428555</c:v>
                </c:pt>
                <c:pt idx="4">
                  <c:v>32.653061224489804</c:v>
                </c:pt>
                <c:pt idx="5">
                  <c:v>48.543689320388346</c:v>
                </c:pt>
                <c:pt idx="6">
                  <c:v>43.373493975903607</c:v>
                </c:pt>
                <c:pt idx="7">
                  <c:v>51.764705882352956</c:v>
                </c:pt>
                <c:pt idx="8">
                  <c:v>43.609022556390975</c:v>
                </c:pt>
                <c:pt idx="9">
                  <c:v>36.06557377049181</c:v>
                </c:pt>
                <c:pt idx="10">
                  <c:v>25.581395348837212</c:v>
                </c:pt>
                <c:pt idx="11">
                  <c:v>18.823529411764703</c:v>
                </c:pt>
                <c:pt idx="12">
                  <c:v>12.933025404157043</c:v>
                </c:pt>
                <c:pt idx="13">
                  <c:v>15.592515592515594</c:v>
                </c:pt>
              </c:numCache>
            </c:numRef>
          </c:val>
        </c:ser>
        <c:dLbls/>
        <c:marker val="1"/>
        <c:axId val="125669376"/>
        <c:axId val="125672832"/>
      </c:lineChart>
      <c:catAx>
        <c:axId val="1256693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72832"/>
        <c:crosses val="autoZero"/>
        <c:auto val="1"/>
        <c:lblAlgn val="ctr"/>
        <c:lblOffset val="100"/>
      </c:catAx>
      <c:valAx>
        <c:axId val="1256728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6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Wait time for LVAD in hospitalized patients with Swan-Ganz catherization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Wait time in days</c:v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Sheet2!$AZ$2208:$AZ$2209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cat>
          <c:val>
            <c:numRef>
              <c:f>Sheet4!$BU$2223:$BU$2224</c:f>
              <c:numCache>
                <c:formatCode>General</c:formatCode>
                <c:ptCount val="2"/>
                <c:pt idx="0">
                  <c:v>13.739454094292803</c:v>
                </c:pt>
                <c:pt idx="1">
                  <c:v>8.676322418136019</c:v>
                </c:pt>
              </c:numCache>
            </c:numRef>
          </c:val>
        </c:ser>
        <c:dLbls/>
        <c:overlap val="-100"/>
        <c:axId val="135271168"/>
        <c:axId val="135273088"/>
      </c:barChart>
      <c:catAx>
        <c:axId val="13527116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73088"/>
        <c:crosses val="autoZero"/>
        <c:auto val="1"/>
        <c:lblAlgn val="ctr"/>
        <c:lblOffset val="100"/>
      </c:catAx>
      <c:valAx>
        <c:axId val="1352730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Wait time in days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7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Percent mortality in hospitalized patients with </a:t>
            </a:r>
            <a:r>
              <a:rPr lang="en-US" sz="1050" dirty="0" smtClean="0"/>
              <a:t>LVAD </a:t>
            </a:r>
            <a:r>
              <a:rPr lang="en-US" sz="1050" dirty="0"/>
              <a:t>receiving OHT by Swan-</a:t>
            </a:r>
            <a:r>
              <a:rPr lang="en-US" sz="1050" dirty="0" err="1"/>
              <a:t>Ganz</a:t>
            </a:r>
            <a:r>
              <a:rPr lang="en-US" sz="1050" dirty="0"/>
              <a:t> </a:t>
            </a:r>
            <a:r>
              <a:rPr lang="en-US" sz="1050" dirty="0" smtClean="0"/>
              <a:t>catheterization</a:t>
            </a:r>
            <a:endParaRPr lang="en-US" sz="1050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Wait time in days</c:v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Sheet2!$AZ$2208:$AZ$2209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cat>
          <c:val>
            <c:numRef>
              <c:f>Sheet3!$BX$4:$BX$5</c:f>
              <c:numCache>
                <c:formatCode>General</c:formatCode>
                <c:ptCount val="2"/>
                <c:pt idx="0">
                  <c:v>0.13793103448275867</c:v>
                </c:pt>
                <c:pt idx="1">
                  <c:v>0.20689655172413793</c:v>
                </c:pt>
              </c:numCache>
            </c:numRef>
          </c:val>
        </c:ser>
        <c:dLbls/>
        <c:overlap val="-100"/>
        <c:axId val="135415680"/>
        <c:axId val="135611136"/>
      </c:barChart>
      <c:catAx>
        <c:axId val="13541568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11136"/>
        <c:crosses val="autoZero"/>
        <c:auto val="1"/>
        <c:lblAlgn val="ctr"/>
        <c:lblOffset val="100"/>
      </c:catAx>
      <c:valAx>
        <c:axId val="1356111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1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Percent</a:t>
            </a:r>
            <a:r>
              <a:rPr lang="en-US" sz="1050" baseline="0" dirty="0"/>
              <a:t> of in </a:t>
            </a:r>
            <a:r>
              <a:rPr lang="en-US" sz="1050" dirty="0"/>
              <a:t>hospitalized patients with </a:t>
            </a:r>
            <a:r>
              <a:rPr lang="en-US" sz="1050" dirty="0" smtClean="0"/>
              <a:t>LVAD </a:t>
            </a:r>
            <a:r>
              <a:rPr lang="en-US" sz="1050" dirty="0"/>
              <a:t>receiving</a:t>
            </a:r>
            <a:r>
              <a:rPr lang="en-US" sz="1050" baseline="0" dirty="0"/>
              <a:t> </a:t>
            </a:r>
            <a:r>
              <a:rPr lang="en-US" sz="1050" dirty="0"/>
              <a:t>OHT by Swan-</a:t>
            </a:r>
            <a:r>
              <a:rPr lang="en-US" sz="1050" dirty="0" err="1"/>
              <a:t>Ganz</a:t>
            </a:r>
            <a:r>
              <a:rPr lang="en-US" sz="1050" baseline="0" dirty="0"/>
              <a:t> </a:t>
            </a:r>
            <a:r>
              <a:rPr lang="en-US" sz="1050" baseline="0" dirty="0" smtClean="0"/>
              <a:t>catheterization</a:t>
            </a:r>
            <a:endParaRPr lang="en-US" sz="1050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Wait time in days</c:v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Sheet2!$AZ$2208:$AZ$2209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cat>
          <c:val>
            <c:numRef>
              <c:f>Sheet3!$BX$11:$BX$12</c:f>
              <c:numCache>
                <c:formatCode>General</c:formatCode>
                <c:ptCount val="2"/>
                <c:pt idx="0">
                  <c:v>7.1960297766749393E-2</c:v>
                </c:pt>
                <c:pt idx="1">
                  <c:v>8.2013574660633484E-2</c:v>
                </c:pt>
              </c:numCache>
            </c:numRef>
          </c:val>
        </c:ser>
        <c:dLbls/>
        <c:overlap val="-100"/>
        <c:axId val="135648000"/>
        <c:axId val="135649920"/>
      </c:barChart>
      <c:catAx>
        <c:axId val="13564800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49920"/>
        <c:crosses val="autoZero"/>
        <c:auto val="1"/>
        <c:lblAlgn val="ctr"/>
        <c:lblOffset val="100"/>
      </c:catAx>
      <c:valAx>
        <c:axId val="135649920"/>
        <c:scaling>
          <c:orientation val="minMax"/>
          <c:max val="0.25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4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</a:t>
            </a:r>
            <a:r>
              <a:rPr lang="en-US" sz="1050" baseline="0"/>
              <a:t> hospitalized patients by day of LVAD implant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strRef>
              <c:f>Sheet1!$F$2269:$P$2269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≥10</c:v>
                </c:pt>
              </c:strCache>
            </c:strRef>
          </c:cat>
          <c:val>
            <c:numRef>
              <c:f>Sheet1!$F$2270:$P$2270</c:f>
              <c:numCache>
                <c:formatCode>General</c:formatCode>
                <c:ptCount val="11"/>
                <c:pt idx="0">
                  <c:v>41.791044776119399</c:v>
                </c:pt>
                <c:pt idx="1">
                  <c:v>28.08988764044944</c:v>
                </c:pt>
                <c:pt idx="2">
                  <c:v>22.807017543859647</c:v>
                </c:pt>
                <c:pt idx="3">
                  <c:v>27.388535031847127</c:v>
                </c:pt>
                <c:pt idx="4">
                  <c:v>27.927927927927922</c:v>
                </c:pt>
                <c:pt idx="5">
                  <c:v>30.630630630630627</c:v>
                </c:pt>
                <c:pt idx="6">
                  <c:v>26.277372262773721</c:v>
                </c:pt>
                <c:pt idx="7">
                  <c:v>20.175438596491226</c:v>
                </c:pt>
                <c:pt idx="8">
                  <c:v>22.641509433962263</c:v>
                </c:pt>
                <c:pt idx="9">
                  <c:v>23.684210526315788</c:v>
                </c:pt>
                <c:pt idx="10">
                  <c:v>23.655913978494628</c:v>
                </c:pt>
              </c:numCache>
            </c:numRef>
          </c:val>
        </c:ser>
        <c:dLbls/>
        <c:marker val="1"/>
        <c:axId val="172208128"/>
        <c:axId val="172210048"/>
      </c:lineChart>
      <c:catAx>
        <c:axId val="17220812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</a:t>
                </a:r>
                <a:r>
                  <a:rPr lang="en-US" baseline="0"/>
                  <a:t> of LVAD implant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10048"/>
        <c:crosses val="autoZero"/>
        <c:auto val="1"/>
        <c:lblAlgn val="ctr"/>
        <c:lblOffset val="100"/>
      </c:catAx>
      <c:valAx>
        <c:axId val="1722100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0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post-</a:t>
            </a:r>
            <a:r>
              <a:rPr lang="en-US" sz="1050" baseline="0"/>
              <a:t>LVAD implant by age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Sheet2!$F$2269:$N$2269</c:f>
              <c:strCache>
                <c:ptCount val="9"/>
                <c:pt idx="0">
                  <c:v>0-10</c:v>
                </c:pt>
                <c:pt idx="1">
                  <c:v>11-20</c:v>
                </c:pt>
                <c:pt idx="2">
                  <c:v>21-30</c:v>
                </c:pt>
                <c:pt idx="3">
                  <c:v>31-40</c:v>
                </c:pt>
                <c:pt idx="4">
                  <c:v>41-50</c:v>
                </c:pt>
                <c:pt idx="5">
                  <c:v>51-60</c:v>
                </c:pt>
                <c:pt idx="6">
                  <c:v>61-70</c:v>
                </c:pt>
                <c:pt idx="7">
                  <c:v>71-80</c:v>
                </c:pt>
                <c:pt idx="8">
                  <c:v>&gt;80</c:v>
                </c:pt>
              </c:strCache>
            </c:strRef>
          </c:cat>
          <c:val>
            <c:numRef>
              <c:f>Sheet2!$F$2270:$N$2270</c:f>
              <c:numCache>
                <c:formatCode>General</c:formatCode>
                <c:ptCount val="9"/>
                <c:pt idx="0">
                  <c:v>30.76923076923077</c:v>
                </c:pt>
                <c:pt idx="1">
                  <c:v>25.373134328358208</c:v>
                </c:pt>
                <c:pt idx="2">
                  <c:v>21.698113207547166</c:v>
                </c:pt>
                <c:pt idx="3">
                  <c:v>22.959183673469383</c:v>
                </c:pt>
                <c:pt idx="4">
                  <c:v>24.668435013262599</c:v>
                </c:pt>
                <c:pt idx="5">
                  <c:v>26.645768025078375</c:v>
                </c:pt>
                <c:pt idx="6">
                  <c:v>28.2780410742496</c:v>
                </c:pt>
                <c:pt idx="7">
                  <c:v>34.466019417475735</c:v>
                </c:pt>
                <c:pt idx="8">
                  <c:v>38.46153846153846</c:v>
                </c:pt>
              </c:numCache>
            </c:numRef>
          </c:val>
        </c:ser>
        <c:dLbls/>
        <c:gapWidth val="50"/>
        <c:overlap val="100"/>
        <c:axId val="133039616"/>
        <c:axId val="133041536"/>
      </c:barChart>
      <c:catAx>
        <c:axId val="13303961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6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41536"/>
        <c:crosses val="autoZero"/>
        <c:auto val="1"/>
        <c:lblAlgn val="ctr"/>
        <c:lblOffset val="100"/>
      </c:catAx>
      <c:valAx>
        <c:axId val="1330415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3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Sheet3!$AD$168:$AE$168</c:f>
              <c:strCache>
                <c:ptCount val="2"/>
                <c:pt idx="0">
                  <c:v>Early (≤ 32 days)</c:v>
                </c:pt>
                <c:pt idx="1">
                  <c:v>Late (&gt;32 days)</c:v>
                </c:pt>
              </c:strCache>
            </c:strRef>
          </c:cat>
          <c:val>
            <c:numRef>
              <c:f>Sheet3!$AD$170:$AE$170</c:f>
              <c:numCache>
                <c:formatCode>0.00</c:formatCode>
                <c:ptCount val="2"/>
                <c:pt idx="0" formatCode="General">
                  <c:v>0.20238095238095238</c:v>
                </c:pt>
                <c:pt idx="1">
                  <c:v>0.1125</c:v>
                </c:pt>
              </c:numCache>
            </c:numRef>
          </c:val>
        </c:ser>
        <c:dLbls/>
        <c:axId val="133070208"/>
        <c:axId val="133293568"/>
      </c:barChart>
      <c:catAx>
        <c:axId val="13307020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Wait time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93568"/>
        <c:crosses val="autoZero"/>
        <c:auto val="1"/>
        <c:lblAlgn val="ctr"/>
        <c:lblOffset val="100"/>
      </c:catAx>
      <c:valAx>
        <c:axId val="1332935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7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Sheet3!$R$169:$U$169</c:f>
              <c:strCache>
                <c:ptCount val="4"/>
                <c:pt idx="0">
                  <c:v>0-7</c:v>
                </c:pt>
                <c:pt idx="1">
                  <c:v>8-32</c:v>
                </c:pt>
                <c:pt idx="2">
                  <c:v>33-66</c:v>
                </c:pt>
                <c:pt idx="3">
                  <c:v>67-306</c:v>
                </c:pt>
              </c:strCache>
            </c:strRef>
          </c:cat>
          <c:val>
            <c:numRef>
              <c:f>Sheet3!$R$170:$U$170</c:f>
              <c:numCache>
                <c:formatCode>General</c:formatCode>
                <c:ptCount val="4"/>
                <c:pt idx="0">
                  <c:v>0.26829268292682928</c:v>
                </c:pt>
                <c:pt idx="1">
                  <c:v>0.13953488372093026</c:v>
                </c:pt>
                <c:pt idx="2">
                  <c:v>0.1</c:v>
                </c:pt>
                <c:pt idx="3">
                  <c:v>0.125</c:v>
                </c:pt>
              </c:numCache>
            </c:numRef>
          </c:val>
        </c:ser>
        <c:dLbls/>
        <c:axId val="133762048"/>
        <c:axId val="133809280"/>
      </c:barChart>
      <c:catAx>
        <c:axId val="1337620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Wait time in days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9280"/>
        <c:crosses val="autoZero"/>
        <c:auto val="1"/>
        <c:lblAlgn val="ctr"/>
        <c:lblOffset val="100"/>
      </c:catAx>
      <c:valAx>
        <c:axId val="1338092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6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Sheet3!$F$169:$J$169</c:f>
              <c:strCache>
                <c:ptCount val="5"/>
                <c:pt idx="0">
                  <c:v>0-24</c:v>
                </c:pt>
                <c:pt idx="1">
                  <c:v>25-48</c:v>
                </c:pt>
                <c:pt idx="2">
                  <c:v>49-72</c:v>
                </c:pt>
                <c:pt idx="3">
                  <c:v>73-96</c:v>
                </c:pt>
                <c:pt idx="4">
                  <c:v>&gt;=97</c:v>
                </c:pt>
              </c:strCache>
            </c:strRef>
          </c:cat>
          <c:val>
            <c:numRef>
              <c:f>Sheet3!$F$170:$J$170</c:f>
              <c:numCache>
                <c:formatCode>General</c:formatCode>
                <c:ptCount val="5"/>
                <c:pt idx="0">
                  <c:v>21.739130434782609</c:v>
                </c:pt>
                <c:pt idx="1">
                  <c:v>7.8947368421052611</c:v>
                </c:pt>
                <c:pt idx="2">
                  <c:v>12.5</c:v>
                </c:pt>
                <c:pt idx="3">
                  <c:v>20</c:v>
                </c:pt>
                <c:pt idx="4">
                  <c:v>11.111111111111109</c:v>
                </c:pt>
              </c:numCache>
            </c:numRef>
          </c:val>
        </c:ser>
        <c:dLbls/>
        <c:axId val="133724032"/>
        <c:axId val="133738496"/>
      </c:barChart>
      <c:catAx>
        <c:axId val="13372403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Wait time in days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38496"/>
        <c:crosses val="autoZero"/>
        <c:auto val="1"/>
        <c:lblAlgn val="ctr"/>
        <c:lblOffset val="100"/>
      </c:catAx>
      <c:valAx>
        <c:axId val="1337384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with LVAD by Swan-Ganz catherization 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Sheet2!$BC$2207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Sheet2!$AZ$2208:$AZ$2209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cat>
          <c:val>
            <c:numRef>
              <c:f>Sheet2!$BC$2208:$BC$2209</c:f>
              <c:numCache>
                <c:formatCode>General</c:formatCode>
                <c:ptCount val="2"/>
                <c:pt idx="0">
                  <c:v>0.19907407407407407</c:v>
                </c:pt>
                <c:pt idx="1">
                  <c:v>0.28506787330316746</c:v>
                </c:pt>
              </c:numCache>
            </c:numRef>
          </c:val>
        </c:ser>
        <c:dLbls/>
        <c:overlap val="-100"/>
        <c:axId val="133745664"/>
        <c:axId val="133928064"/>
      </c:barChart>
      <c:catAx>
        <c:axId val="1337456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28064"/>
        <c:crosses val="autoZero"/>
        <c:auto val="1"/>
        <c:lblAlgn val="ctr"/>
        <c:lblOffset val="100"/>
      </c:catAx>
      <c:valAx>
        <c:axId val="1339280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4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Wait time for LVAD in hospitalized patients with Swan-Ganz catherization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Wait time in days</c:v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Sheet2!$AZ$2208:$AZ$2209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cat>
          <c:val>
            <c:numRef>
              <c:f>Sheet2!$BA$2225:$BA$2226</c:f>
              <c:numCache>
                <c:formatCode>General</c:formatCode>
                <c:ptCount val="2"/>
                <c:pt idx="0">
                  <c:v>13.377314814814817</c:v>
                </c:pt>
                <c:pt idx="1">
                  <c:v>8.4558823529411775</c:v>
                </c:pt>
              </c:numCache>
            </c:numRef>
          </c:val>
        </c:ser>
        <c:dLbls/>
        <c:overlap val="-100"/>
        <c:axId val="133936256"/>
        <c:axId val="133938176"/>
      </c:barChart>
      <c:catAx>
        <c:axId val="13393625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38176"/>
        <c:crosses val="autoZero"/>
        <c:auto val="1"/>
        <c:lblAlgn val="ctr"/>
        <c:lblOffset val="100"/>
      </c:catAx>
      <c:valAx>
        <c:axId val="1339381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Wait time in days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3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with LVAD by Swan-Ganz catherization 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Sheet2!$BC$2207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Sheet2!$AZ$2208:$AZ$2209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cat>
          <c:val>
            <c:numRef>
              <c:f>Sheet2!$BC$2208:$BC$2209</c:f>
              <c:numCache>
                <c:formatCode>General</c:formatCode>
                <c:ptCount val="2"/>
                <c:pt idx="0">
                  <c:v>0.19907407407407407</c:v>
                </c:pt>
                <c:pt idx="1">
                  <c:v>0.28506787330316746</c:v>
                </c:pt>
              </c:numCache>
            </c:numRef>
          </c:val>
        </c:ser>
        <c:dLbls/>
        <c:overlap val="-100"/>
        <c:axId val="135406336"/>
        <c:axId val="135408256"/>
      </c:barChart>
      <c:catAx>
        <c:axId val="13540633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08256"/>
        <c:crosses val="autoZero"/>
        <c:auto val="1"/>
        <c:lblAlgn val="ctr"/>
        <c:lblOffset val="100"/>
      </c:catAx>
      <c:valAx>
        <c:axId val="135408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0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81BF-CAB2-4760-9B23-9CFCC9C8887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53C9-3A90-4F5D-948F-E90A979E2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86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 mortality was calculated by dividing COUNTS</a:t>
            </a:r>
            <a:r>
              <a:rPr lang="en-US" baseline="0" dirty="0" smtClean="0"/>
              <a:t> of “died” by COUNTS of “year”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853C9-3A90-4F5D-948F-E90A979E2E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831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 mortality was calculated by</a:t>
            </a:r>
            <a:r>
              <a:rPr lang="en-US" baseline="0" dirty="0" smtClean="0"/>
              <a:t> COUNTS of “died” by COUNTS of “</a:t>
            </a:r>
            <a:r>
              <a:rPr lang="en-US" baseline="0" dirty="0" err="1" smtClean="0"/>
              <a:t>dayofLVAD</a:t>
            </a:r>
            <a:r>
              <a:rPr lang="en-US" baseline="0" dirty="0" smtClean="0"/>
              <a:t>” for each day of LVAD implant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853C9-3A90-4F5D-948F-E90A979E2E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577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 mortality was calculated by dividing</a:t>
            </a:r>
            <a:r>
              <a:rPr lang="en-US" baseline="0" dirty="0" smtClean="0"/>
              <a:t> COUNTS of “died” by COUNTS of “age” for each decade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853C9-3A90-4F5D-948F-E90A979E2E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81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334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79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37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04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592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765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4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6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03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2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429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E9F4-DA66-44DD-B845-4E6C6A6C184E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FCD4-C3FF-4C17-94C4-9BCFD9E1F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969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8289284"/>
              </p:ext>
            </p:extLst>
          </p:nvPr>
        </p:nvGraphicFramePr>
        <p:xfrm>
          <a:off x="3712845" y="2035287"/>
          <a:ext cx="4766310" cy="2787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5021736"/>
              </p:ext>
            </p:extLst>
          </p:nvPr>
        </p:nvGraphicFramePr>
        <p:xfrm>
          <a:off x="1315408" y="5040732"/>
          <a:ext cx="96647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 Mortality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55.31915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34.66667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47.32143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32.65306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48.54369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43.37349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51.76471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43.60902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36.06557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25.5814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18.82353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12.93303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15.59252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580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95690055"/>
              </p:ext>
            </p:extLst>
          </p:nvPr>
        </p:nvGraphicFramePr>
        <p:xfrm>
          <a:off x="886460" y="348273"/>
          <a:ext cx="4766310" cy="280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49296761"/>
              </p:ext>
            </p:extLst>
          </p:nvPr>
        </p:nvGraphicFramePr>
        <p:xfrm>
          <a:off x="6539230" y="348273"/>
          <a:ext cx="4766310" cy="280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4134015"/>
              </p:ext>
            </p:extLst>
          </p:nvPr>
        </p:nvGraphicFramePr>
        <p:xfrm>
          <a:off x="892627" y="3284538"/>
          <a:ext cx="47135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79"/>
                <a:gridCol w="1178379"/>
                <a:gridCol w="1178379"/>
                <a:gridCol w="1178379"/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Mortality </a:t>
                      </a:r>
                      <a:r>
                        <a:rPr lang="en-US" sz="1100" u="none" strike="noStrike" dirty="0">
                          <a:effectLst/>
                        </a:rPr>
                        <a:t>among OHT </a:t>
                      </a:r>
                      <a:r>
                        <a:rPr lang="en-US" sz="1100" u="none" strike="noStrike" dirty="0" smtClean="0">
                          <a:effectLst/>
                        </a:rPr>
                        <a:t>recipients with or without Swan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Ganz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Swan Ganz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0.137931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Swan Ganz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0.206897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6148349"/>
              </p:ext>
            </p:extLst>
          </p:nvPr>
        </p:nvGraphicFramePr>
        <p:xfrm>
          <a:off x="6553198" y="3284538"/>
          <a:ext cx="47135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79"/>
                <a:gridCol w="1178379"/>
                <a:gridCol w="1178379"/>
                <a:gridCol w="1178379"/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Swanz as a predictor for OHT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Swan Ganz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0.07196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Swan Ganz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0.082014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1" y="6204857"/>
            <a:ext cx="475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*Patients who received Swan </a:t>
            </a:r>
            <a:r>
              <a:rPr lang="en-US" sz="1400" dirty="0" err="1"/>
              <a:t>Ganz</a:t>
            </a:r>
            <a:r>
              <a:rPr lang="en-US" sz="1400" dirty="0"/>
              <a:t> catheterization after LVAD/OHT were excluded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1114" y="4093029"/>
            <a:ext cx="4757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Swan </a:t>
            </a:r>
            <a:r>
              <a:rPr lang="en-US" sz="1400" dirty="0" err="1" smtClean="0"/>
              <a:t>Ganz</a:t>
            </a:r>
            <a:r>
              <a:rPr lang="en-US" sz="1400" dirty="0" smtClean="0"/>
              <a:t> catheterization </a:t>
            </a:r>
            <a:r>
              <a:rPr lang="en-US" sz="1400" i="1" dirty="0" smtClean="0"/>
              <a:t>before </a:t>
            </a:r>
            <a:r>
              <a:rPr lang="en-US" sz="1400" dirty="0" smtClean="0"/>
              <a:t>OHT improves mortality</a:t>
            </a:r>
          </a:p>
          <a:p>
            <a:pPr algn="ctr"/>
            <a:r>
              <a:rPr lang="en-US" sz="1400" dirty="0" smtClean="0"/>
              <a:t>*Patients who received Swan </a:t>
            </a:r>
            <a:r>
              <a:rPr lang="en-US" sz="1400" dirty="0" err="1" smtClean="0"/>
              <a:t>Ganz</a:t>
            </a:r>
            <a:r>
              <a:rPr lang="en-US" sz="1400" dirty="0" smtClean="0"/>
              <a:t> after LVAD or OHT were excluded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1427" y="4080579"/>
            <a:ext cx="4757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Swan </a:t>
            </a:r>
            <a:r>
              <a:rPr lang="en-US" sz="1400" dirty="0" err="1" smtClean="0"/>
              <a:t>Ganz</a:t>
            </a:r>
            <a:r>
              <a:rPr lang="en-US" sz="1400" dirty="0" smtClean="0"/>
              <a:t> catheterization</a:t>
            </a:r>
            <a:r>
              <a:rPr lang="en-US" sz="1400" i="1" dirty="0" smtClean="0"/>
              <a:t> does not </a:t>
            </a:r>
            <a:r>
              <a:rPr lang="en-US" sz="1400" dirty="0" smtClean="0"/>
              <a:t>prioritize patients for OHT</a:t>
            </a:r>
          </a:p>
          <a:p>
            <a:pPr algn="ctr"/>
            <a:r>
              <a:rPr lang="en-US" sz="1400" dirty="0" smtClean="0"/>
              <a:t>*Patients who received Swan </a:t>
            </a:r>
            <a:r>
              <a:rPr lang="en-US" sz="1400" dirty="0" err="1" smtClean="0"/>
              <a:t>Ganz</a:t>
            </a:r>
            <a:r>
              <a:rPr lang="en-US" sz="1400" dirty="0" smtClean="0"/>
              <a:t> after LVAD or OHT were excluded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66735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86249175"/>
              </p:ext>
            </p:extLst>
          </p:nvPr>
        </p:nvGraphicFramePr>
        <p:xfrm>
          <a:off x="3712845" y="2035287"/>
          <a:ext cx="4766310" cy="2787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3257380"/>
              </p:ext>
            </p:extLst>
          </p:nvPr>
        </p:nvGraphicFramePr>
        <p:xfrm>
          <a:off x="2032839" y="5480679"/>
          <a:ext cx="7988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of LVAD implant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≥10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Percent mortality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41.79104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28.08989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22.80702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27.38854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27.92793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30.63063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26.27737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20.17544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22.64151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23.68421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23.65591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972" y="896710"/>
            <a:ext cx="33732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*Analysis of Age and Proportion of </a:t>
            </a:r>
            <a:r>
              <a:rPr lang="en-US" dirty="0" err="1" smtClean="0"/>
              <a:t>RepeatLVAD</a:t>
            </a:r>
            <a:r>
              <a:rPr lang="en-US" dirty="0" smtClean="0"/>
              <a:t> in hospitalized patients by day of LVAD implant should no significant difference</a:t>
            </a:r>
          </a:p>
          <a:p>
            <a:endParaRPr lang="en-US" dirty="0"/>
          </a:p>
          <a:p>
            <a:r>
              <a:rPr lang="en-US" sz="1200" dirty="0" smtClean="0"/>
              <a:t>Proportion of </a:t>
            </a:r>
            <a:r>
              <a:rPr lang="en-US" sz="1200" dirty="0" err="1" smtClean="0"/>
              <a:t>RepeatLVAD</a:t>
            </a:r>
            <a:r>
              <a:rPr lang="en-US" sz="1200" dirty="0" smtClean="0"/>
              <a:t> = Percent of those who had repeat LVAD implants (&gt;1 implant) </a:t>
            </a:r>
          </a:p>
          <a:p>
            <a:endParaRPr lang="en-US" sz="1200" dirty="0"/>
          </a:p>
          <a:p>
            <a:r>
              <a:rPr lang="en-US" sz="1200" dirty="0" smtClean="0"/>
              <a:t>(Data not shown)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54922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7952" y="3498342"/>
            <a:ext cx="329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ortality increases with patient age</a:t>
            </a:r>
            <a:endParaRPr lang="en-US" sz="12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86610651"/>
              </p:ext>
            </p:extLst>
          </p:nvPr>
        </p:nvGraphicFramePr>
        <p:xfrm>
          <a:off x="3727524" y="1701501"/>
          <a:ext cx="4736952" cy="345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6788874"/>
              </p:ext>
            </p:extLst>
          </p:nvPr>
        </p:nvGraphicFramePr>
        <p:xfrm>
          <a:off x="2740609" y="5345826"/>
          <a:ext cx="66548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21-30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31-40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41-50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51-60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61-70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71-80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 Mortality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30.76923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25.37313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21.69811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22.95918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24.66844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26.64577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28.27804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34.46602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38.46154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3218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13412603"/>
              </p:ext>
            </p:extLst>
          </p:nvPr>
        </p:nvGraphicFramePr>
        <p:xfrm>
          <a:off x="402717" y="356846"/>
          <a:ext cx="4766310" cy="276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7571434"/>
              </p:ext>
            </p:extLst>
          </p:nvPr>
        </p:nvGraphicFramePr>
        <p:xfrm>
          <a:off x="5644642" y="385191"/>
          <a:ext cx="5346700" cy="5886450"/>
        </p:xfrm>
        <a:graphic>
          <a:graphicData uri="http://schemas.openxmlformats.org/presentationml/2006/ole">
            <p:oleObj spid="_x0000_s1036" name="Worksheet" r:id="rId4" imgW="6408455" imgH="7056136" progId="Excel.Sheet.12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77952" y="3498342"/>
            <a:ext cx="3297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*13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patients were removed because they received LVAD after OHT (negative wait times)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**Patients under 18 years of age were also removed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435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88" y="1296924"/>
            <a:ext cx="9525000" cy="1905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7952" y="3498342"/>
            <a:ext cx="3297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is another way of looking a the data. Divided into its respective quartiles and looking at wait time mortalities between these different groups</a:t>
            </a:r>
            <a:endParaRPr lang="en-US" sz="12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63623021"/>
              </p:ext>
            </p:extLst>
          </p:nvPr>
        </p:nvGraphicFramePr>
        <p:xfrm>
          <a:off x="4076740" y="3709334"/>
          <a:ext cx="4766310" cy="276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96286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7952" y="3591845"/>
            <a:ext cx="3297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Dividing the groups arbitrarily into 2 week periods of wait shows more inconsistent results largely due to a smaller “n” at longer wait times. </a:t>
            </a:r>
            <a:endParaRPr lang="en-US" sz="1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89999498"/>
              </p:ext>
            </p:extLst>
          </p:nvPr>
        </p:nvGraphicFramePr>
        <p:xfrm>
          <a:off x="596420" y="548299"/>
          <a:ext cx="4766310" cy="275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15821" y="3314846"/>
            <a:ext cx="47959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values:        69                  38                   24                   15                   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49863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Swan </a:t>
            </a:r>
            <a:r>
              <a:rPr lang="en-US" dirty="0" err="1" smtClean="0"/>
              <a:t>Ganz</a:t>
            </a:r>
            <a:r>
              <a:rPr lang="en-US" dirty="0" smtClean="0"/>
              <a:t> figures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324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53529628"/>
              </p:ext>
            </p:extLst>
          </p:nvPr>
        </p:nvGraphicFramePr>
        <p:xfrm>
          <a:off x="689727" y="248746"/>
          <a:ext cx="4766310" cy="280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18233068"/>
              </p:ext>
            </p:extLst>
          </p:nvPr>
        </p:nvGraphicFramePr>
        <p:xfrm>
          <a:off x="6718857" y="248746"/>
          <a:ext cx="4766310" cy="280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2678538"/>
              </p:ext>
            </p:extLst>
          </p:nvPr>
        </p:nvGraphicFramePr>
        <p:xfrm>
          <a:off x="6509656" y="3205843"/>
          <a:ext cx="5061858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674"/>
                <a:gridCol w="1119674"/>
                <a:gridCol w="1702836"/>
                <a:gridCol w="1119674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daytoLVAD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r>
                        <a:rPr lang="en-US" sz="1100" u="none" strike="noStrike" dirty="0" smtClean="0">
                          <a:effectLst/>
                        </a:rPr>
                        <a:t>(mean)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daytoLVAD (std)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daytoLVAD (sem)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Swan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Ganz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13.37731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15.17702942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0.035132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No Swan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Ganz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8.455882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11.56117458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0.006539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5836532"/>
              </p:ext>
            </p:extLst>
          </p:nvPr>
        </p:nvGraphicFramePr>
        <p:xfrm>
          <a:off x="685800" y="3205843"/>
          <a:ext cx="47570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252"/>
                <a:gridCol w="1052252"/>
                <a:gridCol w="1600300"/>
                <a:gridCol w="1052252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Swan </a:t>
                      </a:r>
                      <a:r>
                        <a:rPr lang="en-US" sz="1100" u="none" strike="noStrike" dirty="0" err="1">
                          <a:effectLst/>
                        </a:rPr>
                        <a:t>Ganz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0.199074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 Swan Ganz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0.285068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2658301"/>
              </p:ext>
            </p:extLst>
          </p:nvPr>
        </p:nvGraphicFramePr>
        <p:xfrm>
          <a:off x="810078" y="6006193"/>
          <a:ext cx="350066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71"/>
                <a:gridCol w="994271"/>
                <a:gridCol w="1512122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 </a:t>
                      </a:r>
                      <a:r>
                        <a:rPr lang="en-US" sz="1100" u="none" strike="noStrike" dirty="0" smtClean="0">
                          <a:effectLst/>
                        </a:rPr>
                        <a:t>(mean)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 (std)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Swan Ganz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53.65972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13.68005129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 Swan Ganz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55.09615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13.30389337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4029" y="3897086"/>
            <a:ext cx="475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Swan </a:t>
            </a:r>
            <a:r>
              <a:rPr lang="en-US" sz="1200" dirty="0" err="1" smtClean="0"/>
              <a:t>Ganz</a:t>
            </a:r>
            <a:r>
              <a:rPr lang="en-US" sz="1200" dirty="0" smtClean="0"/>
              <a:t> catheterization </a:t>
            </a:r>
            <a:r>
              <a:rPr lang="en-US" sz="1200" i="1" dirty="0" smtClean="0"/>
              <a:t>before or afte</a:t>
            </a:r>
            <a:r>
              <a:rPr lang="en-US" sz="1200" dirty="0"/>
              <a:t>r</a:t>
            </a:r>
            <a:r>
              <a:rPr lang="en-US" sz="1200" dirty="0" smtClean="0"/>
              <a:t> LVAD implantation improves mortality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8258" y="3876021"/>
            <a:ext cx="475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Swan </a:t>
            </a:r>
            <a:r>
              <a:rPr lang="en-US" sz="1200" dirty="0" err="1" smtClean="0"/>
              <a:t>Ganz</a:t>
            </a:r>
            <a:r>
              <a:rPr lang="en-US" sz="1200" dirty="0" smtClean="0"/>
              <a:t> catheterization wait longer for LVAD implantation than patients without Swan </a:t>
            </a:r>
            <a:r>
              <a:rPr lang="en-US" sz="1200" dirty="0" err="1" smtClean="0"/>
              <a:t>Ganz</a:t>
            </a:r>
            <a:r>
              <a:rPr lang="en-US" sz="1200" dirty="0" smtClean="0"/>
              <a:t> catheterization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52257" y="6019800"/>
            <a:ext cx="375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significant difference in age between patients with and without Swan </a:t>
            </a:r>
            <a:r>
              <a:rPr lang="en-US" sz="1400" dirty="0" err="1" smtClean="0"/>
              <a:t>Ganz</a:t>
            </a:r>
            <a:r>
              <a:rPr lang="en-US" sz="1400" dirty="0" smtClean="0"/>
              <a:t> catheterization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88615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40151913"/>
              </p:ext>
            </p:extLst>
          </p:nvPr>
        </p:nvGraphicFramePr>
        <p:xfrm>
          <a:off x="689727" y="248746"/>
          <a:ext cx="4766310" cy="280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8608057"/>
              </p:ext>
            </p:extLst>
          </p:nvPr>
        </p:nvGraphicFramePr>
        <p:xfrm>
          <a:off x="6509656" y="3205843"/>
          <a:ext cx="5061858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674"/>
                <a:gridCol w="1119674"/>
                <a:gridCol w="1702836"/>
                <a:gridCol w="1119674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daytoLVAD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r>
                        <a:rPr lang="en-US" sz="1100" u="none" strike="noStrike" dirty="0" smtClean="0">
                          <a:effectLst/>
                        </a:rPr>
                        <a:t>(mean)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daytoLVAD (std)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daytoLVAD (sem)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Swan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Ganz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13.73945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15.41706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0.038256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No Swan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Ganz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8.676322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11.56117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0.006539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774718"/>
              </p:ext>
            </p:extLst>
          </p:nvPr>
        </p:nvGraphicFramePr>
        <p:xfrm>
          <a:off x="810078" y="6006193"/>
          <a:ext cx="350066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71"/>
                <a:gridCol w="994271"/>
                <a:gridCol w="1512122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 </a:t>
                      </a:r>
                      <a:r>
                        <a:rPr lang="en-US" sz="1100" u="none" strike="noStrike" dirty="0" smtClean="0">
                          <a:effectLst/>
                        </a:rPr>
                        <a:t>(mean)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 (std)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Swan Ganz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53.41935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13.66662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 Swan Ganz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55.09615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13.30389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4029" y="3876021"/>
            <a:ext cx="492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Swan </a:t>
            </a:r>
            <a:r>
              <a:rPr lang="en-US" sz="1200" dirty="0" err="1" smtClean="0"/>
              <a:t>Ganz</a:t>
            </a:r>
            <a:r>
              <a:rPr lang="en-US" sz="1200" dirty="0" smtClean="0"/>
              <a:t> catheterization </a:t>
            </a:r>
            <a:r>
              <a:rPr lang="en-US" sz="1200" i="1" dirty="0" smtClean="0"/>
              <a:t>before </a:t>
            </a:r>
            <a:r>
              <a:rPr lang="en-US" sz="1200" dirty="0" smtClean="0"/>
              <a:t>LVAD implantation improves mortality</a:t>
            </a:r>
          </a:p>
          <a:p>
            <a:pPr algn="ctr"/>
            <a:r>
              <a:rPr lang="en-US" sz="1200" dirty="0" smtClean="0"/>
              <a:t>*Patients who received Swan </a:t>
            </a:r>
            <a:r>
              <a:rPr lang="en-US" sz="1200" dirty="0" err="1" smtClean="0"/>
              <a:t>Ganz</a:t>
            </a:r>
            <a:r>
              <a:rPr lang="en-US" sz="1200" dirty="0" smtClean="0"/>
              <a:t> after LVAD were excluded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8258" y="3876021"/>
            <a:ext cx="475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Patients with Swan </a:t>
            </a:r>
            <a:r>
              <a:rPr lang="en-US" sz="1200" dirty="0" err="1"/>
              <a:t>Ganz</a:t>
            </a:r>
            <a:r>
              <a:rPr lang="en-US" sz="1200" dirty="0"/>
              <a:t> catheterization wait longer for LVAD implantation than patients without Swan </a:t>
            </a:r>
            <a:r>
              <a:rPr lang="en-US" sz="1200" dirty="0" err="1"/>
              <a:t>Ganz</a:t>
            </a:r>
            <a:r>
              <a:rPr lang="en-US" sz="1200" dirty="0"/>
              <a:t> catheterization</a:t>
            </a:r>
          </a:p>
          <a:p>
            <a:pPr algn="ctr"/>
            <a:r>
              <a:rPr lang="en-US" sz="1200" dirty="0" smtClean="0"/>
              <a:t>*</a:t>
            </a:r>
            <a:r>
              <a:rPr lang="en-US" sz="1200" dirty="0"/>
              <a:t>Patients who received Swan </a:t>
            </a:r>
            <a:r>
              <a:rPr lang="en-US" sz="1200" dirty="0" err="1"/>
              <a:t>Ganz</a:t>
            </a:r>
            <a:r>
              <a:rPr lang="en-US" sz="1200" dirty="0"/>
              <a:t> after LVAD were </a:t>
            </a:r>
            <a:r>
              <a:rPr lang="en-US" sz="1200" dirty="0" smtClean="0"/>
              <a:t>excluded</a:t>
            </a:r>
            <a:endParaRPr lang="en-US" sz="120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79105484"/>
              </p:ext>
            </p:extLst>
          </p:nvPr>
        </p:nvGraphicFramePr>
        <p:xfrm>
          <a:off x="6729006" y="248746"/>
          <a:ext cx="4766310" cy="280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5479603"/>
              </p:ext>
            </p:extLst>
          </p:nvPr>
        </p:nvGraphicFramePr>
        <p:xfrm>
          <a:off x="664029" y="3148013"/>
          <a:ext cx="4942112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528"/>
                <a:gridCol w="1235528"/>
                <a:gridCol w="1235528"/>
                <a:gridCol w="1235528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Swan Ganz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 Swan </a:t>
                      </a:r>
                      <a:r>
                        <a:rPr lang="en-US" sz="1100" u="none" strike="noStrike" dirty="0" err="1">
                          <a:effectLst/>
                        </a:rPr>
                        <a:t>Ganz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0.285068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52257" y="6019800"/>
            <a:ext cx="375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significant difference in age between patients with and without Swan </a:t>
            </a:r>
            <a:r>
              <a:rPr lang="en-US" sz="1400" dirty="0" err="1" smtClean="0"/>
              <a:t>Ganz</a:t>
            </a:r>
            <a:r>
              <a:rPr lang="en-US" sz="1400" dirty="0" smtClean="0"/>
              <a:t> catheterization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584371" y="4994077"/>
            <a:ext cx="5676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Conclusions</a:t>
            </a:r>
            <a:r>
              <a:rPr lang="en-US" sz="1400" dirty="0" smtClean="0">
                <a:solidFill>
                  <a:schemeClr val="accent1"/>
                </a:solidFill>
              </a:rPr>
              <a:t>: Patients with Swan </a:t>
            </a:r>
            <a:r>
              <a:rPr lang="en-US" sz="1400" dirty="0" err="1" smtClean="0">
                <a:solidFill>
                  <a:schemeClr val="accent1"/>
                </a:solidFill>
              </a:rPr>
              <a:t>Ganz</a:t>
            </a:r>
            <a:r>
              <a:rPr lang="en-US" sz="1400" dirty="0" smtClean="0">
                <a:solidFill>
                  <a:schemeClr val="accent1"/>
                </a:solidFill>
              </a:rPr>
              <a:t> catheterization wait longer for LVAD and have lower mortality rates. This data is consistent with our other finding that longer wait times for LVAD correlates with lower mortality 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55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788</Words>
  <Application>Microsoft Office PowerPoint</Application>
  <PresentationFormat>Custom</PresentationFormat>
  <Paragraphs>226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Worksheet</vt:lpstr>
      <vt:lpstr>Slide 1</vt:lpstr>
      <vt:lpstr>Slide 2</vt:lpstr>
      <vt:lpstr>Slide 3</vt:lpstr>
      <vt:lpstr>Slide 4</vt:lpstr>
      <vt:lpstr>Slide 5</vt:lpstr>
      <vt:lpstr>Slide 6</vt:lpstr>
      <vt:lpstr>Swan Ganz figures follow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Gunsagar Gulati</dc:creator>
  <cp:lastModifiedBy>David Ouyang</cp:lastModifiedBy>
  <cp:revision>26</cp:revision>
  <dcterms:created xsi:type="dcterms:W3CDTF">2015-05-26T20:56:07Z</dcterms:created>
  <dcterms:modified xsi:type="dcterms:W3CDTF">2015-06-21T21:40:40Z</dcterms:modified>
</cp:coreProperties>
</file>