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1" d="100"/>
          <a:sy n="131" d="100"/>
        </p:scale>
        <p:origin x="10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61B1-CF1A-4A69-9C4B-03BC72ECBE77}"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1A319-CAFC-46D4-940E-EBAADAE8AEFD}" type="slidenum">
              <a:rPr lang="en-US" smtClean="0"/>
              <a:t>‹#›</a:t>
            </a:fld>
            <a:endParaRPr lang="en-US"/>
          </a:p>
        </p:txBody>
      </p:sp>
    </p:spTree>
    <p:extLst>
      <p:ext uri="{BB962C8B-B14F-4D97-AF65-F5344CB8AC3E}">
        <p14:creationId xmlns:p14="http://schemas.microsoft.com/office/powerpoint/2010/main" val="31283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a:latin typeface="Arial" charset="0"/>
                <a:ea typeface="msgothic" charset="0"/>
                <a:cs typeface="msgothic" charset="0"/>
              </a:rPr>
              <a:t>Comparison of Kaplan-Meier survival between the Early and Mid Trial groups.</a:t>
            </a:r>
          </a:p>
        </p:txBody>
      </p:sp>
    </p:spTree>
    <p:extLst>
      <p:ext uri="{BB962C8B-B14F-4D97-AF65-F5344CB8AC3E}">
        <p14:creationId xmlns:p14="http://schemas.microsoft.com/office/powerpoint/2010/main" val="21956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a:t>Incidence and In Hospital Mortality of Acute Circulatory Support Prior to Heart Transplantation</a:t>
            </a:r>
            <a:r>
              <a:rPr lang="en-US" dirty="0"/>
              <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t>David Ouyang, MD</a:t>
            </a:r>
            <a:r>
              <a:rPr lang="en-US" baseline="30000" dirty="0"/>
              <a:t>1</a:t>
            </a:r>
            <a:r>
              <a:rPr lang="en-US" dirty="0"/>
              <a:t>, </a:t>
            </a:r>
            <a:r>
              <a:rPr lang="en-US" dirty="0" err="1"/>
              <a:t>Gunsagar</a:t>
            </a:r>
            <a:r>
              <a:rPr lang="en-US" dirty="0"/>
              <a:t> Gulati</a:t>
            </a:r>
            <a:r>
              <a:rPr lang="en-US" baseline="30000" dirty="0"/>
              <a:t>1</a:t>
            </a:r>
            <a:r>
              <a:rPr lang="en-US" dirty="0"/>
              <a:t>, Richard Ha</a:t>
            </a:r>
            <a:r>
              <a:rPr lang="en-US" baseline="30000" dirty="0"/>
              <a:t>2</a:t>
            </a:r>
            <a:r>
              <a:rPr lang="en-US" dirty="0"/>
              <a:t>, Dipanjan Banerjee, MD MS</a:t>
            </a:r>
            <a:r>
              <a:rPr lang="en-US" baseline="30000" dirty="0"/>
              <a:t>1</a:t>
            </a:r>
            <a:endParaRPr lang="en-US" dirty="0"/>
          </a:p>
          <a:p>
            <a:r>
              <a:rPr lang="en-US" sz="1400" baseline="30000" dirty="0"/>
              <a:t>1. </a:t>
            </a:r>
            <a:r>
              <a:rPr lang="en-US" dirty="0"/>
              <a:t>Stanford University School of Medicine, DIVISION OF INTERNAL MEDICINE. </a:t>
            </a:r>
            <a:r>
              <a:rPr lang="en-US" baseline="30000" dirty="0"/>
              <a:t>2. </a:t>
            </a:r>
            <a:r>
              <a:rPr lang="en-US" dirty="0"/>
              <a:t>Division of Adult Cardiac Surgery, Department of Cardiothoracic Surgery</a:t>
            </a:r>
          </a:p>
        </p:txBody>
      </p:sp>
      <p:pic>
        <p:nvPicPr>
          <p:cNvPr id="5" name="Picture 4"/>
          <p:cNvPicPr>
            <a:picLocks noChangeAspect="1"/>
          </p:cNvPicPr>
          <p:nvPr/>
        </p:nvPicPr>
        <p:blipFill>
          <a:blip r:embed="rId2" cstate="print"/>
          <a:stretch>
            <a:fillRect/>
          </a:stretch>
        </p:blipFill>
        <p:spPr>
          <a:xfrm>
            <a:off x="10853057" y="5722848"/>
            <a:ext cx="1338943" cy="1121229"/>
          </a:xfrm>
          <a:prstGeom prst="rect">
            <a:avLst/>
          </a:prstGeom>
        </p:spPr>
      </p:pic>
      <p:sp>
        <p:nvSpPr>
          <p:cNvPr id="6" name="AutoShape 2" descr="Image result for stanford school of medicine shield"/>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409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mortality trend over time</a:t>
            </a:r>
          </a:p>
        </p:txBody>
      </p:sp>
      <p:pic>
        <p:nvPicPr>
          <p:cNvPr id="4" name="Content Placeholder 3"/>
          <p:cNvPicPr>
            <a:picLocks noGrp="1" noChangeAspect="1"/>
          </p:cNvPicPr>
          <p:nvPr>
            <p:ph idx="1"/>
          </p:nvPr>
        </p:nvPicPr>
        <p:blipFill>
          <a:blip r:embed="rId2"/>
          <a:stretch>
            <a:fillRect/>
          </a:stretch>
        </p:blipFill>
        <p:spPr>
          <a:xfrm>
            <a:off x="1881963" y="2016125"/>
            <a:ext cx="7526235" cy="3449638"/>
          </a:xfrm>
        </p:spPr>
      </p:pic>
    </p:spTree>
    <p:extLst>
      <p:ext uri="{BB962C8B-B14F-4D97-AF65-F5344CB8AC3E}">
        <p14:creationId xmlns:p14="http://schemas.microsoft.com/office/powerpoint/2010/main" val="319498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STROKE trend over time</a:t>
            </a:r>
          </a:p>
        </p:txBody>
      </p:sp>
      <p:pic>
        <p:nvPicPr>
          <p:cNvPr id="4" name="Content Placeholder 3"/>
          <p:cNvPicPr>
            <a:picLocks noGrp="1" noChangeAspect="1"/>
          </p:cNvPicPr>
          <p:nvPr>
            <p:ph idx="1"/>
          </p:nvPr>
        </p:nvPicPr>
        <p:blipFill>
          <a:blip r:embed="rId2"/>
          <a:stretch>
            <a:fillRect/>
          </a:stretch>
        </p:blipFill>
        <p:spPr>
          <a:xfrm>
            <a:off x="1451579" y="2016125"/>
            <a:ext cx="8713147" cy="3449638"/>
          </a:xfrm>
        </p:spPr>
      </p:pic>
    </p:spTree>
    <p:extLst>
      <p:ext uri="{BB962C8B-B14F-4D97-AF65-F5344CB8AC3E}">
        <p14:creationId xmlns:p14="http://schemas.microsoft.com/office/powerpoint/2010/main" val="68413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Increase in use of acute circulatory support prior to heart transplantation over time</a:t>
            </a:r>
          </a:p>
          <a:p>
            <a:r>
              <a:rPr lang="en-US" dirty="0"/>
              <a:t>Higher mortality after transplant with prior acute circulatory support, but improved over time</a:t>
            </a:r>
          </a:p>
          <a:p>
            <a:pPr lvl="1"/>
            <a:r>
              <a:rPr lang="en-US" dirty="0"/>
              <a:t>Higher rate of post transplant complications with prior use of acute circulatory support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0264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Limitations</a:t>
            </a:r>
          </a:p>
          <a:p>
            <a:r>
              <a:rPr lang="en-US" dirty="0"/>
              <a:t>NIS only lists same hospitalization complications and mortality, and does not have information of post-hospital follow-up</a:t>
            </a:r>
          </a:p>
          <a:p>
            <a:r>
              <a:rPr lang="en-US" dirty="0" smtClean="0"/>
              <a:t>Small </a:t>
            </a:r>
            <a:r>
              <a:rPr lang="en-US" dirty="0"/>
              <a:t>numbers make comparisons between type of acute circulatory support difficult</a:t>
            </a:r>
          </a:p>
        </p:txBody>
      </p:sp>
    </p:spTree>
    <p:extLst>
      <p:ext uri="{BB962C8B-B14F-4D97-AF65-F5344CB8AC3E}">
        <p14:creationId xmlns:p14="http://schemas.microsoft.com/office/powerpoint/2010/main" val="350329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849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altLang="en-US" sz="1500" b="1">
                <a:latin typeface="Arial" charset="0"/>
              </a:rPr>
              <a:t>Comparison of Kaplan-Meier survival between the Early and Mid Trial groups.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521" y="6224334"/>
            <a:ext cx="1260000" cy="5098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000" y="979303"/>
            <a:ext cx="619632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3000001"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a:latin typeface="Arial" charset="0"/>
              </a:rPr>
              <a:t>Park S J et al.</a:t>
            </a:r>
            <a:r>
              <a:rPr lang="en-GB" altLang="en-US" sz="1100" b="1" i="1">
                <a:latin typeface="Arial" charset="0"/>
              </a:rPr>
              <a:t> Circ Heart Fail</a:t>
            </a:r>
            <a:r>
              <a:rPr lang="en-GB" altLang="en-US" sz="1100" b="1">
                <a:latin typeface="Arial" charset="0"/>
              </a:rPr>
              <a:t>. 2012;5:241-248</a:t>
            </a:r>
          </a:p>
        </p:txBody>
      </p:sp>
      <p:sp>
        <p:nvSpPr>
          <p:cNvPr id="3077" name="Text Box 5"/>
          <p:cNvSpPr txBox="1">
            <a:spLocks noChangeArrowheads="1"/>
          </p:cNvSpPr>
          <p:nvPr/>
        </p:nvSpPr>
        <p:spPr bwMode="auto">
          <a:xfrm>
            <a:off x="6944160" y="6613175"/>
            <a:ext cx="36244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900">
                <a:latin typeface="Arial" charset="0"/>
              </a:rPr>
              <a:t>Copyright © American Heart Association, Inc. All rights reserved.</a:t>
            </a:r>
          </a:p>
        </p:txBody>
      </p:sp>
    </p:spTree>
    <p:extLst>
      <p:ext uri="{BB962C8B-B14F-4D97-AF65-F5344CB8AC3E}">
        <p14:creationId xmlns:p14="http://schemas.microsoft.com/office/powerpoint/2010/main" val="2711942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Implications</a:t>
            </a:r>
          </a:p>
          <a:p>
            <a:r>
              <a:rPr lang="en-US" dirty="0"/>
              <a:t>Potential higher cost and morbidity with use of acute circulatory support prior to cardiac transplantation</a:t>
            </a:r>
          </a:p>
          <a:p>
            <a:pPr lvl="1"/>
            <a:r>
              <a:rPr lang="en-US" dirty="0"/>
              <a:t>Potential for improvement over time in these outcomes</a:t>
            </a:r>
          </a:p>
          <a:p>
            <a:r>
              <a:rPr lang="en-US" dirty="0"/>
              <a:t>Need for registry to serially assess outcomes</a:t>
            </a:r>
          </a:p>
          <a:p>
            <a:pPr lvl="1"/>
            <a:r>
              <a:rPr lang="en-US" dirty="0"/>
              <a:t>UNOS reporting for outcomes after acute circulatory support?</a:t>
            </a:r>
          </a:p>
          <a:p>
            <a:r>
              <a:rPr lang="en-US" dirty="0"/>
              <a:t>Centers of excellence?</a:t>
            </a:r>
          </a:p>
          <a:p>
            <a:endParaRPr lang="en-US" dirty="0"/>
          </a:p>
          <a:p>
            <a:endParaRPr lang="en-US" dirty="0"/>
          </a:p>
        </p:txBody>
      </p:sp>
    </p:spTree>
    <p:extLst>
      <p:ext uri="{BB962C8B-B14F-4D97-AF65-F5344CB8AC3E}">
        <p14:creationId xmlns:p14="http://schemas.microsoft.com/office/powerpoint/2010/main" val="140451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More patients are being bridged to cardiac transplantation with mechanical circulatory support</a:t>
            </a:r>
          </a:p>
          <a:p>
            <a:pPr lvl="1"/>
            <a:r>
              <a:rPr lang="en-US" dirty="0"/>
              <a:t>~40% of adult heart transplants require LVAD, RVAD, or TAH prior to transplant </a:t>
            </a:r>
          </a:p>
          <a:p>
            <a:r>
              <a:rPr lang="en-US" dirty="0"/>
              <a:t>Less data is available on temporary circulatory support prior to cardiac transplantation</a:t>
            </a:r>
          </a:p>
          <a:p>
            <a:r>
              <a:rPr lang="en-US" dirty="0"/>
              <a:t>Among status 1A waitlist candidates for heart transplantation, 6 month mortality ranges from  5% in those with durable mechanical circulatory support complicated by infection, to 36% in candidates supported by ECMO</a:t>
            </a:r>
            <a:endParaRPr lang="en-US" baseline="30000" dirty="0"/>
          </a:p>
          <a:p>
            <a:endParaRPr lang="en-US" dirty="0"/>
          </a:p>
          <a:p>
            <a:endParaRPr lang="en-US" dirty="0"/>
          </a:p>
        </p:txBody>
      </p:sp>
    </p:spTree>
    <p:extLst>
      <p:ext uri="{BB962C8B-B14F-4D97-AF65-F5344CB8AC3E}">
        <p14:creationId xmlns:p14="http://schemas.microsoft.com/office/powerpoint/2010/main" val="292616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Proposed changes to the adult heart allocation system would give patients requiring support with ECMO or with temporary ventricular assist devices the highest priority, and place the use of an intra-aortic balloon pump at the second highest priority, as these patients have the highest expected mortality on the waitlist</a:t>
            </a:r>
          </a:p>
          <a:p>
            <a:r>
              <a:rPr lang="en-US" dirty="0"/>
              <a:t>Patients with acute circulatory support prior to heart transplantation also may have higher mortality post-transplant compared to those who do not require such support</a:t>
            </a:r>
          </a:p>
          <a:p>
            <a:r>
              <a:rPr lang="en-US" dirty="0"/>
              <a:t>Need to balance the needs of critically ill patients on the waitlist with outcomes after transplantation</a:t>
            </a:r>
          </a:p>
          <a:p>
            <a:endParaRPr lang="en-US" dirty="0"/>
          </a:p>
        </p:txBody>
      </p:sp>
    </p:spTree>
    <p:extLst>
      <p:ext uri="{BB962C8B-B14F-4D97-AF65-F5344CB8AC3E}">
        <p14:creationId xmlns:p14="http://schemas.microsoft.com/office/powerpoint/2010/main" val="187771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and secondary aims</a:t>
            </a:r>
          </a:p>
        </p:txBody>
      </p:sp>
      <p:sp>
        <p:nvSpPr>
          <p:cNvPr id="3" name="Content Placeholder 2"/>
          <p:cNvSpPr>
            <a:spLocks noGrp="1"/>
          </p:cNvSpPr>
          <p:nvPr>
            <p:ph idx="1"/>
          </p:nvPr>
        </p:nvSpPr>
        <p:spPr/>
        <p:txBody>
          <a:bodyPr>
            <a:normAutofit lnSpcReduction="10000"/>
          </a:bodyPr>
          <a:lstStyle/>
          <a:p>
            <a:r>
              <a:rPr lang="en-US" dirty="0"/>
              <a:t>Patients who undergo acute circulatory support prior to heart transplantation will exhibit significantly higher morbidity and mortality after cardiac transplantation than those patients who do not require acute circulatory support, and these outcomes will vary by type of support (ECMO vs PVAD vs IABP)</a:t>
            </a:r>
          </a:p>
          <a:p>
            <a:r>
              <a:rPr lang="en-US" dirty="0"/>
              <a:t>Secondary aims</a:t>
            </a:r>
          </a:p>
          <a:p>
            <a:pPr lvl="1"/>
            <a:r>
              <a:rPr lang="en-US" dirty="0"/>
              <a:t>Describe trends in the prevalence of acute mechanical circulatory support prior to cardiac transplantation over time</a:t>
            </a:r>
          </a:p>
          <a:p>
            <a:pPr lvl="1"/>
            <a:r>
              <a:rPr lang="en-US" dirty="0"/>
              <a:t>Describe changes in the outcomes after acute mechanical circulatory support prior to cardiac transplantation over time</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60955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92500"/>
          </a:bodyPr>
          <a:lstStyle/>
          <a:p>
            <a:r>
              <a:rPr lang="en-US" dirty="0"/>
              <a:t>Nationwide Inpatient Sample (NIS</a:t>
            </a:r>
          </a:p>
          <a:p>
            <a:r>
              <a:rPr lang="en-US" dirty="0"/>
              <a:t>largest database of all-payer inpatient discharge information, sampling approximately 20% of all non-federal US hospitals and including approximately 9 million hospital admissions each year</a:t>
            </a:r>
          </a:p>
          <a:p>
            <a:r>
              <a:rPr lang="en-US" dirty="0"/>
              <a:t>contains discharge data from over 5000 hospitals located across 45 states, of which approximately 1,200 hospitals are sampled each year </a:t>
            </a:r>
          </a:p>
          <a:p>
            <a:r>
              <a:rPr lang="en-US" dirty="0"/>
              <a:t>Each NIS entry includes all diagnosis and procedure codes of activity during the patient’s hospitalization at the time of discharge, as well as patient demographics, hospital characteristics, and short-term complications of the hospitalization</a:t>
            </a:r>
          </a:p>
          <a:p>
            <a:endParaRPr lang="en-US" dirty="0"/>
          </a:p>
        </p:txBody>
      </p:sp>
    </p:spTree>
    <p:extLst>
      <p:ext uri="{BB962C8B-B14F-4D97-AF65-F5344CB8AC3E}">
        <p14:creationId xmlns:p14="http://schemas.microsoft.com/office/powerpoint/2010/main" val="42008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85000" lnSpcReduction="20000"/>
          </a:bodyPr>
          <a:lstStyle/>
          <a:p>
            <a:r>
              <a:rPr lang="en-US" dirty="0"/>
              <a:t>We identified all patients who underwent heart transplantation in the NIS from 1988 to 2014</a:t>
            </a:r>
          </a:p>
          <a:p>
            <a:r>
              <a:rPr lang="en-US" dirty="0"/>
              <a:t>population was further divided by whether each patient underwent pre-transplant ECMO, PVAD, or IABP</a:t>
            </a:r>
          </a:p>
          <a:p>
            <a:r>
              <a:rPr lang="en-US" dirty="0"/>
              <a:t>comorbidities were identified by International Classification of Diseases 9th edition code </a:t>
            </a:r>
          </a:p>
          <a:p>
            <a:r>
              <a:rPr lang="en-US" dirty="0"/>
              <a:t>in-hospital complications including acute renal failure, acute respiratory failure, redo sternotomy or reoperation, sepsis, bleeding complications, stroke, liver failure, and device failure were also identified by ICD-9 code</a:t>
            </a:r>
          </a:p>
          <a:p>
            <a:r>
              <a:rPr lang="en-US" dirty="0"/>
              <a:t>Python 2.7 </a:t>
            </a:r>
            <a:r>
              <a:rPr lang="en-US" dirty="0" smtClean="0"/>
              <a:t>and </a:t>
            </a:r>
            <a:r>
              <a:rPr lang="en-US" dirty="0"/>
              <a:t>R 2.13 were used for statistical analysis. </a:t>
            </a:r>
          </a:p>
          <a:p>
            <a:r>
              <a:rPr lang="en-US" dirty="0"/>
              <a:t>P-values were calculated by two-sided t-tests and Chi-squared tests, respectively, with significance thresholds of 0.05</a:t>
            </a:r>
          </a:p>
          <a:p>
            <a:endParaRPr lang="en-US" dirty="0"/>
          </a:p>
        </p:txBody>
      </p:sp>
    </p:spTree>
    <p:extLst>
      <p:ext uri="{BB962C8B-B14F-4D97-AF65-F5344CB8AC3E}">
        <p14:creationId xmlns:p14="http://schemas.microsoft.com/office/powerpoint/2010/main" val="112648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844" y="336686"/>
            <a:ext cx="9603275" cy="726569"/>
          </a:xfrm>
        </p:spPr>
        <p:txBody>
          <a:bodyPr/>
          <a:lstStyle/>
          <a:p>
            <a:r>
              <a:rPr lang="en-US"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1178632540"/>
              </p:ext>
            </p:extLst>
          </p:nvPr>
        </p:nvGraphicFramePr>
        <p:xfrm>
          <a:off x="1420273" y="2126777"/>
          <a:ext cx="9604375" cy="2713128"/>
        </p:xfrm>
        <a:graphic>
          <a:graphicData uri="http://schemas.openxmlformats.org/drawingml/2006/table">
            <a:tbl>
              <a:tblPr>
                <a:tableStyleId>{5C22544A-7EE6-4342-B048-85BDC9FD1C3A}</a:tableStyleId>
              </a:tblPr>
              <a:tblGrid>
                <a:gridCol w="1904236"/>
                <a:gridCol w="2025704"/>
                <a:gridCol w="972766"/>
                <a:gridCol w="958174"/>
                <a:gridCol w="2245988"/>
                <a:gridCol w="859680"/>
                <a:gridCol w="637827"/>
              </a:tblGrid>
              <a:tr h="153374">
                <a:tc rowSpan="3">
                  <a:txBody>
                    <a:bodyPr/>
                    <a:lstStyle/>
                    <a:p>
                      <a:pPr algn="ctr" fontAlgn="b"/>
                      <a:endParaRPr lang="en-US" sz="900" b="0" i="0" u="none" strike="noStrike" dirty="0">
                        <a:solidFill>
                          <a:srgbClr val="000000"/>
                        </a:solidFill>
                        <a:effectLst/>
                        <a:latin typeface="Calibri" panose="020F0502020204030204" pitchFamily="34" charset="0"/>
                      </a:endParaRPr>
                    </a:p>
                  </a:txBody>
                  <a:tcPr marL="5289" marR="5289" marT="5289" marB="0" anchor="b"/>
                </a:tc>
                <a:tc gridSpan="3">
                  <a:txBody>
                    <a:bodyPr/>
                    <a:lstStyle/>
                    <a:p>
                      <a:pPr algn="ctr" fontAlgn="b"/>
                      <a:r>
                        <a:rPr lang="en-US" sz="900" u="none" strike="noStrike">
                          <a:effectLst/>
                        </a:rPr>
                        <a:t>1998 - 2006</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tc gridSpan="3">
                  <a:txBody>
                    <a:bodyPr/>
                    <a:lstStyle/>
                    <a:p>
                      <a:pPr algn="ctr" fontAlgn="b"/>
                      <a:r>
                        <a:rPr lang="en-US" sz="900" u="none" strike="noStrike">
                          <a:effectLst/>
                        </a:rPr>
                        <a:t>2007 - 2014</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tr>
              <a:tr h="341125">
                <a:tc vMerge="1">
                  <a:txBody>
                    <a:bodyPr/>
                    <a:lstStyle/>
                    <a:p>
                      <a:endParaRPr lang="en-US"/>
                    </a:p>
                  </a:txBody>
                  <a:tcPr/>
                </a:tc>
                <a:tc>
                  <a:txBody>
                    <a:bodyPr/>
                    <a:lstStyle/>
                    <a:p>
                      <a:pPr algn="ctr" fontAlgn="b"/>
                      <a:r>
                        <a:rPr lang="en-US" sz="1000" u="none" strike="noStrike">
                          <a:effectLst/>
                        </a:rPr>
                        <a:t>Acute Circulatory Support</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Acute Circulatory Support</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tr>
              <a:tr h="169240">
                <a:tc vMerge="1">
                  <a:txBody>
                    <a:bodyPr/>
                    <a:lstStyle/>
                    <a:p>
                      <a:endParaRPr lang="en-US"/>
                    </a:p>
                  </a:txBody>
                  <a:tcPr/>
                </a:tc>
                <a:tc>
                  <a:txBody>
                    <a:bodyPr/>
                    <a:lstStyle/>
                    <a:p>
                      <a:pPr algn="ctr" fontAlgn="b"/>
                      <a:r>
                        <a:rPr lang="en-US" sz="1000" u="none" strike="noStrike">
                          <a:effectLst/>
                        </a:rPr>
                        <a:t>n = 184</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3120</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272</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3316</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Length of stay, mean ± SD</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70.8 ± 52.4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43.4 ± 52.6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68.9 ± 51.1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39.2 ± 45.7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245927">
                <a:tc>
                  <a:txBody>
                    <a:bodyPr/>
                    <a:lstStyle/>
                    <a:p>
                      <a:pPr algn="l" fontAlgn="b"/>
                      <a:r>
                        <a:rPr lang="en-US" sz="1000" u="none" strike="noStrike">
                          <a:effectLst/>
                        </a:rPr>
                        <a:t>Mortality, n (%)</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18 (9.9)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230 (7.4)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169 (4.8)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0.76</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Post Transplant Circulatory Support</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29 (0.9)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 (1.1)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59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0.32</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Renal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78 (43.1)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834 (26.9)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175 (64.3)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1475 (44.5)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Liver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(6.6)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50 (1.6)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(15.1)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Respiratory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 (22.1)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223 (7.2)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432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Cardiac Complications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28 (15.5)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365 (11.8)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0.17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451 (13.6)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0.078</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Sepsis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44 (16.2)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274 (8.3)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Stroke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19 (7.0)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100 (3.0)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327903">
                <a:tc>
                  <a:txBody>
                    <a:bodyPr/>
                    <a:lstStyle/>
                    <a:p>
                      <a:pPr algn="l" fontAlgn="b"/>
                      <a:r>
                        <a:rPr lang="en-US" sz="1000" u="none" strike="noStrike">
                          <a:effectLst/>
                        </a:rPr>
                        <a:t>Surgical Complication Requiring Reoperation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(22.7)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404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87 (32.0)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578 (17.4)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Bleeding Complication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60 (33.1)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546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629 (19.0)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dirty="0">
                          <a:effectLst/>
                        </a:rPr>
                        <a:t>&lt; 0.001</a:t>
                      </a:r>
                      <a:endParaRPr lang="en-US" sz="1000" b="0" i="0" u="none" strike="noStrike" dirty="0">
                        <a:solidFill>
                          <a:srgbClr val="000000"/>
                        </a:solidFill>
                        <a:effectLst/>
                        <a:latin typeface="Times New Roman" panose="02020603050405020304" pitchFamily="18" charset="0"/>
                      </a:endParaRPr>
                    </a:p>
                  </a:txBody>
                  <a:tcPr marL="5289" marR="5289" marT="5289" marB="0" anchor="b"/>
                </a:tc>
              </a:tr>
            </a:tbl>
          </a:graphicData>
        </a:graphic>
      </p:graphicFrame>
    </p:spTree>
    <p:extLst>
      <p:ext uri="{BB962C8B-B14F-4D97-AF65-F5344CB8AC3E}">
        <p14:creationId xmlns:p14="http://schemas.microsoft.com/office/powerpoint/2010/main" val="50916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62500" lnSpcReduction="20000"/>
          </a:bodyPr>
          <a:lstStyle/>
          <a:p>
            <a:r>
              <a:rPr lang="en-US" dirty="0"/>
              <a:t>6,892 patients from 1998 to 2014  underwent cardiac transplantation </a:t>
            </a:r>
          </a:p>
          <a:p>
            <a:r>
              <a:rPr lang="en-US" dirty="0"/>
              <a:t>patients were predominantly male (72.0%) and white (57.0%) and had a mean age of 46.5 years (SD 19.0). </a:t>
            </a:r>
          </a:p>
          <a:p>
            <a:r>
              <a:rPr lang="en-US" dirty="0"/>
              <a:t>patients had a high proportion of ischemic heart disease (42.9%), hypertension (29.7%), diabetes (19.5%), and pre-existing renal dysfunction (33.2%).</a:t>
            </a:r>
          </a:p>
          <a:p>
            <a:r>
              <a:rPr lang="en-US" dirty="0"/>
              <a:t>456 (6.6%) transplant recipients required acute circulatory support prior to heart transplantation</a:t>
            </a:r>
          </a:p>
          <a:p>
            <a:pPr lvl="1"/>
            <a:r>
              <a:rPr lang="en-US" dirty="0"/>
              <a:t>341 patients had an IABP placed,</a:t>
            </a:r>
          </a:p>
          <a:p>
            <a:pPr lvl="1"/>
            <a:r>
              <a:rPr lang="en-US" dirty="0"/>
              <a:t>130 patients were started on ECMO</a:t>
            </a:r>
          </a:p>
          <a:p>
            <a:pPr lvl="1"/>
            <a:r>
              <a:rPr lang="en-US" dirty="0"/>
              <a:t>21 patients underwent PVAD placement. </a:t>
            </a:r>
          </a:p>
          <a:p>
            <a:r>
              <a:rPr lang="en-US" dirty="0"/>
              <a:t>increasing trend over time for the use of acute circulatory support prior to heart transplantation</a:t>
            </a:r>
          </a:p>
          <a:p>
            <a:pPr lvl="1"/>
            <a:r>
              <a:rPr lang="en-US" dirty="0"/>
              <a:t>17 cases per year between 1998 to 1990 to an average of 40 cases per year between 2012 to 2014 </a:t>
            </a:r>
          </a:p>
          <a:p>
            <a:r>
              <a:rPr lang="en-US" dirty="0"/>
              <a:t>For patients requiring acute circulatory support, there was a decreased rate of diabetes (15.1% vs. 19.9%, p = 0.02), hypertension (23.2% vs. 30.2%, p = 0.002), and preexisting renal dysfunction (26.1% vs. 33.7%, p = 0.001)</a:t>
            </a:r>
          </a:p>
        </p:txBody>
      </p:sp>
    </p:spTree>
    <p:extLst>
      <p:ext uri="{BB962C8B-B14F-4D97-AF65-F5344CB8AC3E}">
        <p14:creationId xmlns:p14="http://schemas.microsoft.com/office/powerpoint/2010/main" val="71141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–POST </a:t>
            </a:r>
            <a:r>
              <a:rPr lang="en-US" dirty="0" err="1"/>
              <a:t>tRANSPLANT</a:t>
            </a:r>
            <a:r>
              <a:rPr lang="en-US" dirty="0"/>
              <a:t> OUTCOMES</a:t>
            </a:r>
          </a:p>
        </p:txBody>
      </p:sp>
      <p:sp>
        <p:nvSpPr>
          <p:cNvPr id="3" name="Content Placeholder 2"/>
          <p:cNvSpPr>
            <a:spLocks noGrp="1"/>
          </p:cNvSpPr>
          <p:nvPr>
            <p:ph idx="1"/>
          </p:nvPr>
        </p:nvSpPr>
        <p:spPr/>
        <p:txBody>
          <a:bodyPr>
            <a:normAutofit fontScale="70000" lnSpcReduction="20000"/>
          </a:bodyPr>
          <a:lstStyle/>
          <a:p>
            <a:r>
              <a:rPr lang="en-US" dirty="0"/>
              <a:t>Patients who required acute circulatory support had longer overall lengths of stay (69.7 vs. 41.3 days, p &lt; 0.001) </a:t>
            </a:r>
          </a:p>
          <a:p>
            <a:r>
              <a:rPr lang="en-US" dirty="0"/>
              <a:t>Patients who required acute circulatory support  trended towards increased in-hospital mortality (8.6% vs. 6.2%, p = 0.062)</a:t>
            </a:r>
          </a:p>
          <a:p>
            <a:pPr lvl="1"/>
            <a:r>
              <a:rPr lang="en-US" dirty="0"/>
              <a:t>In hospital mortality rates declined over time in both patients who required acute circulatory support (p &lt; 0.001 for trend) as well as patients who did not require acute circulatory support (p = 0.012 for trend)</a:t>
            </a:r>
          </a:p>
          <a:p>
            <a:pPr lvl="1"/>
            <a:r>
              <a:rPr lang="en-US" dirty="0"/>
              <a:t>the decline in mortality was more pronounced in patients who required acute circulatory support </a:t>
            </a:r>
          </a:p>
          <a:p>
            <a:r>
              <a:rPr lang="en-US" dirty="0"/>
              <a:t>In-hospital complications were more common in patients who required acute circulatory support,</a:t>
            </a:r>
          </a:p>
          <a:p>
            <a:pPr lvl="1"/>
            <a:r>
              <a:rPr lang="en-US" dirty="0"/>
              <a:t>increased risk of acute renal failure (55.5% vs. 36.0%, p &lt; 0.001)</a:t>
            </a:r>
          </a:p>
          <a:p>
            <a:pPr lvl="1"/>
            <a:r>
              <a:rPr lang="en-US" dirty="0"/>
              <a:t>acute liver failure (11.6% vs. 3.1%, p &lt; 0.001)</a:t>
            </a:r>
          </a:p>
          <a:p>
            <a:pPr lvl="1"/>
            <a:r>
              <a:rPr lang="en-US" dirty="0"/>
              <a:t>acute respiratory failure (27.4% vs. 10.2%, p &lt; 0.001) </a:t>
            </a:r>
          </a:p>
          <a:p>
            <a:pPr lvl="1"/>
            <a:r>
              <a:rPr lang="en-US" dirty="0"/>
              <a:t>bleeding complications (31.8% vs. 18.3%, p &lt; 0.001)</a:t>
            </a:r>
          </a:p>
          <a:p>
            <a:pPr lvl="1"/>
            <a:r>
              <a:rPr lang="en-US" dirty="0"/>
              <a:t>surgical complications requiring reoperation (28.3% vs. 15.4%, p &lt; 0.001)</a:t>
            </a:r>
          </a:p>
          <a:p>
            <a:pPr lvl="1"/>
            <a:r>
              <a:rPr lang="en-US" dirty="0"/>
              <a:t>sepsis (11.4% vs. 5.2%, p &lt; 0.001). </a:t>
            </a:r>
          </a:p>
          <a:p>
            <a:endParaRPr lang="en-US" dirty="0"/>
          </a:p>
        </p:txBody>
      </p:sp>
    </p:spTree>
    <p:extLst>
      <p:ext uri="{BB962C8B-B14F-4D97-AF65-F5344CB8AC3E}">
        <p14:creationId xmlns:p14="http://schemas.microsoft.com/office/powerpoint/2010/main" val="6208692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1551</TotalTime>
  <Words>1259</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msgothic</vt:lpstr>
      <vt:lpstr>Arial</vt:lpstr>
      <vt:lpstr>Calibri</vt:lpstr>
      <vt:lpstr>Gill Sans MT</vt:lpstr>
      <vt:lpstr>Times New Roman</vt:lpstr>
      <vt:lpstr>Gallery</vt:lpstr>
      <vt:lpstr>Incidence and In Hospital Mortality of Acute Circulatory Support Prior to Heart Transplantation </vt:lpstr>
      <vt:lpstr>Background</vt:lpstr>
      <vt:lpstr>Background</vt:lpstr>
      <vt:lpstr>Hypothesis and secondary aims</vt:lpstr>
      <vt:lpstr>METHODS</vt:lpstr>
      <vt:lpstr>METHODS</vt:lpstr>
      <vt:lpstr>Results</vt:lpstr>
      <vt:lpstr>RESULTS</vt:lpstr>
      <vt:lpstr>RESULTS –POST tRANSPLANT OUTCOMES</vt:lpstr>
      <vt:lpstr>Results: mortality trend over time</vt:lpstr>
      <vt:lpstr>Results: STROKE trend over time</vt:lpstr>
      <vt:lpstr>DISCUSSION</vt:lpstr>
      <vt:lpstr>DISCUSSION</vt:lpstr>
      <vt:lpstr>PowerPoint Presentation</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and In Hospital Mortality of Acute Circulatory Support Prior to Heart Transplantation</dc:title>
  <dc:creator>Dipanjan Banerjee</dc:creator>
  <cp:lastModifiedBy>David Ouyang</cp:lastModifiedBy>
  <cp:revision>11</cp:revision>
  <dcterms:created xsi:type="dcterms:W3CDTF">2017-03-28T04:09:23Z</dcterms:created>
  <dcterms:modified xsi:type="dcterms:W3CDTF">2017-04-02T18:00:53Z</dcterms:modified>
</cp:coreProperties>
</file>