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5" r:id="rId9"/>
    <p:sldId id="271" r:id="rId10"/>
    <p:sldId id="273" r:id="rId11"/>
    <p:sldId id="262" r:id="rId12"/>
    <p:sldId id="264" r:id="rId13"/>
    <p:sldId id="266" r:id="rId14"/>
    <p:sldId id="272" r:id="rId15"/>
    <p:sldId id="267" r:id="rId16"/>
    <p:sldId id="270"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 y="15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61B1-CF1A-4A69-9C4B-03BC72ECBE77}" type="datetimeFigureOut">
              <a:rPr lang="en-US" smtClean="0"/>
              <a:t>4/4/2017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1A319-CAFC-46D4-940E-EBAADAE8AEFD}" type="slidenum">
              <a:rPr lang="en-US" smtClean="0"/>
              <a:t>‹#›</a:t>
            </a:fld>
            <a:endParaRPr lang="en-US"/>
          </a:p>
        </p:txBody>
      </p:sp>
    </p:spTree>
    <p:extLst>
      <p:ext uri="{BB962C8B-B14F-4D97-AF65-F5344CB8AC3E}">
        <p14:creationId xmlns:p14="http://schemas.microsoft.com/office/powerpoint/2010/main" val="31283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a:latin typeface="Arial" charset="0"/>
                <a:ea typeface="msgothic" charset="0"/>
                <a:cs typeface="msgothic" charset="0"/>
              </a:rPr>
              <a:t>Comparison of Kaplan-Meier survival between the Early and Mid Trial groups.</a:t>
            </a:r>
          </a:p>
        </p:txBody>
      </p:sp>
    </p:spTree>
    <p:extLst>
      <p:ext uri="{BB962C8B-B14F-4D97-AF65-F5344CB8AC3E}">
        <p14:creationId xmlns:p14="http://schemas.microsoft.com/office/powerpoint/2010/main" val="21956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4/4/2017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4/4/2017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b="1" dirty="0"/>
              <a:t>Heart Transplantation AFTER Acute Circulatory Support: PREVALENCE and OUTCOMES</a:t>
            </a:r>
            <a:r>
              <a:rPr lang="en-US" dirty="0"/>
              <a:t/>
            </a: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a:t>David Ouyang, MD</a:t>
            </a:r>
            <a:r>
              <a:rPr lang="en-US" baseline="30000" dirty="0"/>
              <a:t>1</a:t>
            </a:r>
            <a:r>
              <a:rPr lang="en-US" dirty="0"/>
              <a:t>, </a:t>
            </a:r>
            <a:r>
              <a:rPr lang="en-US" dirty="0" err="1"/>
              <a:t>Gunsagar</a:t>
            </a:r>
            <a:r>
              <a:rPr lang="en-US" dirty="0"/>
              <a:t> Gulati</a:t>
            </a:r>
            <a:r>
              <a:rPr lang="en-US" baseline="30000" dirty="0"/>
              <a:t>1</a:t>
            </a:r>
            <a:r>
              <a:rPr lang="en-US" dirty="0"/>
              <a:t>, Richard Ha</a:t>
            </a:r>
            <a:r>
              <a:rPr lang="en-US" baseline="30000" dirty="0"/>
              <a:t>2</a:t>
            </a:r>
            <a:r>
              <a:rPr lang="en-US" dirty="0"/>
              <a:t>, Dipanjan Banerjee, MD MS</a:t>
            </a:r>
            <a:r>
              <a:rPr lang="en-US" baseline="30000" dirty="0"/>
              <a:t>1</a:t>
            </a:r>
            <a:endParaRPr lang="en-US" dirty="0"/>
          </a:p>
          <a:p>
            <a:r>
              <a:rPr lang="en-US" sz="1400" baseline="30000" dirty="0"/>
              <a:t>1. </a:t>
            </a:r>
            <a:r>
              <a:rPr lang="en-US" dirty="0"/>
              <a:t>Stanford University School of Medicine, DIVISION OF INTERNAL MEDICINE. </a:t>
            </a:r>
            <a:r>
              <a:rPr lang="en-US" baseline="30000" dirty="0"/>
              <a:t>2. </a:t>
            </a:r>
            <a:r>
              <a:rPr lang="en-US" dirty="0"/>
              <a:t>Division of Adult Cardiac Surgery, Department of Cardiothoracic Surgery</a:t>
            </a:r>
          </a:p>
        </p:txBody>
      </p:sp>
      <p:sp>
        <p:nvSpPr>
          <p:cNvPr id="6" name="AutoShape 2" descr="Image result for stanford school of medicine shield"/>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09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STROKE trend over time</a:t>
            </a:r>
          </a:p>
        </p:txBody>
      </p:sp>
      <p:pic>
        <p:nvPicPr>
          <p:cNvPr id="4" name="Content Placeholder 3"/>
          <p:cNvPicPr>
            <a:picLocks noGrp="1" noChangeAspect="1"/>
          </p:cNvPicPr>
          <p:nvPr>
            <p:ph idx="1"/>
          </p:nvPr>
        </p:nvPicPr>
        <p:blipFill>
          <a:blip r:embed="rId2"/>
          <a:stretch>
            <a:fillRect/>
          </a:stretch>
        </p:blipFill>
        <p:spPr>
          <a:xfrm>
            <a:off x="1451579" y="2016125"/>
            <a:ext cx="8713147" cy="3449638"/>
          </a:xfrm>
        </p:spPr>
      </p:pic>
      <p:pic>
        <p:nvPicPr>
          <p:cNvPr id="5" name="Picture 2" descr="Image result for stanford medic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06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844" y="336686"/>
            <a:ext cx="9603275" cy="726569"/>
          </a:xfrm>
        </p:spPr>
        <p:txBody>
          <a:bodyPr/>
          <a:lstStyle/>
          <a:p>
            <a:r>
              <a:rPr lang="en-US"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3450555331"/>
              </p:ext>
            </p:extLst>
          </p:nvPr>
        </p:nvGraphicFramePr>
        <p:xfrm>
          <a:off x="1420273" y="904976"/>
          <a:ext cx="9604375" cy="4528158"/>
        </p:xfrm>
        <a:graphic>
          <a:graphicData uri="http://schemas.openxmlformats.org/drawingml/2006/table">
            <a:tbl>
              <a:tblPr>
                <a:tableStyleId>{5C22544A-7EE6-4342-B048-85BDC9FD1C3A}</a:tableStyleId>
              </a:tblPr>
              <a:tblGrid>
                <a:gridCol w="1904236">
                  <a:extLst>
                    <a:ext uri="{9D8B030D-6E8A-4147-A177-3AD203B41FA5}">
                      <a16:colId xmlns="" xmlns:a16="http://schemas.microsoft.com/office/drawing/2014/main" val="20000"/>
                    </a:ext>
                  </a:extLst>
                </a:gridCol>
                <a:gridCol w="2025704">
                  <a:extLst>
                    <a:ext uri="{9D8B030D-6E8A-4147-A177-3AD203B41FA5}">
                      <a16:colId xmlns="" xmlns:a16="http://schemas.microsoft.com/office/drawing/2014/main" val="20001"/>
                    </a:ext>
                  </a:extLst>
                </a:gridCol>
                <a:gridCol w="972766">
                  <a:extLst>
                    <a:ext uri="{9D8B030D-6E8A-4147-A177-3AD203B41FA5}">
                      <a16:colId xmlns="" xmlns:a16="http://schemas.microsoft.com/office/drawing/2014/main" val="20002"/>
                    </a:ext>
                  </a:extLst>
                </a:gridCol>
                <a:gridCol w="958174">
                  <a:extLst>
                    <a:ext uri="{9D8B030D-6E8A-4147-A177-3AD203B41FA5}">
                      <a16:colId xmlns="" xmlns:a16="http://schemas.microsoft.com/office/drawing/2014/main" val="20003"/>
                    </a:ext>
                  </a:extLst>
                </a:gridCol>
                <a:gridCol w="2245988">
                  <a:extLst>
                    <a:ext uri="{9D8B030D-6E8A-4147-A177-3AD203B41FA5}">
                      <a16:colId xmlns="" xmlns:a16="http://schemas.microsoft.com/office/drawing/2014/main" val="20004"/>
                    </a:ext>
                  </a:extLst>
                </a:gridCol>
                <a:gridCol w="859680">
                  <a:extLst>
                    <a:ext uri="{9D8B030D-6E8A-4147-A177-3AD203B41FA5}">
                      <a16:colId xmlns="" xmlns:a16="http://schemas.microsoft.com/office/drawing/2014/main" val="20005"/>
                    </a:ext>
                  </a:extLst>
                </a:gridCol>
                <a:gridCol w="637827">
                  <a:extLst>
                    <a:ext uri="{9D8B030D-6E8A-4147-A177-3AD203B41FA5}">
                      <a16:colId xmlns="" xmlns:a16="http://schemas.microsoft.com/office/drawing/2014/main" val="20006"/>
                    </a:ext>
                  </a:extLst>
                </a:gridCol>
              </a:tblGrid>
              <a:tr h="255978">
                <a:tc rowSpan="3">
                  <a:txBody>
                    <a:bodyPr/>
                    <a:lstStyle/>
                    <a:p>
                      <a:pPr algn="ctr" fontAlgn="b"/>
                      <a:endParaRPr lang="en-US" sz="900" b="0" i="0" u="none" strike="noStrike" dirty="0">
                        <a:solidFill>
                          <a:srgbClr val="000000"/>
                        </a:solidFill>
                        <a:effectLst/>
                        <a:latin typeface="Calibri" panose="020F0502020204030204" pitchFamily="34" charset="0"/>
                      </a:endParaRPr>
                    </a:p>
                  </a:txBody>
                  <a:tcPr marL="5289" marR="5289" marT="5289" marB="0" anchor="b"/>
                </a:tc>
                <a:tc gridSpan="3">
                  <a:txBody>
                    <a:bodyPr/>
                    <a:lstStyle/>
                    <a:p>
                      <a:pPr algn="ctr" fontAlgn="b"/>
                      <a:r>
                        <a:rPr lang="en-US" sz="900" u="none" strike="noStrike">
                          <a:effectLst/>
                        </a:rPr>
                        <a:t>1998 - 2006</a:t>
                      </a:r>
                      <a:endParaRPr lang="en-US" sz="900" b="0" i="0" u="none" strike="noStrike">
                        <a:solidFill>
                          <a:srgbClr val="000000"/>
                        </a:solidFill>
                        <a:effectLst/>
                        <a:latin typeface="Calibri" panose="020F0502020204030204" pitchFamily="34" charset="0"/>
                      </a:endParaRPr>
                    </a:p>
                  </a:txBody>
                  <a:tcPr marL="5289" marR="5289" marT="5289" marB="0" anchor="b"/>
                </a:tc>
                <a:tc hMerge="1">
                  <a:txBody>
                    <a:bodyPr/>
                    <a:lstStyle/>
                    <a:p>
                      <a:endParaRPr lang="en-US"/>
                    </a:p>
                  </a:txBody>
                  <a:tcPr/>
                </a:tc>
                <a:tc hMerge="1">
                  <a:txBody>
                    <a:bodyPr/>
                    <a:lstStyle/>
                    <a:p>
                      <a:endParaRPr lang="en-US"/>
                    </a:p>
                  </a:txBody>
                  <a:tcPr/>
                </a:tc>
                <a:tc gridSpan="3">
                  <a:txBody>
                    <a:bodyPr/>
                    <a:lstStyle/>
                    <a:p>
                      <a:pPr algn="ctr" fontAlgn="b"/>
                      <a:r>
                        <a:rPr lang="en-US" sz="900" u="none" strike="noStrike">
                          <a:effectLst/>
                        </a:rPr>
                        <a:t>2007 - 2014</a:t>
                      </a:r>
                      <a:endParaRPr lang="en-US" sz="900" b="0" i="0" u="none" strike="noStrike">
                        <a:solidFill>
                          <a:srgbClr val="000000"/>
                        </a:solidFill>
                        <a:effectLst/>
                        <a:latin typeface="Calibri" panose="020F0502020204030204" pitchFamily="34" charset="0"/>
                      </a:endParaRPr>
                    </a:p>
                  </a:txBody>
                  <a:tcPr marL="5289" marR="5289" marT="5289" marB="0" anchor="b"/>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569331">
                <a:tc vMerge="1">
                  <a:txBody>
                    <a:bodyPr/>
                    <a:lstStyle/>
                    <a:p>
                      <a:endParaRPr lang="en-US"/>
                    </a:p>
                  </a:txBody>
                  <a:tcPr/>
                </a:tc>
                <a:tc>
                  <a:txBody>
                    <a:bodyPr/>
                    <a:lstStyle/>
                    <a:p>
                      <a:pPr algn="ctr" fontAlgn="b"/>
                      <a:r>
                        <a:rPr lang="en-US" sz="1000" u="none" strike="noStrike" dirty="0">
                          <a:effectLst/>
                        </a:rPr>
                        <a:t>Acute Circulatory Support</a:t>
                      </a:r>
                      <a:endParaRPr lang="en-US" sz="1000" b="1" i="0" u="none" strike="noStrike" dirty="0">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None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Acute Circulatory Support</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None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1"/>
                  </a:ext>
                </a:extLst>
              </a:tr>
              <a:tr h="282459">
                <a:tc vMerge="1">
                  <a:txBody>
                    <a:bodyPr/>
                    <a:lstStyle/>
                    <a:p>
                      <a:endParaRPr lang="en-US"/>
                    </a:p>
                  </a:txBody>
                  <a:tcPr/>
                </a:tc>
                <a:tc>
                  <a:txBody>
                    <a:bodyPr/>
                    <a:lstStyle/>
                    <a:p>
                      <a:pPr algn="ctr" fontAlgn="b"/>
                      <a:r>
                        <a:rPr lang="en-US" sz="1000" u="none" strike="noStrike">
                          <a:effectLst/>
                        </a:rPr>
                        <a:t>n = 184</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3120</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p-value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272</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3316</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p-value</a:t>
                      </a:r>
                      <a:endParaRPr lang="en-US" sz="1000" b="1"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2"/>
                  </a:ext>
                </a:extLst>
              </a:tr>
              <a:tr h="273631">
                <a:tc>
                  <a:txBody>
                    <a:bodyPr/>
                    <a:lstStyle/>
                    <a:p>
                      <a:pPr algn="l" fontAlgn="b"/>
                      <a:r>
                        <a:rPr lang="en-US" sz="1000" u="none" strike="noStrike">
                          <a:effectLst/>
                        </a:rPr>
                        <a:t>Length of stay, mean ± SD</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70.8 ± 52.4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43.4 ± 52.6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68.9 ± 51.1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39.2 ± 45.7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3"/>
                  </a:ext>
                </a:extLst>
              </a:tr>
              <a:tr h="410447">
                <a:tc>
                  <a:txBody>
                    <a:bodyPr/>
                    <a:lstStyle/>
                    <a:p>
                      <a:pPr algn="l" fontAlgn="b"/>
                      <a:r>
                        <a:rPr lang="en-US" sz="1000" u="none" strike="noStrike">
                          <a:effectLst/>
                        </a:rPr>
                        <a:t>Mortality, n (%)</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18 (9.9)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dirty="0">
                          <a:effectLst/>
                        </a:rPr>
                        <a:t>230 (7.4)</a:t>
                      </a:r>
                      <a:endParaRPr lang="en-US" sz="1000" b="0" i="0" u="none" strike="noStrike" dirty="0">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0.56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12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169 (4.8)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0.76</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4"/>
                  </a:ext>
                </a:extLst>
              </a:tr>
              <a:tr h="273631">
                <a:tc>
                  <a:txBody>
                    <a:bodyPr/>
                    <a:lstStyle/>
                    <a:p>
                      <a:pPr algn="l" fontAlgn="b"/>
                      <a:r>
                        <a:rPr lang="en-US" sz="1000" u="none" strike="noStrike">
                          <a:effectLst/>
                        </a:rPr>
                        <a:t>Post Transplant Circulatory Support</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 (0.6)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29 (0.9)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0.51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 (1.1)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59 (1.8)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0.32</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5"/>
                  </a:ext>
                </a:extLst>
              </a:tr>
              <a:tr h="273631">
                <a:tc>
                  <a:txBody>
                    <a:bodyPr/>
                    <a:lstStyle/>
                    <a:p>
                      <a:pPr algn="l" fontAlgn="b"/>
                      <a:r>
                        <a:rPr lang="en-US" sz="1000" u="none" strike="noStrike">
                          <a:effectLst/>
                        </a:rPr>
                        <a:t>Acute Renal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78 (43.1)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834 (26.9)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175 (64.3)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1475 (44.5)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6"/>
                  </a:ext>
                </a:extLst>
              </a:tr>
              <a:tr h="273631">
                <a:tc>
                  <a:txBody>
                    <a:bodyPr/>
                    <a:lstStyle/>
                    <a:p>
                      <a:pPr algn="l" fontAlgn="b"/>
                      <a:r>
                        <a:rPr lang="en-US" sz="1000" u="none" strike="noStrike">
                          <a:effectLst/>
                        </a:rPr>
                        <a:t>Acute Liver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12 (6.6)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50 (1.6)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41 (15.1)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147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7"/>
                  </a:ext>
                </a:extLst>
              </a:tr>
              <a:tr h="273631">
                <a:tc>
                  <a:txBody>
                    <a:bodyPr/>
                    <a:lstStyle/>
                    <a:p>
                      <a:pPr algn="l" fontAlgn="b"/>
                      <a:r>
                        <a:rPr lang="en-US" sz="1000" u="none" strike="noStrike">
                          <a:effectLst/>
                        </a:rPr>
                        <a:t>Acute Respiratory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40 (22.1)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223 (7.2)</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84 (30.9)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432 (13.0)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8"/>
                  </a:ext>
                </a:extLst>
              </a:tr>
              <a:tr h="273631">
                <a:tc>
                  <a:txBody>
                    <a:bodyPr/>
                    <a:lstStyle/>
                    <a:p>
                      <a:pPr algn="l" fontAlgn="b"/>
                      <a:r>
                        <a:rPr lang="en-US" sz="1000" u="none" strike="noStrike">
                          <a:effectLst/>
                        </a:rPr>
                        <a:t>Cardiac Complications</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28 (15.5)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365 (11.8)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0.17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48 (17.6)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451 (13.6)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0.078</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09"/>
                  </a:ext>
                </a:extLst>
              </a:tr>
              <a:tr h="273631">
                <a:tc>
                  <a:txBody>
                    <a:bodyPr/>
                    <a:lstStyle/>
                    <a:p>
                      <a:pPr algn="l" fontAlgn="b"/>
                      <a:r>
                        <a:rPr lang="en-US" sz="1000" u="none" strike="noStrike">
                          <a:effectLst/>
                        </a:rPr>
                        <a:t>Sepsis</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57 (1.8)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0.03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44 (16.2)</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274 (8.3)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10"/>
                  </a:ext>
                </a:extLst>
              </a:tr>
              <a:tr h="273631">
                <a:tc>
                  <a:txBody>
                    <a:bodyPr/>
                    <a:lstStyle/>
                    <a:p>
                      <a:pPr algn="l" fontAlgn="b"/>
                      <a:r>
                        <a:rPr lang="en-US" sz="1000" u="none" strike="noStrike">
                          <a:effectLst/>
                        </a:rPr>
                        <a:t>Stroke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 (0.5)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48 (1.5)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0.45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19 (7.0)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100 (3.0)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11"/>
                  </a:ext>
                </a:extLst>
              </a:tr>
              <a:tr h="547264">
                <a:tc>
                  <a:txBody>
                    <a:bodyPr/>
                    <a:lstStyle/>
                    <a:p>
                      <a:pPr algn="l" fontAlgn="b"/>
                      <a:r>
                        <a:rPr lang="en-US" sz="1000" u="none" strike="noStrike">
                          <a:effectLst/>
                        </a:rPr>
                        <a:t>Surgical Complication Requiring Reoperation</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41 (22.7)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404 (13.0)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87 (32.0)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578 (17.4)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12"/>
                  </a:ext>
                </a:extLst>
              </a:tr>
              <a:tr h="273631">
                <a:tc>
                  <a:txBody>
                    <a:bodyPr/>
                    <a:lstStyle/>
                    <a:p>
                      <a:pPr algn="l" fontAlgn="b"/>
                      <a:r>
                        <a:rPr lang="en-US" sz="1000" u="none" strike="noStrike">
                          <a:effectLst/>
                        </a:rPr>
                        <a:t>Bleeding Complication</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60 (33.1)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546 (17.6)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84 (30.9)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629 (19.0)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dirty="0">
                          <a:effectLst/>
                        </a:rPr>
                        <a:t>&lt; 0.001</a:t>
                      </a:r>
                      <a:endParaRPr lang="en-US" sz="1000" b="0" i="0" u="none" strike="noStrike" dirty="0">
                        <a:solidFill>
                          <a:srgbClr val="000000"/>
                        </a:solidFill>
                        <a:effectLst/>
                        <a:latin typeface="Times New Roman" panose="02020603050405020304" pitchFamily="18" charset="0"/>
                      </a:endParaRPr>
                    </a:p>
                  </a:txBody>
                  <a:tcPr marL="5289" marR="5289" marT="5289" marB="0" anchor="b"/>
                </a:tc>
                <a:extLst>
                  <a:ext uri="{0D108BD9-81ED-4DB2-BD59-A6C34878D82A}">
                    <a16:rowId xmlns="" xmlns:a16="http://schemas.microsoft.com/office/drawing/2014/main" val="10013"/>
                  </a:ext>
                </a:extLst>
              </a:tr>
            </a:tbl>
          </a:graphicData>
        </a:graphic>
      </p:graphicFrame>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6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–POST </a:t>
            </a:r>
            <a:r>
              <a:rPr lang="en-US" dirty="0" err="1"/>
              <a:t>tRANSPLANT</a:t>
            </a:r>
            <a:r>
              <a:rPr lang="en-US" dirty="0"/>
              <a:t> OUTCOMES</a:t>
            </a:r>
          </a:p>
        </p:txBody>
      </p:sp>
      <p:sp>
        <p:nvSpPr>
          <p:cNvPr id="3" name="Content Placeholder 2"/>
          <p:cNvSpPr>
            <a:spLocks noGrp="1"/>
          </p:cNvSpPr>
          <p:nvPr>
            <p:ph idx="1"/>
          </p:nvPr>
        </p:nvSpPr>
        <p:spPr/>
        <p:txBody>
          <a:bodyPr>
            <a:normAutofit fontScale="25000" lnSpcReduction="20000"/>
          </a:bodyPr>
          <a:lstStyle/>
          <a:p>
            <a:r>
              <a:rPr lang="en-US" sz="6200" dirty="0"/>
              <a:t>Patients who required acute circulatory support  did not exhibit significantly higher mortality post transplant than those without acute circulatory support (6.6% vs 6.2%)</a:t>
            </a:r>
          </a:p>
          <a:p>
            <a:pPr lvl="1"/>
            <a:r>
              <a:rPr lang="en-US" sz="5600" dirty="0"/>
              <a:t>the most important risk factors for mortality were presence of HTN,  and CKD, followed by age and diabetes.</a:t>
            </a:r>
            <a:r>
              <a:rPr lang="en-US" sz="800" i="1" dirty="0"/>
              <a:t> </a:t>
            </a:r>
            <a:endParaRPr lang="en-US" sz="6000" dirty="0"/>
          </a:p>
          <a:p>
            <a:pPr lvl="1"/>
            <a:r>
              <a:rPr lang="en-US" sz="5600" dirty="0"/>
              <a:t>in hospital mortality rates declined over time in both patients who required acute circulatory support (p &lt; 0.001 for trend) as well as patients who did not require acute circulatory support (p = 0.012 for trend)</a:t>
            </a:r>
          </a:p>
          <a:p>
            <a:pPr lvl="1"/>
            <a:r>
              <a:rPr lang="en-US" sz="5600" dirty="0"/>
              <a:t>the decline in mortality was more pronounced in patients who required acute circulatory support </a:t>
            </a:r>
          </a:p>
          <a:p>
            <a:r>
              <a:rPr lang="en-US" sz="6200" dirty="0"/>
              <a:t>Patients who required acute circulatory support had longer overall lengths of stay (70 vs. 41 days, p &lt; 0.001) </a:t>
            </a:r>
          </a:p>
          <a:p>
            <a:r>
              <a:rPr lang="en-US" sz="6200" dirty="0"/>
              <a:t>In-hospital complications were more common in patients who required acute circulatory support</a:t>
            </a:r>
          </a:p>
          <a:p>
            <a:pPr lvl="1"/>
            <a:r>
              <a:rPr lang="en-US" sz="5600" dirty="0"/>
              <a:t>increased risk of acute renal failure (56% vs. 36.0%, p &lt; 0.001), acute liver failure (12% vs. 3.1%, p &lt; 0.001), acute respiratory failure (27% vs. 10%, p &lt; 0.001), bleeding complications (32% vs. 18.%, p &lt; 0.001), surgical complications requiring reoperation (28% vs. 15%, p &lt; 0.001), sepsis (11% vs. 5%, p &lt; 0.001). </a:t>
            </a:r>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86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31152"/>
            <a:ext cx="9603275" cy="1049235"/>
          </a:xfrm>
        </p:spPr>
        <p:txBody>
          <a:bodyPr/>
          <a:lstStyle/>
          <a:p>
            <a:r>
              <a:rPr lang="en-US" dirty="0"/>
              <a:t>Results: MORTALITY TREND over time BY TYPE OF SUPPORT</a:t>
            </a:r>
          </a:p>
        </p:txBody>
      </p:sp>
      <p:pic>
        <p:nvPicPr>
          <p:cNvPr id="5"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dipanjan\Pictures\thumbnail_MortalityTrendOverTimeFace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060" y="1908699"/>
            <a:ext cx="9783192" cy="348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3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TRANSPLANTS OVER TIME BY TYPE OF SUPPORT</a:t>
            </a:r>
          </a:p>
        </p:txBody>
      </p:sp>
      <p:pic>
        <p:nvPicPr>
          <p:cNvPr id="3074" name="Picture 2" descr="C:\Users\dipanjan\Pictures\thumbnail_NumbersTrendOverTimeFace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305" y="1961965"/>
            <a:ext cx="9552373" cy="381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67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Increase in use of acute circulatory support prior to heart transplantation over time</a:t>
            </a:r>
          </a:p>
          <a:p>
            <a:pPr lvl="1"/>
            <a:r>
              <a:rPr lang="en-US" dirty="0"/>
              <a:t>5.9% of transplants from 1998-2006 vs 8.2% from 2007-2014</a:t>
            </a:r>
          </a:p>
          <a:p>
            <a:r>
              <a:rPr lang="en-US" dirty="0"/>
              <a:t>Slightly higher mortality after transplant with prior acute circulatory support, but not significantly so, and improved over time</a:t>
            </a:r>
          </a:p>
          <a:p>
            <a:r>
              <a:rPr lang="en-US" dirty="0"/>
              <a:t>Higher rate of post transplant complications with prior use of acute circulatory support</a:t>
            </a:r>
          </a:p>
          <a:p>
            <a:pPr marL="0" indent="0">
              <a:buNone/>
            </a:pPr>
            <a:endParaRPr lang="en-US" dirty="0"/>
          </a:p>
          <a:p>
            <a:endParaRPr lang="en-US" dirty="0"/>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64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849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altLang="en-US" sz="1500" b="1">
                <a:latin typeface="Arial" charset="0"/>
              </a:rPr>
              <a:t>Comparison of Kaplan-Meier survival between the Early and Mid Trial groups.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521" y="6224334"/>
            <a:ext cx="1260000" cy="5098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0001" y="979302"/>
            <a:ext cx="6196320" cy="3974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3025920" y="5164875"/>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100" b="1" dirty="0">
                <a:latin typeface="Arial" charset="0"/>
              </a:rPr>
              <a:t>Park S J et al.</a:t>
            </a:r>
            <a:r>
              <a:rPr lang="en-GB" altLang="en-US" sz="1100" b="1" i="1" dirty="0">
                <a:latin typeface="Arial" charset="0"/>
              </a:rPr>
              <a:t> </a:t>
            </a:r>
            <a:r>
              <a:rPr lang="en-GB" altLang="en-US" sz="1100" b="1" i="1" dirty="0" err="1">
                <a:latin typeface="Arial" charset="0"/>
              </a:rPr>
              <a:t>Circ</a:t>
            </a:r>
            <a:r>
              <a:rPr lang="en-GB" altLang="en-US" sz="1100" b="1" i="1" dirty="0">
                <a:latin typeface="Arial" charset="0"/>
              </a:rPr>
              <a:t> Heart Fail</a:t>
            </a:r>
            <a:r>
              <a:rPr lang="en-GB" altLang="en-US" sz="1100" b="1" dirty="0">
                <a:latin typeface="Arial" charset="0"/>
              </a:rPr>
              <a:t>. 2012;5:241-248</a:t>
            </a:r>
          </a:p>
        </p:txBody>
      </p:sp>
      <p:sp>
        <p:nvSpPr>
          <p:cNvPr id="3077" name="Text Box 5"/>
          <p:cNvSpPr txBox="1">
            <a:spLocks noChangeArrowheads="1"/>
          </p:cNvSpPr>
          <p:nvPr/>
        </p:nvSpPr>
        <p:spPr bwMode="auto">
          <a:xfrm>
            <a:off x="6944160" y="6613175"/>
            <a:ext cx="36244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900">
                <a:latin typeface="Arial" charset="0"/>
              </a:rPr>
              <a:t>Copyright © American Heart Association, Inc. All rights reserved.</a:t>
            </a:r>
          </a:p>
        </p:txBody>
      </p:sp>
      <p:pic>
        <p:nvPicPr>
          <p:cNvPr id="7" name="Picture 2" descr="Image result for stanford medic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942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Limitations</a:t>
            </a:r>
          </a:p>
          <a:p>
            <a:r>
              <a:rPr lang="en-US" dirty="0"/>
              <a:t>NIS only lists same hospitalization complications and mortality, and does not have information of post-hospital follow-up</a:t>
            </a:r>
          </a:p>
          <a:p>
            <a:r>
              <a:rPr lang="en-US" dirty="0"/>
              <a:t>Lack of information regarding hemodynamics and end organ function at the time of transplant</a:t>
            </a:r>
          </a:p>
          <a:p>
            <a:r>
              <a:rPr lang="en-US" dirty="0"/>
              <a:t>Small numbers make comparisons between type of acute circulatory support and outcomes after cardiac transplantation difficult</a:t>
            </a:r>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95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Potential higher cost and morbidity with use of acute circulatory support prior to cardiac transplantation</a:t>
            </a:r>
          </a:p>
          <a:p>
            <a:pPr lvl="1"/>
            <a:r>
              <a:rPr lang="en-US" dirty="0"/>
              <a:t>Potential for improvement over time in these outcomes</a:t>
            </a:r>
          </a:p>
          <a:p>
            <a:r>
              <a:rPr lang="en-US" dirty="0"/>
              <a:t>Need for registry to serially assess outcomes</a:t>
            </a:r>
          </a:p>
          <a:p>
            <a:pPr lvl="1"/>
            <a:r>
              <a:rPr lang="en-US" dirty="0"/>
              <a:t>UNOS reporting for outcomes after acute circulatory support?</a:t>
            </a:r>
          </a:p>
          <a:p>
            <a:r>
              <a:rPr lang="en-US" dirty="0"/>
              <a:t>Centers of excellence?</a:t>
            </a:r>
          </a:p>
          <a:p>
            <a:endParaRPr lang="en-US" dirty="0"/>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51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More patients are being bridged to cardiac transplantation with mechanical circulatory support</a:t>
            </a:r>
          </a:p>
          <a:p>
            <a:pPr lvl="1"/>
            <a:r>
              <a:rPr lang="en-US" dirty="0"/>
              <a:t>~40% of adult heart transplants require LVAD, RVAD, or TAH prior to transplant </a:t>
            </a:r>
          </a:p>
          <a:p>
            <a:r>
              <a:rPr lang="en-US" dirty="0"/>
              <a:t>Less data is available on temporary circulatory support prior to cardiac transplantation</a:t>
            </a:r>
          </a:p>
          <a:p>
            <a:r>
              <a:rPr lang="en-US" dirty="0"/>
              <a:t>Among status 1A waitlist candidates for heart transplantation, mortality on the waitlist  ranges from  5% in those with durable mechanical circulatory support complicated by infection, to 36% in candidates supported by ECMO</a:t>
            </a:r>
            <a:endParaRPr lang="en-US" baseline="30000" dirty="0"/>
          </a:p>
          <a:p>
            <a:endParaRPr lang="en-US" dirty="0"/>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6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lnSpcReduction="10000"/>
          </a:bodyPr>
          <a:lstStyle/>
          <a:p>
            <a:r>
              <a:rPr lang="en-US" dirty="0"/>
              <a:t>Proposed changes to the adult heart allocation system would give patients requiring support with ECMO or with temporary ventricular assist devices (PVAD) the highest priority</a:t>
            </a:r>
          </a:p>
          <a:p>
            <a:pPr lvl="1"/>
            <a:r>
              <a:rPr lang="en-US" dirty="0"/>
              <a:t>use of an intra-aortic balloon pump second highest priority</a:t>
            </a:r>
          </a:p>
          <a:p>
            <a:r>
              <a:rPr lang="en-US" dirty="0"/>
              <a:t>Patients with acute circulatory support prior to heart transplantation may have higher mortality post-transplant compared to those who do not require such support</a:t>
            </a:r>
          </a:p>
          <a:p>
            <a:pPr lvl="1"/>
            <a:r>
              <a:rPr lang="en-US" dirty="0"/>
              <a:t>24% mortality at 6 months in patients transplanted after ECMO</a:t>
            </a:r>
          </a:p>
          <a:p>
            <a:r>
              <a:rPr lang="en-US" dirty="0"/>
              <a:t>Need to balance the needs of critically ill patients on the waitlist with outcomes after transplantation</a:t>
            </a:r>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71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and secondary aims</a:t>
            </a:r>
          </a:p>
        </p:txBody>
      </p:sp>
      <p:sp>
        <p:nvSpPr>
          <p:cNvPr id="3" name="Content Placeholder 2"/>
          <p:cNvSpPr>
            <a:spLocks noGrp="1"/>
          </p:cNvSpPr>
          <p:nvPr>
            <p:ph idx="1"/>
          </p:nvPr>
        </p:nvSpPr>
        <p:spPr/>
        <p:txBody>
          <a:bodyPr>
            <a:normAutofit lnSpcReduction="10000"/>
          </a:bodyPr>
          <a:lstStyle/>
          <a:p>
            <a:r>
              <a:rPr lang="en-US" dirty="0"/>
              <a:t>Patients who undergo acute circulatory support prior to heart transplantation will exhibit significantly higher morbidity and mortality after cardiac transplantation than those patients who do not require acute circulatory support, and these outcomes will vary by type of support (ECMO vs PVAD vs IABP)</a:t>
            </a:r>
          </a:p>
          <a:p>
            <a:r>
              <a:rPr lang="en-US" dirty="0"/>
              <a:t>Secondary aims</a:t>
            </a:r>
          </a:p>
          <a:p>
            <a:pPr lvl="1"/>
            <a:r>
              <a:rPr lang="en-US" dirty="0"/>
              <a:t>Describe trends in the prevalence of acute mechanical circulatory support prior to cardiac transplantation over time</a:t>
            </a:r>
          </a:p>
          <a:p>
            <a:pPr lvl="1"/>
            <a:r>
              <a:rPr lang="en-US" dirty="0"/>
              <a:t>Describe changes in the outcomes after acute mechanical circulatory support prior to cardiac transplantation over time</a:t>
            </a:r>
          </a:p>
          <a:p>
            <a:pPr marL="457200" lvl="1" indent="0">
              <a:buNone/>
            </a:pPr>
            <a:endParaRPr lang="en-US" dirty="0"/>
          </a:p>
          <a:p>
            <a:pPr lvl="1"/>
            <a:endParaRPr lang="en-US" dirty="0"/>
          </a:p>
          <a:p>
            <a:pPr lvl="1"/>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5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92500" lnSpcReduction="20000"/>
          </a:bodyPr>
          <a:lstStyle/>
          <a:p>
            <a:r>
              <a:rPr lang="en-US" sz="2200" dirty="0"/>
              <a:t>Nationwide Inpatient Sample (NIS)</a:t>
            </a:r>
          </a:p>
          <a:p>
            <a:r>
              <a:rPr lang="en-US" sz="2200" dirty="0"/>
              <a:t>largest database of all-payor inpatient discharge information, sampling approximately 20% of all non-federal US hospitals and including approximately 9 million hospital admissions each year</a:t>
            </a:r>
          </a:p>
          <a:p>
            <a:r>
              <a:rPr lang="en-US" sz="2200" dirty="0"/>
              <a:t>contains discharge data from over 5000 hospitals located across 45 states, of which approximately 1,200 hospitals are sampled each year </a:t>
            </a:r>
          </a:p>
          <a:p>
            <a:r>
              <a:rPr lang="en-US" sz="2200" dirty="0"/>
              <a:t>Each NIS entry includes all diagnosis and procedure codes of activity during the patient’s hospitalization at the time of discharge, as well as patient demographics, hospital characteristics, and short-term complications of the hospitalization</a:t>
            </a:r>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5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77500" lnSpcReduction="20000"/>
          </a:bodyPr>
          <a:lstStyle/>
          <a:p>
            <a:r>
              <a:rPr lang="en-US" sz="2400" dirty="0"/>
              <a:t>We identified all patients who underwent heart transplantation in the NIS from 1988 to 2014</a:t>
            </a:r>
          </a:p>
          <a:p>
            <a:r>
              <a:rPr lang="en-US" sz="2400" dirty="0"/>
              <a:t>population was further divided by whether each patient underwent pre-transplant ECMO, PVAD, or IABP</a:t>
            </a:r>
          </a:p>
          <a:p>
            <a:r>
              <a:rPr lang="en-US" sz="2400" dirty="0"/>
              <a:t>comorbidities were identified by International Classification of Diseases 9th edition code </a:t>
            </a:r>
          </a:p>
          <a:p>
            <a:r>
              <a:rPr lang="en-US" sz="2400" dirty="0"/>
              <a:t>in-hospital complications including acute renal failure, acute respiratory failure, redo sternotomy or reoperation, sepsis, bleeding complications, stroke, liver failure, and device failure were also identified by ICD-9 code</a:t>
            </a:r>
          </a:p>
          <a:p>
            <a:r>
              <a:rPr lang="en-US" sz="2400" dirty="0"/>
              <a:t>Python 2.7 and R 2.13 were used for statistical analysis. </a:t>
            </a:r>
          </a:p>
          <a:p>
            <a:pPr lvl="1"/>
            <a:r>
              <a:rPr lang="en-US" dirty="0"/>
              <a:t>P-values were calculated by two-sided t-tests and Chi-squared tests, respectively, with significance thresholds of 0.05. </a:t>
            </a:r>
            <a:r>
              <a:rPr lang="en-US"/>
              <a:t>Logistic </a:t>
            </a:r>
            <a:r>
              <a:rPr lang="en-US" dirty="0"/>
              <a:t>regression was performed for the multivariate analysis.</a:t>
            </a:r>
          </a:p>
          <a:p>
            <a:endParaRPr lang="en-US" dirty="0"/>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48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fontScale="55000" lnSpcReduction="20000"/>
          </a:bodyPr>
          <a:lstStyle/>
          <a:p>
            <a:r>
              <a:rPr lang="en-US" sz="3200" dirty="0"/>
              <a:t>6,892 patients from 1998 to 2014  underwent cardiac transplantation </a:t>
            </a:r>
          </a:p>
          <a:p>
            <a:r>
              <a:rPr lang="en-US" sz="3200" dirty="0"/>
              <a:t>patients were predominantly male (72.0%) and white (57.0%) and had a mean age of 46.5 years</a:t>
            </a:r>
          </a:p>
          <a:p>
            <a:r>
              <a:rPr lang="en-US" sz="3200" dirty="0"/>
              <a:t>patients had a high proportion of ischemic heart disease (42.9%), hypertension (29.7%), diabetes (19.5%), and pre-existing renal dysfunction (33.2%).</a:t>
            </a:r>
          </a:p>
          <a:p>
            <a:r>
              <a:rPr lang="en-US" sz="2900" dirty="0"/>
              <a:t>456 (6.6%) transplant recipients required acute circulatory support prior to heart transplantation</a:t>
            </a:r>
          </a:p>
          <a:p>
            <a:pPr lvl="1"/>
            <a:r>
              <a:rPr lang="en-US" sz="2900" dirty="0"/>
              <a:t>341 patients had IABP </a:t>
            </a:r>
          </a:p>
          <a:p>
            <a:pPr lvl="1"/>
            <a:r>
              <a:rPr lang="en-US" sz="2900" dirty="0"/>
              <a:t>130 patients received ECMO</a:t>
            </a:r>
          </a:p>
          <a:p>
            <a:pPr lvl="1"/>
            <a:r>
              <a:rPr lang="en-US" sz="2900" dirty="0"/>
              <a:t>21 patients underwent PVAD </a:t>
            </a:r>
          </a:p>
          <a:p>
            <a:r>
              <a:rPr lang="en-US" sz="3200" dirty="0"/>
              <a:t>increasing trend over time for the use of acute circulatory support prior to heart transplantation</a:t>
            </a:r>
          </a:p>
          <a:p>
            <a:pPr lvl="1"/>
            <a:r>
              <a:rPr lang="en-US" sz="2900" dirty="0"/>
              <a:t>17 cases per year between 1998 to 2012 to an average of 40 cases per year between 2012 to 2014 </a:t>
            </a:r>
          </a:p>
        </p:txBody>
      </p:sp>
      <p:pic>
        <p:nvPicPr>
          <p:cNvPr id="4" name="Picture 2" descr="Image result for stanford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1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mortality trend over time</a:t>
            </a:r>
          </a:p>
        </p:txBody>
      </p:sp>
      <p:pic>
        <p:nvPicPr>
          <p:cNvPr id="4" name="Content Placeholder 3"/>
          <p:cNvPicPr>
            <a:picLocks noGrp="1" noChangeAspect="1"/>
          </p:cNvPicPr>
          <p:nvPr>
            <p:ph idx="1"/>
          </p:nvPr>
        </p:nvPicPr>
        <p:blipFill>
          <a:blip r:embed="rId2"/>
          <a:stretch>
            <a:fillRect/>
          </a:stretch>
        </p:blipFill>
        <p:spPr>
          <a:xfrm>
            <a:off x="1597981" y="2016125"/>
            <a:ext cx="8691238" cy="3449638"/>
          </a:xfrm>
        </p:spPr>
      </p:pic>
      <p:pic>
        <p:nvPicPr>
          <p:cNvPr id="5" name="Picture 2" descr="Image result for stanford medic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681" y="5164875"/>
            <a:ext cx="4519319" cy="116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98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552" y="262981"/>
            <a:ext cx="9603275" cy="1049235"/>
          </a:xfrm>
        </p:spPr>
        <p:txBody>
          <a:bodyPr>
            <a:normAutofit fontScale="90000"/>
          </a:bodyPr>
          <a:lstStyle/>
          <a:p>
            <a:r>
              <a:rPr lang="en-US" dirty="0"/>
              <a:t>RESULTS – Multivariate analysis of PREDICTORS OF POST TRANSPLANT mortality</a:t>
            </a:r>
            <a:br>
              <a:rPr lang="en-US" dirty="0"/>
            </a:br>
            <a:endParaRPr lang="en-US" dirty="0"/>
          </a:p>
        </p:txBody>
      </p:sp>
      <p:sp>
        <p:nvSpPr>
          <p:cNvPr id="3" name="Content Placeholder 2"/>
          <p:cNvSpPr>
            <a:spLocks noGrp="1"/>
          </p:cNvSpPr>
          <p:nvPr>
            <p:ph idx="1"/>
          </p:nvPr>
        </p:nvSpPr>
        <p:spPr/>
        <p:txBody>
          <a:bodyPr>
            <a:norm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5898114"/>
              </p:ext>
            </p:extLst>
          </p:nvPr>
        </p:nvGraphicFramePr>
        <p:xfrm>
          <a:off x="1038687" y="1474038"/>
          <a:ext cx="10156054" cy="4389120"/>
        </p:xfrm>
        <a:graphic>
          <a:graphicData uri="http://schemas.openxmlformats.org/drawingml/2006/table">
            <a:tbl>
              <a:tblPr firstRow="1" bandRow="1">
                <a:tableStyleId>{5C22544A-7EE6-4342-B048-85BDC9FD1C3A}</a:tableStyleId>
              </a:tblPr>
              <a:tblGrid>
                <a:gridCol w="5078028">
                  <a:extLst>
                    <a:ext uri="{9D8B030D-6E8A-4147-A177-3AD203B41FA5}">
                      <a16:colId xmlns="" xmlns:a16="http://schemas.microsoft.com/office/drawing/2014/main" val="20000"/>
                    </a:ext>
                  </a:extLst>
                </a:gridCol>
                <a:gridCol w="2539013">
                  <a:extLst>
                    <a:ext uri="{9D8B030D-6E8A-4147-A177-3AD203B41FA5}">
                      <a16:colId xmlns="" xmlns:a16="http://schemas.microsoft.com/office/drawing/2014/main" val="20001"/>
                    </a:ext>
                  </a:extLst>
                </a:gridCol>
                <a:gridCol w="2539013">
                  <a:extLst>
                    <a:ext uri="{9D8B030D-6E8A-4147-A177-3AD203B41FA5}">
                      <a16:colId xmlns="" xmlns:a16="http://schemas.microsoft.com/office/drawing/2014/main" val="20002"/>
                    </a:ext>
                  </a:extLst>
                </a:gridCol>
              </a:tblGrid>
              <a:tr h="0">
                <a:tc>
                  <a:txBody>
                    <a:bodyPr/>
                    <a:lstStyle/>
                    <a:p>
                      <a:endParaRPr lang="en-US" dirty="0"/>
                    </a:p>
                  </a:txBody>
                  <a:tcPr/>
                </a:tc>
                <a:tc>
                  <a:txBody>
                    <a:bodyPr/>
                    <a:lstStyle/>
                    <a:p>
                      <a:r>
                        <a:rPr lang="en-US" dirty="0"/>
                        <a:t>OR</a:t>
                      </a:r>
                    </a:p>
                  </a:txBody>
                  <a:tcPr/>
                </a:tc>
                <a:tc>
                  <a:txBody>
                    <a:bodyPr/>
                    <a:lstStyle/>
                    <a:p>
                      <a:r>
                        <a:rPr lang="en-US" dirty="0"/>
                        <a:t>P value</a:t>
                      </a:r>
                    </a:p>
                  </a:txBody>
                  <a:tcPr/>
                </a:tc>
                <a:extLst>
                  <a:ext uri="{0D108BD9-81ED-4DB2-BD59-A6C34878D82A}">
                    <a16:rowId xmlns="" xmlns:a16="http://schemas.microsoft.com/office/drawing/2014/main" val="10000"/>
                  </a:ext>
                </a:extLst>
              </a:tr>
              <a:tr h="239571">
                <a:tc>
                  <a:txBody>
                    <a:bodyPr/>
                    <a:lstStyle/>
                    <a:p>
                      <a:r>
                        <a:rPr lang="en-US" dirty="0"/>
                        <a:t>Support prior to </a:t>
                      </a:r>
                      <a:r>
                        <a:rPr lang="en-US" dirty="0" err="1"/>
                        <a:t>tx</a:t>
                      </a:r>
                      <a:endParaRPr lang="en-US" dirty="0"/>
                    </a:p>
                  </a:txBody>
                  <a:tcPr/>
                </a:tc>
                <a:tc>
                  <a:txBody>
                    <a:bodyPr/>
                    <a:lstStyle/>
                    <a:p>
                      <a:r>
                        <a:rPr lang="en-US" dirty="0" smtClean="0"/>
                        <a:t>1.0003</a:t>
                      </a:r>
                      <a:endParaRPr lang="en-US" dirty="0"/>
                    </a:p>
                  </a:txBody>
                  <a:tcPr/>
                </a:tc>
                <a:tc>
                  <a:txBody>
                    <a:bodyPr/>
                    <a:lstStyle/>
                    <a:p>
                      <a:r>
                        <a:rPr lang="en-US" dirty="0"/>
                        <a:t>0.98</a:t>
                      </a:r>
                    </a:p>
                  </a:txBody>
                  <a:tcPr/>
                </a:tc>
                <a:extLst>
                  <a:ext uri="{0D108BD9-81ED-4DB2-BD59-A6C34878D82A}">
                    <a16:rowId xmlns="" xmlns:a16="http://schemas.microsoft.com/office/drawing/2014/main" val="10001"/>
                  </a:ext>
                </a:extLst>
              </a:tr>
              <a:tr h="239571">
                <a:tc>
                  <a:txBody>
                    <a:bodyPr/>
                    <a:lstStyle/>
                    <a:p>
                      <a:r>
                        <a:rPr lang="en-US" dirty="0" smtClean="0"/>
                        <a:t>Diabetes</a:t>
                      </a:r>
                      <a:endParaRPr lang="en-US" dirty="0"/>
                    </a:p>
                  </a:txBody>
                  <a:tcPr/>
                </a:tc>
                <a:tc>
                  <a:txBody>
                    <a:bodyPr/>
                    <a:lstStyle/>
                    <a:p>
                      <a:r>
                        <a:rPr lang="en-US" dirty="0" smtClean="0"/>
                        <a:t>0.9792</a:t>
                      </a:r>
                      <a:endParaRPr lang="en-US" dirty="0"/>
                    </a:p>
                  </a:txBody>
                  <a:tcPr/>
                </a:tc>
                <a:tc>
                  <a:txBody>
                    <a:bodyPr/>
                    <a:lstStyle/>
                    <a:p>
                      <a:r>
                        <a:rPr lang="en-US" dirty="0"/>
                        <a:t>0.04</a:t>
                      </a:r>
                    </a:p>
                  </a:txBody>
                  <a:tcPr/>
                </a:tc>
                <a:extLst>
                  <a:ext uri="{0D108BD9-81ED-4DB2-BD59-A6C34878D82A}">
                    <a16:rowId xmlns="" xmlns:a16="http://schemas.microsoft.com/office/drawing/2014/main" val="10002"/>
                  </a:ext>
                </a:extLst>
              </a:tr>
              <a:tr h="239571">
                <a:tc>
                  <a:txBody>
                    <a:bodyPr/>
                    <a:lstStyle/>
                    <a:p>
                      <a:r>
                        <a:rPr lang="en-US" dirty="0"/>
                        <a:t>PVD</a:t>
                      </a:r>
                    </a:p>
                  </a:txBody>
                  <a:tcPr/>
                </a:tc>
                <a:tc>
                  <a:txBody>
                    <a:bodyPr/>
                    <a:lstStyle/>
                    <a:p>
                      <a:r>
                        <a:rPr lang="en-US" dirty="0" smtClean="0"/>
                        <a:t>1.0409</a:t>
                      </a:r>
                      <a:endParaRPr lang="en-US" dirty="0"/>
                    </a:p>
                  </a:txBody>
                  <a:tcPr/>
                </a:tc>
                <a:tc>
                  <a:txBody>
                    <a:bodyPr/>
                    <a:lstStyle/>
                    <a:p>
                      <a:r>
                        <a:rPr lang="en-US" dirty="0"/>
                        <a:t>0.19</a:t>
                      </a:r>
                    </a:p>
                  </a:txBody>
                  <a:tcPr/>
                </a:tc>
                <a:extLst>
                  <a:ext uri="{0D108BD9-81ED-4DB2-BD59-A6C34878D82A}">
                    <a16:rowId xmlns="" xmlns:a16="http://schemas.microsoft.com/office/drawing/2014/main" val="10003"/>
                  </a:ext>
                </a:extLst>
              </a:tr>
              <a:tr h="239571">
                <a:tc>
                  <a:txBody>
                    <a:bodyPr/>
                    <a:lstStyle/>
                    <a:p>
                      <a:r>
                        <a:rPr lang="en-US" dirty="0"/>
                        <a:t>CKD</a:t>
                      </a:r>
                    </a:p>
                  </a:txBody>
                  <a:tcPr/>
                </a:tc>
                <a:tc>
                  <a:txBody>
                    <a:bodyPr/>
                    <a:lstStyle/>
                    <a:p>
                      <a:r>
                        <a:rPr lang="en-US" dirty="0" smtClean="0"/>
                        <a:t>0.9623</a:t>
                      </a:r>
                      <a:endParaRPr lang="en-US" dirty="0"/>
                    </a:p>
                  </a:txBody>
                  <a:tcPr/>
                </a:tc>
                <a:tc>
                  <a:txBody>
                    <a:bodyPr/>
                    <a:lstStyle/>
                    <a:p>
                      <a:r>
                        <a:rPr lang="en-US" dirty="0"/>
                        <a:t>&lt; .0001</a:t>
                      </a:r>
                    </a:p>
                  </a:txBody>
                  <a:tcPr/>
                </a:tc>
                <a:extLst>
                  <a:ext uri="{0D108BD9-81ED-4DB2-BD59-A6C34878D82A}">
                    <a16:rowId xmlns="" xmlns:a16="http://schemas.microsoft.com/office/drawing/2014/main" val="10004"/>
                  </a:ext>
                </a:extLst>
              </a:tr>
              <a:tr h="239571">
                <a:tc>
                  <a:txBody>
                    <a:bodyPr/>
                    <a:lstStyle/>
                    <a:p>
                      <a:r>
                        <a:rPr lang="en-US" dirty="0"/>
                        <a:t>HTN</a:t>
                      </a:r>
                    </a:p>
                  </a:txBody>
                  <a:tcPr/>
                </a:tc>
                <a:tc>
                  <a:txBody>
                    <a:bodyPr/>
                    <a:lstStyle/>
                    <a:p>
                      <a:r>
                        <a:rPr lang="en-US" dirty="0" smtClean="0"/>
                        <a:t>0.9563</a:t>
                      </a:r>
                      <a:endParaRPr lang="en-US" dirty="0"/>
                    </a:p>
                  </a:txBody>
                  <a:tcPr/>
                </a:tc>
                <a:tc>
                  <a:txBody>
                    <a:bodyPr/>
                    <a:lstStyle/>
                    <a:p>
                      <a:r>
                        <a:rPr lang="en-US" dirty="0"/>
                        <a:t>&lt; .0001</a:t>
                      </a:r>
                    </a:p>
                  </a:txBody>
                  <a:tcPr/>
                </a:tc>
                <a:extLst>
                  <a:ext uri="{0D108BD9-81ED-4DB2-BD59-A6C34878D82A}">
                    <a16:rowId xmlns="" xmlns:a16="http://schemas.microsoft.com/office/drawing/2014/main" val="10005"/>
                  </a:ext>
                </a:extLst>
              </a:tr>
              <a:tr h="239571">
                <a:tc>
                  <a:txBody>
                    <a:bodyPr/>
                    <a:lstStyle/>
                    <a:p>
                      <a:r>
                        <a:rPr lang="en-US" dirty="0"/>
                        <a:t>Ischemic heart disease</a:t>
                      </a:r>
                    </a:p>
                  </a:txBody>
                  <a:tcPr/>
                </a:tc>
                <a:tc>
                  <a:txBody>
                    <a:bodyPr/>
                    <a:lstStyle/>
                    <a:p>
                      <a:r>
                        <a:rPr lang="en-US" dirty="0" smtClean="0"/>
                        <a:t>1.0086</a:t>
                      </a:r>
                      <a:endParaRPr lang="en-US" dirty="0"/>
                    </a:p>
                  </a:txBody>
                  <a:tcPr/>
                </a:tc>
                <a:tc>
                  <a:txBody>
                    <a:bodyPr/>
                    <a:lstStyle/>
                    <a:p>
                      <a:r>
                        <a:rPr lang="en-US" dirty="0" smtClean="0"/>
                        <a:t>0.31</a:t>
                      </a:r>
                      <a:endParaRPr lang="en-US" dirty="0"/>
                    </a:p>
                  </a:txBody>
                  <a:tcPr/>
                </a:tc>
                <a:extLst>
                  <a:ext uri="{0D108BD9-81ED-4DB2-BD59-A6C34878D82A}">
                    <a16:rowId xmlns="" xmlns:a16="http://schemas.microsoft.com/office/drawing/2014/main" val="10006"/>
                  </a:ext>
                </a:extLst>
              </a:tr>
              <a:tr h="239571">
                <a:tc>
                  <a:txBody>
                    <a:bodyPr/>
                    <a:lstStyle/>
                    <a:p>
                      <a:r>
                        <a:rPr lang="en-US" dirty="0"/>
                        <a:t>Smoking</a:t>
                      </a:r>
                    </a:p>
                  </a:txBody>
                  <a:tcPr/>
                </a:tc>
                <a:tc>
                  <a:txBody>
                    <a:bodyPr/>
                    <a:lstStyle/>
                    <a:p>
                      <a:r>
                        <a:rPr lang="en-US" dirty="0" smtClean="0"/>
                        <a:t>0.9703</a:t>
                      </a:r>
                      <a:endParaRPr lang="en-US" dirty="0"/>
                    </a:p>
                  </a:txBody>
                  <a:tcPr/>
                </a:tc>
                <a:tc>
                  <a:txBody>
                    <a:bodyPr/>
                    <a:lstStyle/>
                    <a:p>
                      <a:r>
                        <a:rPr lang="en-US" dirty="0"/>
                        <a:t>0.08</a:t>
                      </a:r>
                    </a:p>
                  </a:txBody>
                  <a:tcPr/>
                </a:tc>
                <a:extLst>
                  <a:ext uri="{0D108BD9-81ED-4DB2-BD59-A6C34878D82A}">
                    <a16:rowId xmlns="" xmlns:a16="http://schemas.microsoft.com/office/drawing/2014/main" val="10007"/>
                  </a:ext>
                </a:extLst>
              </a:tr>
              <a:tr h="239571">
                <a:tc>
                  <a:txBody>
                    <a:bodyPr/>
                    <a:lstStyle/>
                    <a:p>
                      <a:r>
                        <a:rPr lang="en-US" dirty="0"/>
                        <a:t>Obesity</a:t>
                      </a:r>
                    </a:p>
                  </a:txBody>
                  <a:tcPr/>
                </a:tc>
                <a:tc>
                  <a:txBody>
                    <a:bodyPr/>
                    <a:lstStyle/>
                    <a:p>
                      <a:r>
                        <a:rPr lang="en-US" dirty="0" smtClean="0"/>
                        <a:t>0.9657</a:t>
                      </a:r>
                      <a:endParaRPr lang="en-US" dirty="0"/>
                    </a:p>
                  </a:txBody>
                  <a:tcPr/>
                </a:tc>
                <a:tc>
                  <a:txBody>
                    <a:bodyPr/>
                    <a:lstStyle/>
                    <a:p>
                      <a:r>
                        <a:rPr lang="en-US" dirty="0"/>
                        <a:t>0.13</a:t>
                      </a:r>
                    </a:p>
                  </a:txBody>
                  <a:tcPr/>
                </a:tc>
                <a:extLst>
                  <a:ext uri="{0D108BD9-81ED-4DB2-BD59-A6C34878D82A}">
                    <a16:rowId xmlns="" xmlns:a16="http://schemas.microsoft.com/office/drawing/2014/main" val="10008"/>
                  </a:ext>
                </a:extLst>
              </a:tr>
              <a:tr h="239571">
                <a:tc>
                  <a:txBody>
                    <a:bodyPr/>
                    <a:lstStyle/>
                    <a:p>
                      <a:r>
                        <a:rPr lang="en-US" baseline="0" dirty="0" smtClean="0"/>
                        <a:t>Age By Year</a:t>
                      </a:r>
                      <a:endParaRPr lang="en-US" dirty="0"/>
                    </a:p>
                  </a:txBody>
                  <a:tcPr/>
                </a:tc>
                <a:tc>
                  <a:txBody>
                    <a:bodyPr/>
                    <a:lstStyle/>
                    <a:p>
                      <a:r>
                        <a:rPr lang="en-US" dirty="0" smtClean="0"/>
                        <a:t>1.0005</a:t>
                      </a:r>
                      <a:endParaRPr lang="en-US" dirty="0"/>
                    </a:p>
                  </a:txBody>
                  <a:tcPr/>
                </a:tc>
                <a:tc>
                  <a:txBody>
                    <a:bodyPr/>
                    <a:lstStyle/>
                    <a:p>
                      <a:r>
                        <a:rPr lang="en-US" dirty="0"/>
                        <a:t>0.02</a:t>
                      </a:r>
                    </a:p>
                  </a:txBody>
                  <a:tcPr/>
                </a:tc>
                <a:extLst>
                  <a:ext uri="{0D108BD9-81ED-4DB2-BD59-A6C34878D82A}">
                    <a16:rowId xmlns="" xmlns:a16="http://schemas.microsoft.com/office/drawing/2014/main" val="10009"/>
                  </a:ext>
                </a:extLst>
              </a:tr>
              <a:tr h="239571">
                <a:tc>
                  <a:txBody>
                    <a:bodyPr/>
                    <a:lstStyle/>
                    <a:p>
                      <a:r>
                        <a:rPr lang="en-US" dirty="0" smtClean="0"/>
                        <a:t>Not</a:t>
                      </a:r>
                      <a:r>
                        <a:rPr lang="en-US" baseline="0" dirty="0" smtClean="0"/>
                        <a:t> White</a:t>
                      </a:r>
                      <a:endParaRPr lang="en-US" dirty="0"/>
                    </a:p>
                  </a:txBody>
                  <a:tcPr/>
                </a:tc>
                <a:tc>
                  <a:txBody>
                    <a:bodyPr/>
                    <a:lstStyle/>
                    <a:p>
                      <a:r>
                        <a:rPr lang="en-US" dirty="0" smtClean="0"/>
                        <a:t>1.0082</a:t>
                      </a:r>
                      <a:endParaRPr lang="en-US" dirty="0"/>
                    </a:p>
                  </a:txBody>
                  <a:tcPr/>
                </a:tc>
                <a:tc>
                  <a:txBody>
                    <a:bodyPr/>
                    <a:lstStyle/>
                    <a:p>
                      <a:r>
                        <a:rPr lang="en-US" dirty="0" smtClean="0"/>
                        <a:t>0.30</a:t>
                      </a:r>
                      <a:endParaRPr lang="en-US" dirty="0"/>
                    </a:p>
                  </a:txBody>
                  <a:tcPr/>
                </a:tc>
                <a:extLst>
                  <a:ext uri="{0D108BD9-81ED-4DB2-BD59-A6C34878D82A}">
                    <a16:rowId xmlns="" xmlns:a16="http://schemas.microsoft.com/office/drawing/2014/main" val="10010"/>
                  </a:ext>
                </a:extLst>
              </a:tr>
              <a:tr h="239571">
                <a:tc>
                  <a:txBody>
                    <a:bodyPr/>
                    <a:lstStyle/>
                    <a:p>
                      <a:r>
                        <a:rPr lang="en-US" dirty="0" smtClean="0"/>
                        <a:t>Female</a:t>
                      </a:r>
                      <a:endParaRPr lang="en-US" dirty="0"/>
                    </a:p>
                  </a:txBody>
                  <a:tcPr/>
                </a:tc>
                <a:tc>
                  <a:txBody>
                    <a:bodyPr/>
                    <a:lstStyle/>
                    <a:p>
                      <a:r>
                        <a:rPr lang="en-US" smtClean="0"/>
                        <a:t>1.0066</a:t>
                      </a:r>
                      <a:endParaRPr lang="en-US" dirty="0"/>
                    </a:p>
                  </a:txBody>
                  <a:tcPr/>
                </a:tc>
                <a:tc>
                  <a:txBody>
                    <a:bodyPr/>
                    <a:lstStyle/>
                    <a:p>
                      <a:r>
                        <a:rPr lang="en-US" dirty="0" smtClean="0"/>
                        <a:t>0.45</a:t>
                      </a:r>
                      <a:endParaRPr lang="en-US" dirty="0"/>
                    </a:p>
                  </a:txBody>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1280857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1686</TotalTime>
  <Words>1167</Words>
  <Application>Microsoft Office PowerPoint</Application>
  <PresentationFormat>Widescreen</PresentationFormat>
  <Paragraphs>201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msgothic</vt:lpstr>
      <vt:lpstr>Arial</vt:lpstr>
      <vt:lpstr>Calibri</vt:lpstr>
      <vt:lpstr>Gill Sans MT</vt:lpstr>
      <vt:lpstr>Times New Roman</vt:lpstr>
      <vt:lpstr>Gallery</vt:lpstr>
      <vt:lpstr>Heart Transplantation AFTER Acute Circulatory Support: PREVALENCE and OUTCOMES </vt:lpstr>
      <vt:lpstr>Background</vt:lpstr>
      <vt:lpstr>Background</vt:lpstr>
      <vt:lpstr>Hypothesis and secondary aims</vt:lpstr>
      <vt:lpstr>METHODS</vt:lpstr>
      <vt:lpstr>METHODS</vt:lpstr>
      <vt:lpstr>RESULTS</vt:lpstr>
      <vt:lpstr>Results: mortality trend over time</vt:lpstr>
      <vt:lpstr>RESULTS – Multivariate analysis of PREDICTORS OF POST TRANSPLANT mortality </vt:lpstr>
      <vt:lpstr>Results: STROKE trend over time</vt:lpstr>
      <vt:lpstr>Results</vt:lpstr>
      <vt:lpstr>RESULTS –POST tRANSPLANT OUTCOMES</vt:lpstr>
      <vt:lpstr>Results: MORTALITY TREND over time BY TYPE OF SUPPORT</vt:lpstr>
      <vt:lpstr>Results: TRANSPLANTS OVER TIME BY TYPE OF SUPPORT</vt:lpstr>
      <vt:lpstr>DISCUSSION</vt:lpstr>
      <vt:lpstr>PowerPoint Presentation</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and In Hospital Mortality of Acute Circulatory Support Prior to Heart Transplantation</dc:title>
  <dc:creator>Dipanjan Banerjee</dc:creator>
  <cp:lastModifiedBy>David Ouyang</cp:lastModifiedBy>
  <cp:revision>28</cp:revision>
  <dcterms:created xsi:type="dcterms:W3CDTF">2017-03-28T04:09:23Z</dcterms:created>
  <dcterms:modified xsi:type="dcterms:W3CDTF">2017-04-04T15:58:44Z</dcterms:modified>
</cp:coreProperties>
</file>