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9144000" cy="6858000"/>
  <p:defaultTextStyle>
    <a:defPPr>
      <a:defRPr lang="en-US"/>
    </a:defPPr>
    <a:lvl1pPr marL="0" algn="l" defTabSz="4384880" rtl="0" eaLnBrk="1" latinLnBrk="0" hangingPunct="1">
      <a:defRPr sz="8600" kern="1200">
        <a:solidFill>
          <a:schemeClr val="tx1"/>
        </a:solidFill>
        <a:latin typeface="+mn-lt"/>
        <a:ea typeface="+mn-ea"/>
        <a:cs typeface="+mn-cs"/>
      </a:defRPr>
    </a:lvl1pPr>
    <a:lvl2pPr marL="2192440" algn="l" defTabSz="4384880" rtl="0" eaLnBrk="1" latinLnBrk="0" hangingPunct="1">
      <a:defRPr sz="8600" kern="1200">
        <a:solidFill>
          <a:schemeClr val="tx1"/>
        </a:solidFill>
        <a:latin typeface="+mn-lt"/>
        <a:ea typeface="+mn-ea"/>
        <a:cs typeface="+mn-cs"/>
      </a:defRPr>
    </a:lvl2pPr>
    <a:lvl3pPr marL="4384880" algn="l" defTabSz="4384880" rtl="0" eaLnBrk="1" latinLnBrk="0" hangingPunct="1">
      <a:defRPr sz="8600" kern="1200">
        <a:solidFill>
          <a:schemeClr val="tx1"/>
        </a:solidFill>
        <a:latin typeface="+mn-lt"/>
        <a:ea typeface="+mn-ea"/>
        <a:cs typeface="+mn-cs"/>
      </a:defRPr>
    </a:lvl3pPr>
    <a:lvl4pPr marL="6577321" algn="l" defTabSz="4384880" rtl="0" eaLnBrk="1" latinLnBrk="0" hangingPunct="1">
      <a:defRPr sz="8600" kern="1200">
        <a:solidFill>
          <a:schemeClr val="tx1"/>
        </a:solidFill>
        <a:latin typeface="+mn-lt"/>
        <a:ea typeface="+mn-ea"/>
        <a:cs typeface="+mn-cs"/>
      </a:defRPr>
    </a:lvl4pPr>
    <a:lvl5pPr marL="8769762" algn="l" defTabSz="4384880" rtl="0" eaLnBrk="1" latinLnBrk="0" hangingPunct="1">
      <a:defRPr sz="8600" kern="1200">
        <a:solidFill>
          <a:schemeClr val="tx1"/>
        </a:solidFill>
        <a:latin typeface="+mn-lt"/>
        <a:ea typeface="+mn-ea"/>
        <a:cs typeface="+mn-cs"/>
      </a:defRPr>
    </a:lvl5pPr>
    <a:lvl6pPr marL="10962207" algn="l" defTabSz="4384880" rtl="0" eaLnBrk="1" latinLnBrk="0" hangingPunct="1">
      <a:defRPr sz="8600" kern="1200">
        <a:solidFill>
          <a:schemeClr val="tx1"/>
        </a:solidFill>
        <a:latin typeface="+mn-lt"/>
        <a:ea typeface="+mn-ea"/>
        <a:cs typeface="+mn-cs"/>
      </a:defRPr>
    </a:lvl6pPr>
    <a:lvl7pPr marL="13154642" algn="l" defTabSz="4384880" rtl="0" eaLnBrk="1" latinLnBrk="0" hangingPunct="1">
      <a:defRPr sz="8600" kern="1200">
        <a:solidFill>
          <a:schemeClr val="tx1"/>
        </a:solidFill>
        <a:latin typeface="+mn-lt"/>
        <a:ea typeface="+mn-ea"/>
        <a:cs typeface="+mn-cs"/>
      </a:defRPr>
    </a:lvl7pPr>
    <a:lvl8pPr marL="15347082" algn="l" defTabSz="4384880" rtl="0" eaLnBrk="1" latinLnBrk="0" hangingPunct="1">
      <a:defRPr sz="8600" kern="1200">
        <a:solidFill>
          <a:schemeClr val="tx1"/>
        </a:solidFill>
        <a:latin typeface="+mn-lt"/>
        <a:ea typeface="+mn-ea"/>
        <a:cs typeface="+mn-cs"/>
      </a:defRPr>
    </a:lvl8pPr>
    <a:lvl9pPr marL="17539527" algn="l" defTabSz="438488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E8E"/>
    <a:srgbClr val="003399"/>
    <a:srgbClr val="0013C4"/>
    <a:srgbClr val="0D24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98" autoAdjust="0"/>
    <p:restoredTop sz="96833" autoAdjust="0"/>
  </p:normalViewPr>
  <p:slideViewPr>
    <p:cSldViewPr>
      <p:cViewPr>
        <p:scale>
          <a:sx n="10" d="100"/>
          <a:sy n="10" d="100"/>
        </p:scale>
        <p:origin x="-2124" y="-654"/>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3362" indent="0" algn="ctr">
              <a:buNone/>
              <a:defRPr>
                <a:solidFill>
                  <a:schemeClr val="tx1">
                    <a:tint val="75000"/>
                  </a:schemeClr>
                </a:solidFill>
              </a:defRPr>
            </a:lvl2pPr>
            <a:lvl3pPr marL="4386728" indent="0" algn="ctr">
              <a:buNone/>
              <a:defRPr>
                <a:solidFill>
                  <a:schemeClr val="tx1">
                    <a:tint val="75000"/>
                  </a:schemeClr>
                </a:solidFill>
              </a:defRPr>
            </a:lvl3pPr>
            <a:lvl4pPr marL="6580091" indent="0" algn="ctr">
              <a:buNone/>
              <a:defRPr>
                <a:solidFill>
                  <a:schemeClr val="tx1">
                    <a:tint val="75000"/>
                  </a:schemeClr>
                </a:solidFill>
              </a:defRPr>
            </a:lvl4pPr>
            <a:lvl5pPr marL="8773457" indent="0" algn="ctr">
              <a:buNone/>
              <a:defRPr>
                <a:solidFill>
                  <a:schemeClr val="tx1">
                    <a:tint val="75000"/>
                  </a:schemeClr>
                </a:solidFill>
              </a:defRPr>
            </a:lvl5pPr>
            <a:lvl6pPr marL="10966824" indent="0" algn="ctr">
              <a:buNone/>
              <a:defRPr>
                <a:solidFill>
                  <a:schemeClr val="tx1">
                    <a:tint val="75000"/>
                  </a:schemeClr>
                </a:solidFill>
              </a:defRPr>
            </a:lvl6pPr>
            <a:lvl7pPr marL="13160185" indent="0" algn="ctr">
              <a:buNone/>
              <a:defRPr>
                <a:solidFill>
                  <a:schemeClr val="tx1">
                    <a:tint val="75000"/>
                  </a:schemeClr>
                </a:solidFill>
              </a:defRPr>
            </a:lvl7pPr>
            <a:lvl8pPr marL="15353547" indent="0" algn="ctr">
              <a:buNone/>
              <a:defRPr>
                <a:solidFill>
                  <a:schemeClr val="tx1">
                    <a:tint val="75000"/>
                  </a:schemeClr>
                </a:solidFill>
              </a:defRPr>
            </a:lvl8pPr>
            <a:lvl9pPr marL="1754691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D1956E-002D-48E1-AC74-89B01C5D2A1D}" type="datetimeFigureOut">
              <a:rPr lang="en-US" smtClean="0"/>
              <a:pPr/>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D1956E-002D-48E1-AC74-89B01C5D2A1D}" type="datetimeFigureOut">
              <a:rPr lang="en-US" smtClean="0"/>
              <a:pPr/>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4"/>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4"/>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D1956E-002D-48E1-AC74-89B01C5D2A1D}" type="datetimeFigureOut">
              <a:rPr lang="en-US" smtClean="0"/>
              <a:pPr/>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D1956E-002D-48E1-AC74-89B01C5D2A1D}" type="datetimeFigureOut">
              <a:rPr lang="en-US" smtClean="0"/>
              <a:pPr/>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30"/>
            <a:ext cx="37307520" cy="7200898"/>
          </a:xfrm>
        </p:spPr>
        <p:txBody>
          <a:bodyPr anchor="b"/>
          <a:lstStyle>
            <a:lvl1pPr marL="0" indent="0">
              <a:buNone/>
              <a:defRPr sz="9600">
                <a:solidFill>
                  <a:schemeClr val="tx1">
                    <a:tint val="75000"/>
                  </a:schemeClr>
                </a:solidFill>
              </a:defRPr>
            </a:lvl1pPr>
            <a:lvl2pPr marL="2193362" indent="0">
              <a:buNone/>
              <a:defRPr sz="8600">
                <a:solidFill>
                  <a:schemeClr val="tx1">
                    <a:tint val="75000"/>
                  </a:schemeClr>
                </a:solidFill>
              </a:defRPr>
            </a:lvl2pPr>
            <a:lvl3pPr marL="4386728" indent="0">
              <a:buNone/>
              <a:defRPr sz="7700">
                <a:solidFill>
                  <a:schemeClr val="tx1">
                    <a:tint val="75000"/>
                  </a:schemeClr>
                </a:solidFill>
              </a:defRPr>
            </a:lvl3pPr>
            <a:lvl4pPr marL="6580091" indent="0">
              <a:buNone/>
              <a:defRPr sz="6700">
                <a:solidFill>
                  <a:schemeClr val="tx1">
                    <a:tint val="75000"/>
                  </a:schemeClr>
                </a:solidFill>
              </a:defRPr>
            </a:lvl4pPr>
            <a:lvl5pPr marL="8773457" indent="0">
              <a:buNone/>
              <a:defRPr sz="6700">
                <a:solidFill>
                  <a:schemeClr val="tx1">
                    <a:tint val="75000"/>
                  </a:schemeClr>
                </a:solidFill>
              </a:defRPr>
            </a:lvl5pPr>
            <a:lvl6pPr marL="10966824" indent="0">
              <a:buNone/>
              <a:defRPr sz="6700">
                <a:solidFill>
                  <a:schemeClr val="tx1">
                    <a:tint val="75000"/>
                  </a:schemeClr>
                </a:solidFill>
              </a:defRPr>
            </a:lvl6pPr>
            <a:lvl7pPr marL="13160185" indent="0">
              <a:buNone/>
              <a:defRPr sz="6700">
                <a:solidFill>
                  <a:schemeClr val="tx1">
                    <a:tint val="75000"/>
                  </a:schemeClr>
                </a:solidFill>
              </a:defRPr>
            </a:lvl7pPr>
            <a:lvl8pPr marL="15353547" indent="0">
              <a:buNone/>
              <a:defRPr sz="6700">
                <a:solidFill>
                  <a:schemeClr val="tx1">
                    <a:tint val="75000"/>
                  </a:schemeClr>
                </a:solidFill>
              </a:defRPr>
            </a:lvl8pPr>
            <a:lvl9pPr marL="1754691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D1956E-002D-48E1-AC74-89B01C5D2A1D}" type="datetimeFigureOut">
              <a:rPr lang="en-US" smtClean="0"/>
              <a:pPr/>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8"/>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8"/>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D1956E-002D-48E1-AC74-89B01C5D2A1D}" type="datetimeFigureOut">
              <a:rPr lang="en-US" smtClean="0"/>
              <a:pPr/>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3"/>
            <a:ext cx="19392903" cy="3070858"/>
          </a:xfr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7" y="7368543"/>
            <a:ext cx="19400520" cy="3070858"/>
          </a:xfr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7"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D1956E-002D-48E1-AC74-89B01C5D2A1D}" type="datetimeFigureOut">
              <a:rPr lang="en-US" smtClean="0"/>
              <a:pPr/>
              <a:t>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D1956E-002D-48E1-AC74-89B01C5D2A1D}" type="datetimeFigureOut">
              <a:rPr lang="en-US" smtClean="0"/>
              <a:pPr/>
              <a:t>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1956E-002D-48E1-AC74-89B01C5D2A1D}" type="datetimeFigureOut">
              <a:rPr lang="en-US" smtClean="0"/>
              <a:pPr/>
              <a:t>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8"/>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8"/>
            <a:ext cx="14439903" cy="22517102"/>
          </a:xfr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D1956E-002D-48E1-AC74-89B01C5D2A1D}" type="datetimeFigureOut">
              <a:rPr lang="en-US" smtClean="0"/>
              <a:pPr/>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3362" indent="0">
              <a:buNone/>
              <a:defRPr sz="13400"/>
            </a:lvl2pPr>
            <a:lvl3pPr marL="4386728" indent="0">
              <a:buNone/>
              <a:defRPr sz="11500"/>
            </a:lvl3pPr>
            <a:lvl4pPr marL="6580091" indent="0">
              <a:buNone/>
              <a:defRPr sz="9600"/>
            </a:lvl4pPr>
            <a:lvl5pPr marL="8773457" indent="0">
              <a:buNone/>
              <a:defRPr sz="9600"/>
            </a:lvl5pPr>
            <a:lvl6pPr marL="10966824" indent="0">
              <a:buNone/>
              <a:defRPr sz="9600"/>
            </a:lvl6pPr>
            <a:lvl7pPr marL="13160185" indent="0">
              <a:buNone/>
              <a:defRPr sz="9600"/>
            </a:lvl7pPr>
            <a:lvl8pPr marL="15353547" indent="0">
              <a:buNone/>
              <a:defRPr sz="9600"/>
            </a:lvl8pPr>
            <a:lvl9pPr marL="17546913"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D1956E-002D-48E1-AC74-89B01C5D2A1D}" type="datetimeFigureOut">
              <a:rPr lang="en-US" smtClean="0"/>
              <a:pPr/>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675" tIns="219338" rIns="438675" bIns="21933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8"/>
            <a:ext cx="39502080" cy="21724622"/>
          </a:xfrm>
          <a:prstGeom prst="rect">
            <a:avLst/>
          </a:prstGeom>
        </p:spPr>
        <p:txBody>
          <a:bodyPr vert="horz" lIns="438675" tIns="219338" rIns="438675" bIns="21933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675" tIns="219338" rIns="438675" bIns="219338" rtlCol="0" anchor="ctr"/>
          <a:lstStyle>
            <a:lvl1pPr algn="l">
              <a:defRPr sz="5700">
                <a:solidFill>
                  <a:schemeClr val="tx1">
                    <a:tint val="75000"/>
                  </a:schemeClr>
                </a:solidFill>
              </a:defRPr>
            </a:lvl1pPr>
          </a:lstStyle>
          <a:p>
            <a:fld id="{0BD1956E-002D-48E1-AC74-89B01C5D2A1D}" type="datetimeFigureOut">
              <a:rPr lang="en-US" smtClean="0"/>
              <a:pPr/>
              <a:t>2/9/2014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675" tIns="219338" rIns="438675" bIns="219338"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675" tIns="219338" rIns="438675" bIns="219338" rtlCol="0" anchor="ctr"/>
          <a:lstStyle>
            <a:lvl1pPr algn="r">
              <a:defRPr sz="5700">
                <a:solidFill>
                  <a:schemeClr val="tx1">
                    <a:tint val="75000"/>
                  </a:schemeClr>
                </a:solidFill>
              </a:defRPr>
            </a:lvl1pPr>
          </a:lstStyle>
          <a:p>
            <a:fld id="{06E0026B-4F0E-4370-A423-2345C3245C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386728" rtl="0" eaLnBrk="1" latinLnBrk="0" hangingPunct="1">
        <a:spcBef>
          <a:spcPct val="0"/>
        </a:spcBef>
        <a:buNone/>
        <a:defRPr sz="21100" kern="1200">
          <a:solidFill>
            <a:schemeClr val="tx1"/>
          </a:solidFill>
          <a:latin typeface="+mj-lt"/>
          <a:ea typeface="+mj-ea"/>
          <a:cs typeface="+mj-cs"/>
        </a:defRPr>
      </a:lvl1pPr>
    </p:titleStyle>
    <p:bodyStyle>
      <a:lvl1pPr marL="1645025" indent="-1645025" algn="l" defTabSz="4386728"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4216" indent="-1370854" algn="l" defTabSz="43867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3412" indent="-1096684" algn="l" defTabSz="43867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6773"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0140"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3502"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6869"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0231"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3597"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6728" rtl="0" eaLnBrk="1" latinLnBrk="0" hangingPunct="1">
        <a:defRPr sz="8600" kern="1200">
          <a:solidFill>
            <a:schemeClr val="tx1"/>
          </a:solidFill>
          <a:latin typeface="+mn-lt"/>
          <a:ea typeface="+mn-ea"/>
          <a:cs typeface="+mn-cs"/>
        </a:defRPr>
      </a:lvl1pPr>
      <a:lvl2pPr marL="2193362" algn="l" defTabSz="4386728" rtl="0" eaLnBrk="1" latinLnBrk="0" hangingPunct="1">
        <a:defRPr sz="8600" kern="1200">
          <a:solidFill>
            <a:schemeClr val="tx1"/>
          </a:solidFill>
          <a:latin typeface="+mn-lt"/>
          <a:ea typeface="+mn-ea"/>
          <a:cs typeface="+mn-cs"/>
        </a:defRPr>
      </a:lvl2pPr>
      <a:lvl3pPr marL="4386728" algn="l" defTabSz="4386728" rtl="0" eaLnBrk="1" latinLnBrk="0" hangingPunct="1">
        <a:defRPr sz="8600" kern="1200">
          <a:solidFill>
            <a:schemeClr val="tx1"/>
          </a:solidFill>
          <a:latin typeface="+mn-lt"/>
          <a:ea typeface="+mn-ea"/>
          <a:cs typeface="+mn-cs"/>
        </a:defRPr>
      </a:lvl3pPr>
      <a:lvl4pPr marL="6580091" algn="l" defTabSz="4386728" rtl="0" eaLnBrk="1" latinLnBrk="0" hangingPunct="1">
        <a:defRPr sz="8600" kern="1200">
          <a:solidFill>
            <a:schemeClr val="tx1"/>
          </a:solidFill>
          <a:latin typeface="+mn-lt"/>
          <a:ea typeface="+mn-ea"/>
          <a:cs typeface="+mn-cs"/>
        </a:defRPr>
      </a:lvl4pPr>
      <a:lvl5pPr marL="8773457" algn="l" defTabSz="4386728" rtl="0" eaLnBrk="1" latinLnBrk="0" hangingPunct="1">
        <a:defRPr sz="8600" kern="1200">
          <a:solidFill>
            <a:schemeClr val="tx1"/>
          </a:solidFill>
          <a:latin typeface="+mn-lt"/>
          <a:ea typeface="+mn-ea"/>
          <a:cs typeface="+mn-cs"/>
        </a:defRPr>
      </a:lvl5pPr>
      <a:lvl6pPr marL="10966824" algn="l" defTabSz="4386728" rtl="0" eaLnBrk="1" latinLnBrk="0" hangingPunct="1">
        <a:defRPr sz="8600" kern="1200">
          <a:solidFill>
            <a:schemeClr val="tx1"/>
          </a:solidFill>
          <a:latin typeface="+mn-lt"/>
          <a:ea typeface="+mn-ea"/>
          <a:cs typeface="+mn-cs"/>
        </a:defRPr>
      </a:lvl6pPr>
      <a:lvl7pPr marL="13160185" algn="l" defTabSz="4386728" rtl="0" eaLnBrk="1" latinLnBrk="0" hangingPunct="1">
        <a:defRPr sz="8600" kern="1200">
          <a:solidFill>
            <a:schemeClr val="tx1"/>
          </a:solidFill>
          <a:latin typeface="+mn-lt"/>
          <a:ea typeface="+mn-ea"/>
          <a:cs typeface="+mn-cs"/>
        </a:defRPr>
      </a:lvl7pPr>
      <a:lvl8pPr marL="15353547" algn="l" defTabSz="4386728" rtl="0" eaLnBrk="1" latinLnBrk="0" hangingPunct="1">
        <a:defRPr sz="8600" kern="1200">
          <a:solidFill>
            <a:schemeClr val="tx1"/>
          </a:solidFill>
          <a:latin typeface="+mn-lt"/>
          <a:ea typeface="+mn-ea"/>
          <a:cs typeface="+mn-cs"/>
        </a:defRPr>
      </a:lvl8pPr>
      <a:lvl9pPr marL="17546913" algn="l" defTabSz="438672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Rectangle 4"/>
          <p:cNvSpPr/>
          <p:nvPr/>
        </p:nvSpPr>
        <p:spPr>
          <a:xfrm>
            <a:off x="1045029" y="457200"/>
            <a:ext cx="41801143" cy="5897880"/>
          </a:xfrm>
          <a:prstGeom prst="rect">
            <a:avLst/>
          </a:prstGeom>
          <a:ln/>
        </p:spPr>
        <p:style>
          <a:lnRef idx="1">
            <a:schemeClr val="dk1"/>
          </a:lnRef>
          <a:fillRef idx="2">
            <a:schemeClr val="dk1"/>
          </a:fillRef>
          <a:effectRef idx="1">
            <a:schemeClr val="dk1"/>
          </a:effectRef>
          <a:fontRef idx="minor">
            <a:schemeClr val="dk1"/>
          </a:fontRef>
        </p:style>
        <p:txBody>
          <a:bodyPr lIns="73847" tIns="36923" rIns="73847" bIns="36923" rtlCol="0" anchor="ctr"/>
          <a:lstStyle/>
          <a:p>
            <a:pPr algn="ctr"/>
            <a:endParaRPr lang="en-US">
              <a:latin typeface="+mj-lt"/>
            </a:endParaRPr>
          </a:p>
        </p:txBody>
      </p:sp>
      <p:sp>
        <p:nvSpPr>
          <p:cNvPr id="7" name="Rectangle 691"/>
          <p:cNvSpPr>
            <a:spLocks noChangeArrowheads="1"/>
          </p:cNvSpPr>
          <p:nvPr/>
        </p:nvSpPr>
        <p:spPr bwMode="auto">
          <a:xfrm>
            <a:off x="0" y="762000"/>
            <a:ext cx="43891200" cy="5345434"/>
          </a:xfrm>
          <a:prstGeom prst="rect">
            <a:avLst/>
          </a:prstGeom>
          <a:solidFill>
            <a:srgbClr val="003399"/>
          </a:solidFill>
          <a:ln w="9525">
            <a:noFill/>
            <a:miter lim="800000"/>
            <a:headEnd/>
            <a:tailEnd/>
          </a:ln>
        </p:spPr>
        <p:txBody>
          <a:bodyPr wrap="none" lIns="73847" tIns="36923" rIns="73847" bIns="36923" anchor="ctr"/>
          <a:lstStyle/>
          <a:p>
            <a:pPr eaLnBrk="0" hangingPunct="0"/>
            <a:endParaRPr lang="en-US">
              <a:latin typeface="+mj-lt"/>
            </a:endParaRPr>
          </a:p>
        </p:txBody>
      </p:sp>
      <p:pic>
        <p:nvPicPr>
          <p:cNvPr id="1027" name="Picture 3"/>
          <p:cNvPicPr>
            <a:picLocks noChangeAspect="1" noChangeArrowheads="1"/>
          </p:cNvPicPr>
          <p:nvPr/>
        </p:nvPicPr>
        <p:blipFill>
          <a:blip r:embed="rId2" cstate="print"/>
          <a:srcRect/>
          <a:stretch>
            <a:fillRect/>
          </a:stretch>
        </p:blipFill>
        <p:spPr bwMode="auto">
          <a:xfrm>
            <a:off x="457200" y="1828800"/>
            <a:ext cx="3265714" cy="2857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30" name="Picture 6"/>
          <p:cNvPicPr>
            <a:picLocks noChangeAspect="1" noChangeArrowheads="1"/>
          </p:cNvPicPr>
          <p:nvPr/>
        </p:nvPicPr>
        <p:blipFill>
          <a:blip r:embed="rId3" cstate="print"/>
          <a:srcRect/>
          <a:stretch>
            <a:fillRect/>
          </a:stretch>
        </p:blipFill>
        <p:spPr bwMode="auto">
          <a:xfrm>
            <a:off x="38815524" y="2133600"/>
            <a:ext cx="4618477" cy="2596280"/>
          </a:xfrm>
          <a:prstGeom prst="rect">
            <a:avLst/>
          </a:prstGeom>
          <a:noFill/>
          <a:ln w="9525">
            <a:noFill/>
            <a:miter lim="800000"/>
            <a:headEnd/>
            <a:tailEnd/>
          </a:ln>
          <a:effectLst/>
        </p:spPr>
      </p:pic>
      <p:grpSp>
        <p:nvGrpSpPr>
          <p:cNvPr id="570" name="Group 569"/>
          <p:cNvGrpSpPr/>
          <p:nvPr/>
        </p:nvGrpSpPr>
        <p:grpSpPr>
          <a:xfrm>
            <a:off x="11299371" y="7143750"/>
            <a:ext cx="21161829" cy="24688800"/>
            <a:chOff x="990600" y="12344400"/>
            <a:chExt cx="11887200" cy="28270200"/>
          </a:xfrm>
        </p:grpSpPr>
        <p:sp>
          <p:nvSpPr>
            <p:cNvPr id="571" name="Rectangle 1182"/>
            <p:cNvSpPr>
              <a:spLocks noChangeArrowheads="1"/>
            </p:cNvSpPr>
            <p:nvPr/>
          </p:nvSpPr>
          <p:spPr bwMode="auto">
            <a:xfrm>
              <a:off x="990600" y="12344400"/>
              <a:ext cx="11887200" cy="28270200"/>
            </a:xfrm>
            <a:prstGeom prst="rect">
              <a:avLst/>
            </a:prstGeom>
            <a:solidFill>
              <a:schemeClr val="tx2">
                <a:lumMod val="40000"/>
                <a:lumOff val="60000"/>
              </a:schemeClr>
            </a:solidFill>
            <a:ln w="76200">
              <a:solidFill>
                <a:schemeClr val="bg1"/>
              </a:solidFill>
              <a:miter lim="800000"/>
              <a:headEnd/>
              <a:tailEnd/>
            </a:ln>
            <a:effectLst/>
          </p:spPr>
          <p:txBody>
            <a:bodyPr wrap="none" anchor="ctr"/>
            <a:lstStyle/>
            <a:p>
              <a:endParaRPr lang="en-US">
                <a:latin typeface="+mj-lt"/>
              </a:endParaRPr>
            </a:p>
          </p:txBody>
        </p:sp>
        <p:sp>
          <p:nvSpPr>
            <p:cNvPr id="572" name="Rectangle 1182"/>
            <p:cNvSpPr>
              <a:spLocks noChangeArrowheads="1"/>
            </p:cNvSpPr>
            <p:nvPr/>
          </p:nvSpPr>
          <p:spPr bwMode="auto">
            <a:xfrm>
              <a:off x="1174044" y="12725400"/>
              <a:ext cx="11483622" cy="27584400"/>
            </a:xfrm>
            <a:prstGeom prst="rect">
              <a:avLst/>
            </a:prstGeom>
            <a:solidFill>
              <a:schemeClr val="bg1"/>
            </a:solidFill>
            <a:ln w="9525">
              <a:solidFill>
                <a:schemeClr val="tx1"/>
              </a:solidFill>
              <a:miter lim="800000"/>
              <a:headEnd/>
              <a:tailEnd/>
            </a:ln>
            <a:effectLst/>
          </p:spPr>
          <p:txBody>
            <a:bodyPr wrap="none" anchor="ctr"/>
            <a:lstStyle/>
            <a:p>
              <a:endParaRPr lang="en-US">
                <a:latin typeface="+mj-lt"/>
              </a:endParaRPr>
            </a:p>
          </p:txBody>
        </p:sp>
      </p:grpSp>
      <p:sp>
        <p:nvSpPr>
          <p:cNvPr id="573" name="Rounded Rectangle 572"/>
          <p:cNvSpPr/>
          <p:nvPr/>
        </p:nvSpPr>
        <p:spPr bwMode="auto">
          <a:xfrm>
            <a:off x="12485914" y="7429500"/>
            <a:ext cx="19060886" cy="1028700"/>
          </a:xfrm>
          <a:prstGeom prst="roundRect">
            <a:avLst/>
          </a:prstGeom>
          <a:solidFill>
            <a:srgbClr val="000E8E"/>
          </a:solidFill>
          <a:ln>
            <a:headEnd type="none" w="med" len="med"/>
            <a:tailEnd type="none" w="med" len="med"/>
          </a:ln>
          <a:effectLst>
            <a:outerShdw blurRad="152400" dist="228600" dir="2700000" algn="tl" rotWithShape="0">
              <a:prstClr val="black">
                <a:alpha val="40000"/>
              </a:prstClr>
            </a:outerShdw>
          </a:effectLst>
          <a:scene3d>
            <a:camera prst="orthographicFront">
              <a:rot lat="0" lon="0" rev="0"/>
            </a:camera>
            <a:lightRig rig="threePt" dir="t">
              <a:rot lat="0" lon="0" rev="1200000"/>
            </a:lightRig>
          </a:scene3d>
          <a:sp3d extrusionH="6350" contourW="12700">
            <a:bevelT h="44450"/>
          </a:sp3d>
        </p:spPr>
        <p:style>
          <a:lnRef idx="0">
            <a:schemeClr val="accent6"/>
          </a:lnRef>
          <a:fillRef idx="3">
            <a:schemeClr val="accent6"/>
          </a:fillRef>
          <a:effectRef idx="3">
            <a:schemeClr val="accent6"/>
          </a:effectRef>
          <a:fontRef idx="minor">
            <a:schemeClr val="lt1"/>
          </a:fontRef>
        </p:style>
        <p:txBody>
          <a:bodyPr lIns="73833" tIns="0" rIns="73833" bIns="0"/>
          <a:lstStyle/>
          <a:p>
            <a:pPr algn="ctr"/>
            <a:r>
              <a:rPr lang="en-US" sz="5400" b="1" spc="-121" dirty="0" smtClean="0">
                <a:effectLst>
                  <a:outerShdw blurRad="38100" dist="38100" dir="2700000" algn="tl">
                    <a:srgbClr val="000000">
                      <a:alpha val="43137"/>
                    </a:srgbClr>
                  </a:outerShdw>
                </a:effectLst>
              </a:rPr>
              <a:t>Retrospective Cohort Analysis with the </a:t>
            </a:r>
            <a:r>
              <a:rPr lang="en-US" sz="5400" b="1" spc="-121" dirty="0" smtClean="0">
                <a:effectLst>
                  <a:outerShdw blurRad="38100" dist="38100" dir="2700000" algn="tl">
                    <a:srgbClr val="000000">
                      <a:alpha val="43137"/>
                    </a:srgbClr>
                  </a:outerShdw>
                </a:effectLst>
              </a:rPr>
              <a:t>Nationwide </a:t>
            </a:r>
            <a:r>
              <a:rPr lang="en-US" sz="5400" b="1" spc="-121" dirty="0" smtClean="0">
                <a:effectLst>
                  <a:outerShdw blurRad="38100" dist="38100" dir="2700000" algn="tl">
                    <a:srgbClr val="000000">
                      <a:alpha val="43137"/>
                    </a:srgbClr>
                  </a:outerShdw>
                </a:effectLst>
              </a:rPr>
              <a:t>Inpatient Sample </a:t>
            </a:r>
            <a:endParaRPr lang="en-US" sz="5400" b="1" spc="-121" dirty="0">
              <a:effectLst>
                <a:outerShdw blurRad="38100" dist="38100" dir="2700000" algn="tl">
                  <a:srgbClr val="000000">
                    <a:alpha val="43137"/>
                  </a:srgbClr>
                </a:outerShdw>
              </a:effectLst>
            </a:endParaRPr>
          </a:p>
        </p:txBody>
      </p:sp>
      <p:sp>
        <p:nvSpPr>
          <p:cNvPr id="592" name="Rounded Rectangle 591"/>
          <p:cNvSpPr/>
          <p:nvPr/>
        </p:nvSpPr>
        <p:spPr>
          <a:xfrm>
            <a:off x="22021800" y="24536400"/>
            <a:ext cx="9525000" cy="9144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600" b="1" dirty="0" smtClean="0">
                <a:effectLst>
                  <a:outerShdw blurRad="38100" dist="38100" dir="2700000" algn="tl">
                    <a:srgbClr val="000000">
                      <a:alpha val="43137"/>
                    </a:srgbClr>
                  </a:outerShdw>
                </a:effectLst>
              </a:rPr>
              <a:t>Short Term Complications</a:t>
            </a:r>
            <a:endParaRPr lang="en-US" sz="3600" b="1" dirty="0">
              <a:effectLst>
                <a:outerShdw blurRad="38100" dist="38100" dir="2700000" algn="tl">
                  <a:srgbClr val="000000">
                    <a:alpha val="43137"/>
                  </a:srgbClr>
                </a:outerShdw>
              </a:effectLst>
            </a:endParaRPr>
          </a:p>
        </p:txBody>
      </p:sp>
      <p:sp>
        <p:nvSpPr>
          <p:cNvPr id="593" name="Rounded Rectangle 592"/>
          <p:cNvSpPr/>
          <p:nvPr/>
        </p:nvSpPr>
        <p:spPr>
          <a:xfrm>
            <a:off x="22021800" y="8839200"/>
            <a:ext cx="9525000" cy="7620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600" b="1" dirty="0" smtClean="0">
                <a:effectLst>
                  <a:outerShdw blurRad="38100" dist="38100" dir="2700000" algn="tl">
                    <a:srgbClr val="000000">
                      <a:alpha val="43137"/>
                    </a:srgbClr>
                  </a:outerShdw>
                </a:effectLst>
              </a:rPr>
              <a:t>Hospital Characteristics</a:t>
            </a:r>
          </a:p>
        </p:txBody>
      </p:sp>
      <p:sp>
        <p:nvSpPr>
          <p:cNvPr id="594" name="Rounded Rectangle 593"/>
          <p:cNvSpPr/>
          <p:nvPr/>
        </p:nvSpPr>
        <p:spPr>
          <a:xfrm>
            <a:off x="11963400" y="8839200"/>
            <a:ext cx="9144000" cy="8382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600" b="1" dirty="0" smtClean="0">
                <a:effectLst>
                  <a:outerShdw blurRad="38100" dist="38100" dir="2700000" algn="tl">
                    <a:srgbClr val="000000">
                      <a:alpha val="43137"/>
                    </a:srgbClr>
                  </a:outerShdw>
                </a:effectLst>
              </a:rPr>
              <a:t>Population Characteristics</a:t>
            </a:r>
            <a:endParaRPr lang="en-US" sz="3600" b="1" dirty="0">
              <a:effectLst>
                <a:outerShdw blurRad="38100" dist="38100" dir="2700000" algn="tl">
                  <a:srgbClr val="000000">
                    <a:alpha val="43137"/>
                  </a:srgbClr>
                </a:outerShdw>
              </a:effectLst>
            </a:endParaRPr>
          </a:p>
        </p:txBody>
      </p:sp>
      <p:grpSp>
        <p:nvGrpSpPr>
          <p:cNvPr id="1094" name="Group 1093"/>
          <p:cNvGrpSpPr/>
          <p:nvPr/>
        </p:nvGrpSpPr>
        <p:grpSpPr>
          <a:xfrm>
            <a:off x="457200" y="7143750"/>
            <a:ext cx="10189029" cy="24688800"/>
            <a:chOff x="990600" y="12344400"/>
            <a:chExt cx="11887200" cy="28270200"/>
          </a:xfrm>
        </p:grpSpPr>
        <p:sp>
          <p:nvSpPr>
            <p:cNvPr id="1095" name="Rectangle 1182"/>
            <p:cNvSpPr>
              <a:spLocks noChangeArrowheads="1"/>
            </p:cNvSpPr>
            <p:nvPr/>
          </p:nvSpPr>
          <p:spPr bwMode="auto">
            <a:xfrm>
              <a:off x="990600" y="12344400"/>
              <a:ext cx="11887200" cy="28270200"/>
            </a:xfrm>
            <a:prstGeom prst="rect">
              <a:avLst/>
            </a:prstGeom>
            <a:solidFill>
              <a:schemeClr val="tx2">
                <a:lumMod val="40000"/>
                <a:lumOff val="60000"/>
              </a:schemeClr>
            </a:solidFill>
            <a:ln w="76200">
              <a:solidFill>
                <a:schemeClr val="bg1"/>
              </a:solidFill>
              <a:miter lim="800000"/>
              <a:headEnd/>
              <a:tailEnd/>
            </a:ln>
            <a:effectLst/>
          </p:spPr>
          <p:txBody>
            <a:bodyPr wrap="none" anchor="ctr"/>
            <a:lstStyle/>
            <a:p>
              <a:endParaRPr lang="en-US">
                <a:latin typeface="+mj-lt"/>
              </a:endParaRPr>
            </a:p>
          </p:txBody>
        </p:sp>
        <p:sp>
          <p:nvSpPr>
            <p:cNvPr id="1096" name="Rectangle 1182"/>
            <p:cNvSpPr>
              <a:spLocks noChangeArrowheads="1"/>
            </p:cNvSpPr>
            <p:nvPr/>
          </p:nvSpPr>
          <p:spPr bwMode="auto">
            <a:xfrm>
              <a:off x="1295400" y="12725400"/>
              <a:ext cx="11201400" cy="27584400"/>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mj-lt"/>
              </a:endParaRPr>
            </a:p>
          </p:txBody>
        </p:sp>
      </p:grpSp>
      <p:sp>
        <p:nvSpPr>
          <p:cNvPr id="1098" name="Rounded Rectangle 1097"/>
          <p:cNvSpPr/>
          <p:nvPr/>
        </p:nvSpPr>
        <p:spPr bwMode="auto">
          <a:xfrm>
            <a:off x="1306286" y="7429500"/>
            <a:ext cx="8490857" cy="971550"/>
          </a:xfrm>
          <a:prstGeom prst="roundRect">
            <a:avLst/>
          </a:prstGeom>
          <a:solidFill>
            <a:srgbClr val="000E8E"/>
          </a:solidFill>
          <a:ln>
            <a:headEnd type="none" w="med" len="med"/>
            <a:tailEnd type="none" w="med" len="med"/>
          </a:ln>
          <a:effectLst>
            <a:outerShdw blurRad="152400" dist="228600" dir="2700000" algn="tl" rotWithShape="0">
              <a:prstClr val="black">
                <a:alpha val="40000"/>
              </a:prstClr>
            </a:outerShdw>
          </a:effectLst>
          <a:scene3d>
            <a:camera prst="orthographicFront">
              <a:rot lat="0" lon="0" rev="0"/>
            </a:camera>
            <a:lightRig rig="threePt" dir="t">
              <a:rot lat="0" lon="0" rev="1200000"/>
            </a:lightRig>
          </a:scene3d>
          <a:sp3d extrusionH="6350" contourW="12700">
            <a:bevelT h="44450"/>
          </a:sp3d>
        </p:spPr>
        <p:style>
          <a:lnRef idx="0">
            <a:schemeClr val="accent6"/>
          </a:lnRef>
          <a:fillRef idx="3">
            <a:schemeClr val="accent6"/>
          </a:fillRef>
          <a:effectRef idx="3">
            <a:schemeClr val="accent6"/>
          </a:effectRef>
          <a:fontRef idx="minor">
            <a:schemeClr val="lt1"/>
          </a:fontRef>
        </p:style>
        <p:txBody>
          <a:bodyPr lIns="73833" tIns="0" rIns="73833" bIns="0"/>
          <a:lstStyle/>
          <a:p>
            <a:pPr algn="ctr" defTabSz="738328" eaLnBrk="0" hangingPunct="0">
              <a:defRPr/>
            </a:pPr>
            <a:r>
              <a:rPr lang="en-US" sz="5800" b="1" dirty="0">
                <a:solidFill>
                  <a:schemeClr val="bg1"/>
                </a:solidFill>
                <a:latin typeface="+mj-lt"/>
              </a:rPr>
              <a:t>Background</a:t>
            </a:r>
          </a:p>
        </p:txBody>
      </p:sp>
      <p:sp>
        <p:nvSpPr>
          <p:cNvPr id="1099" name="Rectangle 1098"/>
          <p:cNvSpPr/>
          <p:nvPr/>
        </p:nvSpPr>
        <p:spPr>
          <a:xfrm>
            <a:off x="762000" y="8495526"/>
            <a:ext cx="9372600" cy="15050274"/>
          </a:xfrm>
          <a:prstGeom prst="rect">
            <a:avLst/>
          </a:prstGeom>
        </p:spPr>
        <p:txBody>
          <a:bodyPr wrap="square">
            <a:spAutoFit/>
          </a:bodyPr>
          <a:lstStyle/>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r>
              <a:rPr lang="en-US" sz="2400" dirty="0" err="1" smtClean="0"/>
              <a:t>Sinonasal</a:t>
            </a:r>
            <a:r>
              <a:rPr lang="en-US" sz="2400" dirty="0" smtClean="0"/>
              <a:t> cancers account for only between 1-3% of head and neck cancers. A wide range of tumors can originate in the </a:t>
            </a:r>
            <a:r>
              <a:rPr lang="en-US" sz="2400" dirty="0" err="1" smtClean="0"/>
              <a:t>sinonasal</a:t>
            </a:r>
            <a:r>
              <a:rPr lang="en-US" sz="2400" dirty="0" smtClean="0"/>
              <a:t> cavities including </a:t>
            </a:r>
            <a:r>
              <a:rPr lang="en-US" sz="2400" dirty="0" err="1" smtClean="0"/>
              <a:t>squamous</a:t>
            </a:r>
            <a:r>
              <a:rPr lang="en-US" sz="2400" dirty="0" smtClean="0"/>
              <a:t> cell carcinoma, </a:t>
            </a:r>
            <a:r>
              <a:rPr lang="en-US" sz="2400" dirty="0" err="1" smtClean="0"/>
              <a:t>adenocarcinomas</a:t>
            </a:r>
            <a:r>
              <a:rPr lang="en-US" sz="2400" dirty="0" smtClean="0"/>
              <a:t>, and </a:t>
            </a:r>
            <a:r>
              <a:rPr lang="en-US" sz="2400" dirty="0" err="1" smtClean="0"/>
              <a:t>neuroendocrine</a:t>
            </a:r>
            <a:r>
              <a:rPr lang="en-US" sz="2400" dirty="0" smtClean="0"/>
              <a:t> carcinomas. Given the low incidence and </a:t>
            </a:r>
            <a:r>
              <a:rPr lang="en-US" sz="2400" dirty="0" err="1" smtClean="0"/>
              <a:t>heterogenous</a:t>
            </a:r>
            <a:r>
              <a:rPr lang="en-US" sz="2400" dirty="0" smtClean="0"/>
              <a:t> histology of </a:t>
            </a:r>
            <a:r>
              <a:rPr lang="en-US" sz="2400" dirty="0" err="1" smtClean="0"/>
              <a:t>sinonasal</a:t>
            </a:r>
            <a:r>
              <a:rPr lang="en-US" sz="2400" dirty="0" smtClean="0"/>
              <a:t> cancers, there are no randomized trials indicating the optimal management. </a:t>
            </a:r>
          </a:p>
          <a:p>
            <a:pPr algn="just" defTabSz="4387850">
              <a:lnSpc>
                <a:spcPct val="110000"/>
              </a:lnSpc>
              <a:spcBef>
                <a:spcPct val="50000"/>
              </a:spcBef>
            </a:pPr>
            <a:r>
              <a:rPr lang="en-US" sz="2400" dirty="0" smtClean="0"/>
              <a:t>While surgery in combination with radiation plays a definitive role in the management of many </a:t>
            </a:r>
            <a:r>
              <a:rPr lang="en-US" sz="2400" dirty="0" err="1" smtClean="0"/>
              <a:t>sinonasal</a:t>
            </a:r>
            <a:r>
              <a:rPr lang="en-US" sz="2400" dirty="0" smtClean="0"/>
              <a:t> cancers, limited data exists regarding the patterns of surgical care as it is delivered across the United States. </a:t>
            </a:r>
            <a:r>
              <a:rPr lang="en-US" sz="2400" dirty="0" err="1" smtClean="0"/>
              <a:t>Sinonasal</a:t>
            </a:r>
            <a:r>
              <a:rPr lang="en-US" sz="2400" dirty="0" smtClean="0"/>
              <a:t> and skull base surgery is a specialized enterprise that benefits from the deployment of a multidisciplinary team, with high potential for immediate and severe life-threatening complications which may require urgent surgical intervention. There is little data documenting the context in which surgery for </a:t>
            </a:r>
            <a:r>
              <a:rPr lang="en-US" sz="2400" dirty="0" err="1" smtClean="0"/>
              <a:t>sinonasal</a:t>
            </a:r>
            <a:r>
              <a:rPr lang="en-US" sz="2400" dirty="0" smtClean="0"/>
              <a:t> cancer is performed, where high risk surgeries are performed, or whether there is any variation in outcomes among high- and low-volume surgical centers. </a:t>
            </a: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p>
          <a:p>
            <a:pPr algn="just" defTabSz="4387850">
              <a:lnSpc>
                <a:spcPct val="110000"/>
              </a:lnSpc>
              <a:spcBef>
                <a:spcPct val="50000"/>
              </a:spcBef>
            </a:pPr>
            <a:endParaRPr lang="en-US" sz="2400" dirty="0"/>
          </a:p>
        </p:txBody>
      </p:sp>
      <p:sp>
        <p:nvSpPr>
          <p:cNvPr id="1100" name="Rectangle 1099"/>
          <p:cNvSpPr/>
          <p:nvPr/>
        </p:nvSpPr>
        <p:spPr>
          <a:xfrm>
            <a:off x="914400" y="23048012"/>
            <a:ext cx="3962400" cy="529569"/>
          </a:xfrm>
          <a:prstGeom prst="rect">
            <a:avLst/>
          </a:prstGeom>
        </p:spPr>
        <p:txBody>
          <a:bodyPr wrap="square">
            <a:spAutoFit/>
          </a:bodyPr>
          <a:lstStyle/>
          <a:p>
            <a:pPr algn="just" defTabSz="4387850">
              <a:lnSpc>
                <a:spcPct val="110000"/>
              </a:lnSpc>
              <a:spcBef>
                <a:spcPct val="50000"/>
              </a:spcBef>
            </a:pPr>
            <a:r>
              <a:rPr lang="en-US" sz="2800" dirty="0" smtClean="0">
                <a:latin typeface="Arial" pitchFamily="34" charset="0"/>
                <a:cs typeface="Arial" pitchFamily="34" charset="0"/>
              </a:rPr>
              <a:t>. </a:t>
            </a:r>
            <a:endParaRPr lang="el-GR" sz="2800" dirty="0" smtClean="0">
              <a:latin typeface="Arial" pitchFamily="34" charset="0"/>
              <a:cs typeface="Arial" pitchFamily="34" charset="0"/>
            </a:endParaRPr>
          </a:p>
        </p:txBody>
      </p:sp>
      <p:sp>
        <p:nvSpPr>
          <p:cNvPr id="1138" name="Rounded Rectangle 1137"/>
          <p:cNvSpPr/>
          <p:nvPr/>
        </p:nvSpPr>
        <p:spPr>
          <a:xfrm>
            <a:off x="881743" y="9067800"/>
            <a:ext cx="9252857" cy="7620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pPr algn="ctr"/>
            <a:r>
              <a:rPr lang="en-US" sz="3200" b="1" spc="-121" dirty="0" err="1" smtClean="0">
                <a:effectLst>
                  <a:outerShdw blurRad="38100" dist="38100" dir="2700000" algn="tl">
                    <a:srgbClr val="000000">
                      <a:alpha val="43137"/>
                    </a:srgbClr>
                  </a:outerShdw>
                </a:effectLst>
              </a:rPr>
              <a:t>Sinonasal</a:t>
            </a:r>
            <a:r>
              <a:rPr lang="en-US" sz="3200" b="1" spc="-121" dirty="0" smtClean="0">
                <a:effectLst>
                  <a:outerShdw blurRad="38100" dist="38100" dir="2700000" algn="tl">
                    <a:srgbClr val="000000">
                      <a:alpha val="43137"/>
                    </a:srgbClr>
                  </a:outerShdw>
                </a:effectLst>
              </a:rPr>
              <a:t> Cancer</a:t>
            </a:r>
            <a:endParaRPr lang="en-US" sz="3200" b="1" spc="-121" dirty="0">
              <a:effectLst>
                <a:outerShdw blurRad="38100" dist="38100" dir="2700000" algn="tl">
                  <a:srgbClr val="000000">
                    <a:alpha val="43137"/>
                  </a:srgbClr>
                </a:outerShdw>
              </a:effectLst>
            </a:endParaRPr>
          </a:p>
        </p:txBody>
      </p:sp>
      <p:sp>
        <p:nvSpPr>
          <p:cNvPr id="1162" name="Rounded Rectangle 1161"/>
          <p:cNvSpPr/>
          <p:nvPr/>
        </p:nvSpPr>
        <p:spPr>
          <a:xfrm>
            <a:off x="838200" y="17714012"/>
            <a:ext cx="9296400" cy="8382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pPr algn="ctr"/>
            <a:r>
              <a:rPr lang="en-US" sz="2400" b="1" spc="-121" dirty="0" smtClean="0">
                <a:effectLst>
                  <a:outerShdw blurRad="38100" dist="38100" dir="2700000" algn="tl">
                    <a:srgbClr val="000000">
                      <a:alpha val="43137"/>
                    </a:srgbClr>
                  </a:outerShdw>
                </a:effectLst>
              </a:rPr>
              <a:t>Retrospective Cohort Analysis with the </a:t>
            </a:r>
            <a:r>
              <a:rPr lang="en-US" sz="2400" b="1" spc="-121" dirty="0" smtClean="0">
                <a:effectLst>
                  <a:outerShdw blurRad="38100" dist="38100" dir="2700000" algn="tl">
                    <a:srgbClr val="000000">
                      <a:alpha val="43137"/>
                    </a:srgbClr>
                  </a:outerShdw>
                </a:effectLst>
              </a:rPr>
              <a:t>Nationwide </a:t>
            </a:r>
            <a:r>
              <a:rPr lang="en-US" sz="2400" b="1" spc="-121" dirty="0" smtClean="0">
                <a:effectLst>
                  <a:outerShdw blurRad="38100" dist="38100" dir="2700000" algn="tl">
                    <a:srgbClr val="000000">
                      <a:alpha val="43137"/>
                    </a:srgbClr>
                  </a:outerShdw>
                </a:effectLst>
              </a:rPr>
              <a:t>Inpatient Sample </a:t>
            </a:r>
            <a:endParaRPr lang="en-US" sz="2400" b="1" spc="-121" dirty="0">
              <a:effectLst>
                <a:outerShdw blurRad="38100" dist="38100" dir="2700000" algn="tl">
                  <a:srgbClr val="000000">
                    <a:alpha val="43137"/>
                  </a:srgbClr>
                </a:outerShdw>
              </a:effectLst>
            </a:endParaRPr>
          </a:p>
        </p:txBody>
      </p:sp>
      <p:grpSp>
        <p:nvGrpSpPr>
          <p:cNvPr id="1185" name="Group 1184"/>
          <p:cNvGrpSpPr/>
          <p:nvPr/>
        </p:nvGrpSpPr>
        <p:grpSpPr>
          <a:xfrm>
            <a:off x="33049028" y="7143750"/>
            <a:ext cx="10189029" cy="24688800"/>
            <a:chOff x="990600" y="12344400"/>
            <a:chExt cx="11887200" cy="28270200"/>
          </a:xfrm>
        </p:grpSpPr>
        <p:sp>
          <p:nvSpPr>
            <p:cNvPr id="1186" name="Rectangle 1182"/>
            <p:cNvSpPr>
              <a:spLocks noChangeArrowheads="1"/>
            </p:cNvSpPr>
            <p:nvPr/>
          </p:nvSpPr>
          <p:spPr bwMode="auto">
            <a:xfrm>
              <a:off x="990600" y="12344400"/>
              <a:ext cx="11887200" cy="28270200"/>
            </a:xfrm>
            <a:prstGeom prst="rect">
              <a:avLst/>
            </a:prstGeom>
            <a:solidFill>
              <a:schemeClr val="tx2">
                <a:lumMod val="40000"/>
                <a:lumOff val="60000"/>
              </a:schemeClr>
            </a:solidFill>
            <a:ln w="76200">
              <a:solidFill>
                <a:schemeClr val="bg1"/>
              </a:solidFill>
              <a:miter lim="800000"/>
              <a:headEnd/>
              <a:tailEnd/>
            </a:ln>
            <a:effectLst/>
          </p:spPr>
          <p:txBody>
            <a:bodyPr wrap="none" anchor="ctr"/>
            <a:lstStyle/>
            <a:p>
              <a:endParaRPr lang="en-US">
                <a:latin typeface="+mj-lt"/>
              </a:endParaRPr>
            </a:p>
          </p:txBody>
        </p:sp>
        <p:sp>
          <p:nvSpPr>
            <p:cNvPr id="1187" name="Rectangle 1182"/>
            <p:cNvSpPr>
              <a:spLocks noChangeArrowheads="1"/>
            </p:cNvSpPr>
            <p:nvPr/>
          </p:nvSpPr>
          <p:spPr bwMode="auto">
            <a:xfrm>
              <a:off x="1295400" y="12725400"/>
              <a:ext cx="11201400" cy="27584400"/>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mj-lt"/>
              </a:endParaRPr>
            </a:p>
          </p:txBody>
        </p:sp>
      </p:grpSp>
      <p:sp>
        <p:nvSpPr>
          <p:cNvPr id="1189" name="Rounded Rectangle 1188"/>
          <p:cNvSpPr/>
          <p:nvPr/>
        </p:nvSpPr>
        <p:spPr bwMode="auto">
          <a:xfrm>
            <a:off x="33223200" y="7467600"/>
            <a:ext cx="9753599" cy="838200"/>
          </a:xfrm>
          <a:prstGeom prst="roundRect">
            <a:avLst/>
          </a:prstGeom>
          <a:solidFill>
            <a:srgbClr val="000E8E"/>
          </a:solidFill>
          <a:ln>
            <a:headEnd type="none" w="med" len="med"/>
            <a:tailEnd type="none" w="med" len="med"/>
          </a:ln>
          <a:effectLst>
            <a:outerShdw blurRad="152400" dist="228600" dir="2700000" algn="tl" rotWithShape="0">
              <a:prstClr val="black">
                <a:alpha val="40000"/>
              </a:prstClr>
            </a:outerShdw>
          </a:effectLst>
          <a:scene3d>
            <a:camera prst="orthographicFront">
              <a:rot lat="0" lon="0" rev="0"/>
            </a:camera>
            <a:lightRig rig="threePt" dir="t">
              <a:rot lat="0" lon="0" rev="1200000"/>
            </a:lightRig>
          </a:scene3d>
          <a:sp3d extrusionH="6350" contourW="12700">
            <a:bevelT h="44450"/>
          </a:sp3d>
        </p:spPr>
        <p:style>
          <a:lnRef idx="0">
            <a:schemeClr val="accent6"/>
          </a:lnRef>
          <a:fillRef idx="3">
            <a:schemeClr val="accent6"/>
          </a:fillRef>
          <a:effectRef idx="3">
            <a:schemeClr val="accent6"/>
          </a:effectRef>
          <a:fontRef idx="minor">
            <a:schemeClr val="lt1"/>
          </a:fontRef>
        </p:style>
        <p:txBody>
          <a:bodyPr lIns="73833" tIns="0" rIns="73833" bIns="0" anchor="b"/>
          <a:lstStyle/>
          <a:p>
            <a:pPr algn="ctr"/>
            <a:r>
              <a:rPr lang="en-US" sz="5800" b="1" spc="-121" dirty="0" smtClean="0">
                <a:effectLst>
                  <a:outerShdw blurRad="38100" dist="38100" dir="2700000" algn="tl">
                    <a:srgbClr val="000000">
                      <a:alpha val="43137"/>
                    </a:srgbClr>
                  </a:outerShdw>
                </a:effectLst>
              </a:rPr>
              <a:t>Conclusions</a:t>
            </a:r>
            <a:endParaRPr lang="en-US" sz="5800" b="1" spc="-121" dirty="0">
              <a:effectLst>
                <a:outerShdw blurRad="38100" dist="38100" dir="2700000" algn="tl">
                  <a:srgbClr val="000000">
                    <a:alpha val="43137"/>
                  </a:srgbClr>
                </a:outerShdw>
              </a:effectLst>
            </a:endParaRPr>
          </a:p>
        </p:txBody>
      </p:sp>
      <p:sp>
        <p:nvSpPr>
          <p:cNvPr id="766" name="Rectangle 765"/>
          <p:cNvSpPr/>
          <p:nvPr/>
        </p:nvSpPr>
        <p:spPr>
          <a:xfrm>
            <a:off x="33680400" y="8763000"/>
            <a:ext cx="8915400" cy="19297590"/>
          </a:xfrm>
          <a:prstGeom prst="rect">
            <a:avLst/>
          </a:prstGeom>
        </p:spPr>
        <p:txBody>
          <a:bodyPr wrap="square">
            <a:spAutoFit/>
          </a:bodyPr>
          <a:lstStyle/>
          <a:p>
            <a:r>
              <a:rPr lang="en-US" sz="2400" dirty="0" err="1" smtClean="0"/>
              <a:t>Sinonasal</a:t>
            </a:r>
            <a:r>
              <a:rPr lang="en-US" sz="2400" dirty="0" smtClean="0"/>
              <a:t> cancers are a highly heterogeneous collection of morbid </a:t>
            </a:r>
            <a:r>
              <a:rPr lang="en-US" sz="2400" dirty="0" err="1" smtClean="0"/>
              <a:t>neoplasms</a:t>
            </a:r>
            <a:r>
              <a:rPr lang="en-US" sz="2400" dirty="0" smtClean="0"/>
              <a:t> often initially treated with surgery and adjuvant radiotherapy. Initially, these cancers can be clinically silent or mimic benign disease such as sinusitis or upper respiratory infections, resulting in late detection when cancers are advanced, as evidenced by a relatively high proportion of locally advanced disease extension at presentation. Demographic analysis reveals that our findings are consistent with population-based data from other major </a:t>
            </a:r>
            <a:r>
              <a:rPr lang="en-US" sz="2400" dirty="0" smtClean="0"/>
              <a:t>Nationwide </a:t>
            </a:r>
            <a:r>
              <a:rPr lang="en-US" sz="2400" dirty="0" smtClean="0"/>
              <a:t>database analyses, showing a male-predominant patient population mostly between 50-70 years of age that has not significantly changed in incidence over the last twenty years. Our data did not show significant changes over time in patient race or insurance status. </a:t>
            </a:r>
          </a:p>
          <a:p>
            <a:endParaRPr lang="en-US" sz="2400" dirty="0" smtClean="0"/>
          </a:p>
          <a:p>
            <a:r>
              <a:rPr lang="en-US" sz="2400" dirty="0" smtClean="0"/>
              <a:t>In the </a:t>
            </a:r>
            <a:r>
              <a:rPr lang="en-US" sz="2400" dirty="0" smtClean="0"/>
              <a:t>Nationwide </a:t>
            </a:r>
            <a:r>
              <a:rPr lang="en-US" sz="2400" dirty="0" smtClean="0"/>
              <a:t>Inpatient Sample, high-volume centers are more likely to perform more extensive surgeries involving the skull base or orbit, and these centers also performed more neck dissections. Greater awareness and the ability to deploy advances in the surgical management of </a:t>
            </a:r>
            <a:r>
              <a:rPr lang="en-US" sz="2400" dirty="0" err="1" smtClean="0"/>
              <a:t>sinonasal</a:t>
            </a:r>
            <a:r>
              <a:rPr lang="en-US" sz="2400" dirty="0" smtClean="0"/>
              <a:t> cancer could explain the higher rates of referral over time to high-volume, more experienced centers. Previous studies have shown decreased morbidity, decreased mortality, and decreased lengths of stay at higher-volume centers for surgical management of a variety of head and neck cancers .</a:t>
            </a:r>
          </a:p>
          <a:p>
            <a:endParaRPr lang="en-US" sz="2400" dirty="0" smtClean="0"/>
          </a:p>
          <a:p>
            <a:r>
              <a:rPr lang="en-US" sz="2400" dirty="0" smtClean="0"/>
              <a:t>High-volume surgeons, more commonly found at high-volume centers, have also been found to have decreased </a:t>
            </a:r>
            <a:r>
              <a:rPr lang="en-US" sz="2400" dirty="0" err="1" smtClean="0"/>
              <a:t>perioperative</a:t>
            </a:r>
            <a:r>
              <a:rPr lang="en-US" sz="2400" dirty="0" smtClean="0"/>
              <a:t> complications, improved long term survival in cancer, and reduced hospital costs [14,15,16,17]. These effects have been especially seen in complicated cases [15]. In our sample, despite performing more extensive surgeries, high-volume centers had equal or lower rates of infection, neuropathy or visual impairment (despite more skull base and orbit surgery), and mortality. Particularly in cases with skull base involvement, it could be advantageous to have surgery at a high-volume center with an integrated approach including neurosurgical and advanced postoperative support. Alternatively, since this study lacks tumor staging data, it is also possible that equivalently advanced-stage tumors are being treated with less aggressive surgeries at low-volume centers. </a:t>
            </a:r>
          </a:p>
          <a:p>
            <a:endParaRPr lang="en-US" sz="2400" dirty="0" smtClean="0"/>
          </a:p>
          <a:p>
            <a:r>
              <a:rPr lang="en-US" sz="2400" dirty="0" smtClean="0"/>
              <a:t>Although there has been an increase in the number of complex </a:t>
            </a:r>
            <a:r>
              <a:rPr lang="en-US" sz="2400" dirty="0" err="1" smtClean="0"/>
              <a:t>sinonasal</a:t>
            </a:r>
            <a:r>
              <a:rPr lang="en-US" sz="2400" dirty="0" smtClean="0"/>
              <a:t> surgeries performed, there has been a decrease in </a:t>
            </a:r>
            <a:r>
              <a:rPr lang="en-US" sz="2400" dirty="0" err="1" smtClean="0"/>
              <a:t>perioperative</a:t>
            </a:r>
            <a:r>
              <a:rPr lang="en-US" sz="2400" dirty="0" smtClean="0"/>
              <a:t> mortality. Prior studies of skull base surgery have demonstrated an improved mortality over the past 40 years primarily due to decreased infection rates and improved reconstructive techniques. These techniques have allowed more extensive extirpative surgeries without an increase in mortality. The incidence of infectious complications has gone down over time, while there in has been an increase in the number of electrolyte abnormalities and cardiopulmonary complications. These trends are in keeping with the findings of our study, in which high-risk surgeries are performed with greater complexity of postoperative management but without concomitant increases in mortality. </a:t>
            </a:r>
          </a:p>
          <a:p>
            <a:endParaRPr lang="en-US" sz="2400" dirty="0" smtClean="0"/>
          </a:p>
        </p:txBody>
      </p:sp>
      <p:sp>
        <p:nvSpPr>
          <p:cNvPr id="760" name="Title 1"/>
          <p:cNvSpPr txBox="1">
            <a:spLocks/>
          </p:cNvSpPr>
          <p:nvPr/>
        </p:nvSpPr>
        <p:spPr>
          <a:xfrm>
            <a:off x="154021" y="1863092"/>
            <a:ext cx="43813379" cy="5375908"/>
          </a:xfrm>
          <a:prstGeom prst="rect">
            <a:avLst/>
          </a:prstGeom>
        </p:spPr>
        <p:txBody>
          <a:bodyPr vert="horz" lIns="438675" tIns="219338" rIns="438675" bIns="219338" rtlCol="0" anchor="ctr">
            <a:normAutofit/>
          </a:bodyPr>
          <a:lstStyle/>
          <a:p>
            <a:pPr algn="ctr"/>
            <a:r>
              <a:rPr lang="en-US" sz="4800" dirty="0" smtClean="0"/>
              <a:t>David Ouyang, B.S.</a:t>
            </a:r>
            <a:r>
              <a:rPr lang="en-US" sz="4800" baseline="30000" dirty="0" smtClean="0"/>
              <a:t>1</a:t>
            </a:r>
            <a:r>
              <a:rPr lang="en-US" sz="4800" dirty="0" smtClean="0"/>
              <a:t>, Ivan El-</a:t>
            </a:r>
            <a:r>
              <a:rPr lang="en-US" sz="4800" dirty="0" err="1" smtClean="0"/>
              <a:t>Sayed</a:t>
            </a:r>
            <a:r>
              <a:rPr lang="en-US" sz="4800" dirty="0" smtClean="0"/>
              <a:t>, M.D.</a:t>
            </a:r>
            <a:r>
              <a:rPr lang="en-US" sz="4800" baseline="30000" dirty="0" smtClean="0"/>
              <a:t>2</a:t>
            </a:r>
            <a:r>
              <a:rPr lang="en-US" sz="4800" dirty="0" smtClean="0"/>
              <a:t>, Sue S. Yom, M.D., Ph.D.</a:t>
            </a:r>
            <a:r>
              <a:rPr lang="en-US" sz="4800" baseline="30000" dirty="0" smtClean="0"/>
              <a:t>12</a:t>
            </a:r>
            <a:r>
              <a:rPr lang="en-US" sz="4800" dirty="0" smtClean="0"/>
              <a:t/>
            </a:r>
            <a:br>
              <a:rPr lang="en-US" sz="4800" dirty="0" smtClean="0"/>
            </a:br>
            <a:r>
              <a:rPr lang="en-US" sz="4800" baseline="30000" dirty="0" smtClean="0"/>
              <a:t>1</a:t>
            </a:r>
            <a:r>
              <a:rPr lang="en-US" sz="4800" dirty="0" smtClean="0"/>
              <a:t>Department of Radiation Oncology, University of California, San Francisco, </a:t>
            </a:r>
            <a:r>
              <a:rPr lang="en-US" sz="4800" baseline="30000" dirty="0" smtClean="0"/>
              <a:t>2</a:t>
            </a:r>
            <a:r>
              <a:rPr lang="en-US" sz="4800" dirty="0" smtClean="0"/>
              <a:t>Department of Otolaryngology-Head and Neck Surgery, University of California, San Francisco, </a:t>
            </a:r>
            <a:endParaRPr lang="en-US" sz="4800" dirty="0"/>
          </a:p>
        </p:txBody>
      </p:sp>
      <p:sp>
        <p:nvSpPr>
          <p:cNvPr id="754" name="Title 1"/>
          <p:cNvSpPr txBox="1">
            <a:spLocks/>
          </p:cNvSpPr>
          <p:nvPr/>
        </p:nvSpPr>
        <p:spPr>
          <a:xfrm>
            <a:off x="77821" y="1828800"/>
            <a:ext cx="43813379" cy="5375908"/>
          </a:xfrm>
          <a:prstGeom prst="rect">
            <a:avLst/>
          </a:prstGeom>
        </p:spPr>
        <p:txBody>
          <a:bodyPr vert="horz" lIns="438675" tIns="219338" rIns="438675" bIns="219338" rtlCol="0" anchor="ctr">
            <a:normAutofit/>
          </a:bodyPr>
          <a:lstStyle/>
          <a:p>
            <a:pPr algn="ctr"/>
            <a:r>
              <a:rPr lang="en-US" sz="4800" dirty="0" smtClean="0">
                <a:solidFill>
                  <a:schemeClr val="bg1"/>
                </a:solidFill>
              </a:rPr>
              <a:t>David Ouyang, B.S.</a:t>
            </a:r>
            <a:r>
              <a:rPr lang="en-US" sz="4800" baseline="30000" dirty="0" smtClean="0">
                <a:solidFill>
                  <a:schemeClr val="bg1"/>
                </a:solidFill>
              </a:rPr>
              <a:t>1</a:t>
            </a:r>
            <a:r>
              <a:rPr lang="en-US" sz="4800" dirty="0" smtClean="0">
                <a:solidFill>
                  <a:schemeClr val="bg1"/>
                </a:solidFill>
              </a:rPr>
              <a:t>, Ivan El-</a:t>
            </a:r>
            <a:r>
              <a:rPr lang="en-US" sz="4800" dirty="0" err="1" smtClean="0">
                <a:solidFill>
                  <a:schemeClr val="bg1"/>
                </a:solidFill>
              </a:rPr>
              <a:t>Sayed</a:t>
            </a:r>
            <a:r>
              <a:rPr lang="en-US" sz="4800" dirty="0" smtClean="0">
                <a:solidFill>
                  <a:schemeClr val="bg1"/>
                </a:solidFill>
              </a:rPr>
              <a:t>, M.D.</a:t>
            </a:r>
            <a:r>
              <a:rPr lang="en-US" sz="4800" baseline="30000" dirty="0" smtClean="0">
                <a:solidFill>
                  <a:schemeClr val="bg1"/>
                </a:solidFill>
              </a:rPr>
              <a:t>2</a:t>
            </a:r>
            <a:r>
              <a:rPr lang="en-US" sz="4800" dirty="0" smtClean="0">
                <a:solidFill>
                  <a:schemeClr val="bg1"/>
                </a:solidFill>
              </a:rPr>
              <a:t>, Sue S. Yom, M.D., Ph.D.</a:t>
            </a:r>
            <a:r>
              <a:rPr lang="en-US" sz="4800" baseline="30000" dirty="0" smtClean="0">
                <a:solidFill>
                  <a:schemeClr val="bg1"/>
                </a:solidFill>
              </a:rPr>
              <a:t>12</a:t>
            </a:r>
            <a:r>
              <a:rPr lang="en-US" sz="4800" dirty="0" smtClean="0">
                <a:solidFill>
                  <a:schemeClr val="bg1"/>
                </a:solidFill>
              </a:rPr>
              <a:t/>
            </a:r>
            <a:br>
              <a:rPr lang="en-US" sz="4800" dirty="0" smtClean="0">
                <a:solidFill>
                  <a:schemeClr val="bg1"/>
                </a:solidFill>
              </a:rPr>
            </a:br>
            <a:r>
              <a:rPr lang="en-US" sz="4800" baseline="30000" dirty="0" smtClean="0">
                <a:solidFill>
                  <a:schemeClr val="bg1"/>
                </a:solidFill>
              </a:rPr>
              <a:t>1</a:t>
            </a:r>
            <a:r>
              <a:rPr lang="en-US" sz="4800" dirty="0" smtClean="0">
                <a:solidFill>
                  <a:schemeClr val="bg1"/>
                </a:solidFill>
              </a:rPr>
              <a:t>Department of Radiation Oncology, University of California, San Francisco, </a:t>
            </a:r>
            <a:r>
              <a:rPr lang="en-US" sz="4800" baseline="30000" dirty="0" smtClean="0">
                <a:solidFill>
                  <a:schemeClr val="bg1"/>
                </a:solidFill>
              </a:rPr>
              <a:t>2</a:t>
            </a:r>
            <a:r>
              <a:rPr lang="en-US" sz="4800" dirty="0" smtClean="0">
                <a:solidFill>
                  <a:schemeClr val="bg1"/>
                </a:solidFill>
              </a:rPr>
              <a:t>Department of Otolaryngology-Head and Neck Surgery, University of California, San Francisco, </a:t>
            </a:r>
            <a:endParaRPr lang="en-US" sz="4800" dirty="0">
              <a:solidFill>
                <a:schemeClr val="bg1"/>
              </a:solidFill>
            </a:endParaRPr>
          </a:p>
        </p:txBody>
      </p:sp>
      <p:sp>
        <p:nvSpPr>
          <p:cNvPr id="758" name="Title 1"/>
          <p:cNvSpPr txBox="1">
            <a:spLocks/>
          </p:cNvSpPr>
          <p:nvPr/>
        </p:nvSpPr>
        <p:spPr>
          <a:xfrm>
            <a:off x="3200400" y="-194308"/>
            <a:ext cx="36771943" cy="5375908"/>
          </a:xfrm>
          <a:prstGeom prst="rect">
            <a:avLst/>
          </a:prstGeom>
        </p:spPr>
        <p:txBody>
          <a:bodyPr vert="horz" lIns="438675" tIns="219338" rIns="438675" bIns="219338" rtlCol="0" anchor="ctr">
            <a:normAutofit/>
          </a:bodyPr>
          <a:lstStyle/>
          <a:p>
            <a:pPr algn="ctr"/>
            <a:r>
              <a:rPr lang="en-US" sz="9600" dirty="0" smtClean="0"/>
              <a:t>Nationwide </a:t>
            </a:r>
            <a:r>
              <a:rPr lang="en-US" sz="9600" dirty="0" smtClean="0"/>
              <a:t>Trends in Surgery for </a:t>
            </a:r>
            <a:r>
              <a:rPr lang="en-US" sz="9600" dirty="0" err="1" smtClean="0"/>
              <a:t>Sinonasal</a:t>
            </a:r>
            <a:r>
              <a:rPr lang="en-US" sz="9600" dirty="0" smtClean="0"/>
              <a:t> Malignancy and the Effect of Hospital Volume on Short-Term Outcomes</a:t>
            </a:r>
            <a:endParaRPr lang="en-US" sz="9600" dirty="0"/>
          </a:p>
        </p:txBody>
      </p:sp>
      <p:sp>
        <p:nvSpPr>
          <p:cNvPr id="759" name="Title 1"/>
          <p:cNvSpPr txBox="1">
            <a:spLocks/>
          </p:cNvSpPr>
          <p:nvPr/>
        </p:nvSpPr>
        <p:spPr>
          <a:xfrm>
            <a:off x="3124200" y="-381000"/>
            <a:ext cx="36771943" cy="5375908"/>
          </a:xfrm>
          <a:prstGeom prst="rect">
            <a:avLst/>
          </a:prstGeom>
        </p:spPr>
        <p:txBody>
          <a:bodyPr vert="horz" lIns="438675" tIns="219338" rIns="438675" bIns="219338" rtlCol="0" anchor="ctr">
            <a:normAutofit/>
          </a:bodyPr>
          <a:lstStyle/>
          <a:p>
            <a:pPr algn="ctr"/>
            <a:r>
              <a:rPr lang="en-US" sz="9600" dirty="0" smtClean="0">
                <a:solidFill>
                  <a:schemeClr val="bg1"/>
                </a:solidFill>
              </a:rPr>
              <a:t>Nationwide </a:t>
            </a:r>
            <a:r>
              <a:rPr lang="en-US" sz="9600" dirty="0" smtClean="0">
                <a:solidFill>
                  <a:schemeClr val="bg1"/>
                </a:solidFill>
              </a:rPr>
              <a:t>Trends in Surgery for </a:t>
            </a:r>
            <a:r>
              <a:rPr lang="en-US" sz="9600" dirty="0" err="1" smtClean="0">
                <a:solidFill>
                  <a:schemeClr val="bg1"/>
                </a:solidFill>
              </a:rPr>
              <a:t>Sinonasal</a:t>
            </a:r>
            <a:r>
              <a:rPr lang="en-US" sz="9600" dirty="0" smtClean="0">
                <a:solidFill>
                  <a:schemeClr val="bg1"/>
                </a:solidFill>
              </a:rPr>
              <a:t> Malignancy and the Effect of Hospital Volume on Short-Term Outcomes</a:t>
            </a:r>
            <a:endParaRPr lang="en-US" sz="9600" dirty="0">
              <a:solidFill>
                <a:schemeClr val="bg1"/>
              </a:solidFill>
            </a:endParaRPr>
          </a:p>
        </p:txBody>
      </p:sp>
      <p:sp>
        <p:nvSpPr>
          <p:cNvPr id="769" name="Rounded Rectangle 768"/>
          <p:cNvSpPr/>
          <p:nvPr/>
        </p:nvSpPr>
        <p:spPr>
          <a:xfrm>
            <a:off x="838200" y="27813000"/>
            <a:ext cx="9296400" cy="8382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200" b="1" dirty="0" smtClean="0">
                <a:effectLst>
                  <a:outerShdw blurRad="38100" dist="38100" dir="2700000" algn="tl">
                    <a:srgbClr val="000000">
                      <a:alpha val="43137"/>
                    </a:srgbClr>
                  </a:outerShdw>
                </a:effectLst>
              </a:rPr>
              <a:t>Our Research Question</a:t>
            </a:r>
            <a:endParaRPr lang="en-US" sz="3200" b="1" dirty="0">
              <a:effectLst>
                <a:outerShdw blurRad="38100" dist="38100" dir="2700000" algn="tl">
                  <a:srgbClr val="000000">
                    <a:alpha val="43137"/>
                  </a:srgbClr>
                </a:outerShdw>
              </a:effectLst>
            </a:endParaRPr>
          </a:p>
        </p:txBody>
      </p:sp>
      <p:pic>
        <p:nvPicPr>
          <p:cNvPr id="1090" name="Picture 3"/>
          <p:cNvPicPr>
            <a:picLocks noChangeAspect="1" noChangeArrowheads="1"/>
          </p:cNvPicPr>
          <p:nvPr/>
        </p:nvPicPr>
        <p:blipFill>
          <a:blip r:embed="rId4" cstate="print"/>
          <a:srcRect b="39249"/>
          <a:stretch>
            <a:fillRect/>
          </a:stretch>
        </p:blipFill>
        <p:spPr bwMode="auto">
          <a:xfrm>
            <a:off x="1295400" y="25374600"/>
            <a:ext cx="7848600" cy="1942723"/>
          </a:xfrm>
          <a:prstGeom prst="rect">
            <a:avLst/>
          </a:prstGeom>
          <a:noFill/>
          <a:ln w="9525">
            <a:noFill/>
            <a:miter lim="800000"/>
            <a:headEnd/>
            <a:tailEnd/>
          </a:ln>
        </p:spPr>
      </p:pic>
      <p:pic>
        <p:nvPicPr>
          <p:cNvPr id="1091"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905000" y="19034191"/>
            <a:ext cx="6572250" cy="34804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76" name="Rectangle 775"/>
          <p:cNvSpPr/>
          <p:nvPr/>
        </p:nvSpPr>
        <p:spPr>
          <a:xfrm>
            <a:off x="914400" y="23088600"/>
            <a:ext cx="9144000" cy="1938992"/>
          </a:xfrm>
          <a:prstGeom prst="rect">
            <a:avLst/>
          </a:prstGeom>
        </p:spPr>
        <p:txBody>
          <a:bodyPr wrap="square">
            <a:spAutoFit/>
          </a:bodyPr>
          <a:lstStyle/>
          <a:p>
            <a:pPr lvl="0" defTabSz="914400">
              <a:spcBef>
                <a:spcPct val="0"/>
              </a:spcBef>
              <a:defRPr/>
            </a:pPr>
            <a:r>
              <a:rPr lang="en-US" sz="2400" dirty="0" smtClean="0"/>
              <a:t>The </a:t>
            </a:r>
            <a:r>
              <a:rPr lang="en-US" sz="2400" dirty="0" smtClean="0"/>
              <a:t>Nationwide </a:t>
            </a:r>
            <a:r>
              <a:rPr lang="en-US" sz="2400" dirty="0" smtClean="0"/>
              <a:t>Inpatient Sample is a 20% stratified sample of inpatient admissions of US hospitals. Approximately 1000 of the 5000 hospitals in the United States were represented in stratified weighted sample representing 43 states in 2008. Data  was extracted from non-delimited ASCII files using Python and R. </a:t>
            </a:r>
            <a:endParaRPr lang="en-US" sz="2400" dirty="0"/>
          </a:p>
        </p:txBody>
      </p:sp>
      <p:sp>
        <p:nvSpPr>
          <p:cNvPr id="74" name="Rectangle 73"/>
          <p:cNvSpPr/>
          <p:nvPr/>
        </p:nvSpPr>
        <p:spPr>
          <a:xfrm>
            <a:off x="914400" y="29074408"/>
            <a:ext cx="9144000" cy="2308324"/>
          </a:xfrm>
          <a:prstGeom prst="rect">
            <a:avLst/>
          </a:prstGeom>
        </p:spPr>
        <p:txBody>
          <a:bodyPr wrap="square">
            <a:spAutoFit/>
          </a:bodyPr>
          <a:lstStyle/>
          <a:p>
            <a:r>
              <a:rPr lang="en-US" sz="2400" dirty="0" smtClean="0"/>
              <a:t>We sought to examine contemporary patterns of </a:t>
            </a:r>
            <a:r>
              <a:rPr lang="en-US" sz="2400" dirty="0" err="1" smtClean="0"/>
              <a:t>sinonasal</a:t>
            </a:r>
            <a:r>
              <a:rPr lang="en-US" sz="2400" dirty="0" smtClean="0"/>
              <a:t> cancer surgery in the United States over a period spanning 1988 to 2009. In this study, through analysis of a </a:t>
            </a:r>
            <a:r>
              <a:rPr lang="en-US" sz="2400" dirty="0" smtClean="0"/>
              <a:t>Nationwide </a:t>
            </a:r>
            <a:r>
              <a:rPr lang="en-US" sz="2400" dirty="0" smtClean="0"/>
              <a:t>inpatient database, we investigated the short-term surgical outcomes of </a:t>
            </a:r>
            <a:r>
              <a:rPr lang="en-US" sz="2400" dirty="0" err="1" smtClean="0"/>
              <a:t>sinonasal</a:t>
            </a:r>
            <a:r>
              <a:rPr lang="en-US" sz="2400" dirty="0" smtClean="0"/>
              <a:t> cancer surgery patients and evaluated the impact of hospital volume on these outcomes. </a:t>
            </a:r>
            <a:endParaRPr lang="en-US" sz="2400" dirty="0"/>
          </a:p>
        </p:txBody>
      </p:sp>
      <p:grpSp>
        <p:nvGrpSpPr>
          <p:cNvPr id="94" name="Group 93"/>
          <p:cNvGrpSpPr/>
          <p:nvPr/>
        </p:nvGrpSpPr>
        <p:grpSpPr>
          <a:xfrm>
            <a:off x="12573000" y="9982200"/>
            <a:ext cx="7848600" cy="3048000"/>
            <a:chOff x="21793200" y="14325600"/>
            <a:chExt cx="7848600" cy="3048000"/>
          </a:xfrm>
        </p:grpSpPr>
        <p:pic>
          <p:nvPicPr>
            <p:cNvPr id="83" name="Picture 82"/>
            <p:cNvPicPr/>
            <p:nvPr/>
          </p:nvPicPr>
          <p:blipFill>
            <a:blip r:embed="rId6" cstate="print"/>
            <a:srcRect/>
            <a:stretch>
              <a:fillRect/>
            </a:stretch>
          </p:blipFill>
          <p:spPr bwMode="auto">
            <a:xfrm>
              <a:off x="21793200" y="14331152"/>
              <a:ext cx="4038600" cy="3042448"/>
            </a:xfrm>
            <a:prstGeom prst="rect">
              <a:avLst/>
            </a:prstGeom>
            <a:noFill/>
            <a:ln w="9525">
              <a:noFill/>
              <a:miter lim="800000"/>
              <a:headEnd/>
              <a:tailEnd/>
            </a:ln>
          </p:spPr>
        </p:pic>
        <p:pic>
          <p:nvPicPr>
            <p:cNvPr id="84" name="Picture 83"/>
            <p:cNvPicPr/>
            <p:nvPr/>
          </p:nvPicPr>
          <p:blipFill>
            <a:blip r:embed="rId7" cstate="print"/>
            <a:srcRect/>
            <a:stretch>
              <a:fillRect/>
            </a:stretch>
          </p:blipFill>
          <p:spPr bwMode="auto">
            <a:xfrm>
              <a:off x="25908000" y="14325600"/>
              <a:ext cx="3733800" cy="3048000"/>
            </a:xfrm>
            <a:prstGeom prst="rect">
              <a:avLst/>
            </a:prstGeom>
            <a:noFill/>
            <a:ln w="9525">
              <a:noFill/>
              <a:miter lim="800000"/>
              <a:headEnd/>
              <a:tailEnd/>
            </a:ln>
          </p:spPr>
        </p:pic>
      </p:grpSp>
      <p:sp>
        <p:nvSpPr>
          <p:cNvPr id="1033" name="Rectangle 9"/>
          <p:cNvSpPr>
            <a:spLocks noChangeArrowheads="1"/>
          </p:cNvSpPr>
          <p:nvPr/>
        </p:nvSpPr>
        <p:spPr bwMode="auto">
          <a:xfrm>
            <a:off x="0" y="0"/>
            <a:ext cx="438912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10"/>
          <p:cNvSpPr>
            <a:spLocks noChangeArrowheads="1"/>
          </p:cNvSpPr>
          <p:nvPr/>
        </p:nvSpPr>
        <p:spPr bwMode="auto">
          <a:xfrm>
            <a:off x="0" y="0"/>
            <a:ext cx="438912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540000" algn="l"/>
                <a:tab pos="2851150" algn="ct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2" name="Rectangle 91"/>
          <p:cNvSpPr/>
          <p:nvPr/>
        </p:nvSpPr>
        <p:spPr>
          <a:xfrm>
            <a:off x="12344400" y="13335000"/>
            <a:ext cx="8610600" cy="3046988"/>
          </a:xfrm>
          <a:prstGeom prst="rect">
            <a:avLst/>
          </a:prstGeom>
        </p:spPr>
        <p:txBody>
          <a:bodyPr wrap="square">
            <a:spAutoFit/>
          </a:bodyPr>
          <a:lstStyle/>
          <a:p>
            <a:r>
              <a:rPr lang="en-US" sz="2400" dirty="0" smtClean="0"/>
              <a:t>We identified 3850 cases of </a:t>
            </a:r>
            <a:r>
              <a:rPr lang="en-US" sz="2400" dirty="0" err="1" smtClean="0"/>
              <a:t>sinonasal</a:t>
            </a:r>
            <a:r>
              <a:rPr lang="en-US" sz="2400" dirty="0" smtClean="0"/>
              <a:t> surgery between 1988 and 2009 (Figure 1). Patients had a mean age of 61 years and stayed on average 6.8 days in the hospital. Consistent with previous accounts, we found a male predominance in the studied population, comprising 57.2% of all patients. The volume of </a:t>
            </a:r>
            <a:r>
              <a:rPr lang="en-US" sz="2400" dirty="0" err="1" smtClean="0"/>
              <a:t>sinonasal</a:t>
            </a:r>
            <a:r>
              <a:rPr lang="en-US" sz="2400" dirty="0" smtClean="0"/>
              <a:t> cancer surgery has not changed appreciably over the last twenty years, but a greater proportion of these surgeries are now being performed at higher-volume centers (Figure 1, R</a:t>
            </a:r>
            <a:r>
              <a:rPr lang="en-US" sz="2400" baseline="30000" dirty="0" smtClean="0"/>
              <a:t>2</a:t>
            </a:r>
            <a:r>
              <a:rPr lang="en-US" sz="2400" dirty="0" smtClean="0"/>
              <a:t> = 0.268, p &gt; 0.001). </a:t>
            </a:r>
            <a:endParaRPr lang="en-US" sz="2400" dirty="0"/>
          </a:p>
        </p:txBody>
      </p:sp>
      <p:pic>
        <p:nvPicPr>
          <p:cNvPr id="1035" name="Picture 11"/>
          <p:cNvPicPr>
            <a:picLocks noChangeAspect="1" noChangeArrowheads="1"/>
          </p:cNvPicPr>
          <p:nvPr/>
        </p:nvPicPr>
        <p:blipFill>
          <a:blip r:embed="rId8" cstate="print"/>
          <a:srcRect l="18375" t="25000" r="25988" b="9375"/>
          <a:stretch>
            <a:fillRect/>
          </a:stretch>
        </p:blipFill>
        <p:spPr bwMode="auto">
          <a:xfrm>
            <a:off x="12649200" y="16764000"/>
            <a:ext cx="7239000" cy="4800600"/>
          </a:xfrm>
          <a:prstGeom prst="rect">
            <a:avLst/>
          </a:prstGeom>
          <a:noFill/>
          <a:ln w="9525">
            <a:noFill/>
            <a:miter lim="800000"/>
            <a:headEnd/>
            <a:tailEnd/>
          </a:ln>
        </p:spPr>
      </p:pic>
      <p:pic>
        <p:nvPicPr>
          <p:cNvPr id="1036" name="Picture 12"/>
          <p:cNvPicPr>
            <a:picLocks noChangeAspect="1" noChangeArrowheads="1"/>
          </p:cNvPicPr>
          <p:nvPr/>
        </p:nvPicPr>
        <p:blipFill>
          <a:blip r:embed="rId9" cstate="print"/>
          <a:srcRect l="14275" t="44792" r="19546" b="13542"/>
          <a:stretch>
            <a:fillRect/>
          </a:stretch>
        </p:blipFill>
        <p:spPr bwMode="auto">
          <a:xfrm>
            <a:off x="22402800" y="10363200"/>
            <a:ext cx="8825865" cy="3124200"/>
          </a:xfrm>
          <a:prstGeom prst="rect">
            <a:avLst/>
          </a:prstGeom>
          <a:noFill/>
          <a:ln w="9525">
            <a:noFill/>
            <a:miter lim="800000"/>
            <a:headEnd/>
            <a:tailEnd/>
          </a:ln>
        </p:spPr>
      </p:pic>
      <p:sp>
        <p:nvSpPr>
          <p:cNvPr id="97" name="Rectangle 96"/>
          <p:cNvSpPr/>
          <p:nvPr/>
        </p:nvSpPr>
        <p:spPr>
          <a:xfrm>
            <a:off x="22174200" y="13646289"/>
            <a:ext cx="9220200" cy="5262979"/>
          </a:xfrm>
          <a:prstGeom prst="rect">
            <a:avLst/>
          </a:prstGeom>
        </p:spPr>
        <p:txBody>
          <a:bodyPr wrap="square">
            <a:spAutoFit/>
          </a:bodyPr>
          <a:lstStyle/>
          <a:p>
            <a:r>
              <a:rPr lang="en-US" sz="2400" dirty="0" smtClean="0"/>
              <a:t>We separated hospitals into centers that perform relatively higher numbers of </a:t>
            </a:r>
            <a:r>
              <a:rPr lang="en-US" sz="2400" dirty="0" err="1" smtClean="0"/>
              <a:t>sinonasal</a:t>
            </a:r>
            <a:r>
              <a:rPr lang="en-US" sz="2400" dirty="0" smtClean="0"/>
              <a:t> cancer surgery cases (greater than 5 cases per year) and centers that perform fewer </a:t>
            </a:r>
            <a:r>
              <a:rPr lang="en-US" sz="2400" dirty="0" err="1" smtClean="0"/>
              <a:t>sinonasal</a:t>
            </a:r>
            <a:r>
              <a:rPr lang="en-US" sz="2400" dirty="0" smtClean="0"/>
              <a:t> cancer surgery cases (less than 5 cases per year). Thirty-two hospitals that averaged more than 5 cases per year were identified and these hospitals accounted for 28% of all </a:t>
            </a:r>
            <a:r>
              <a:rPr lang="en-US" sz="2400" dirty="0" err="1" smtClean="0"/>
              <a:t>sinonasal</a:t>
            </a:r>
            <a:r>
              <a:rPr lang="en-US" sz="2400" dirty="0" smtClean="0"/>
              <a:t> surgery cases. These hospitals were more frequently represented in high-risk cases, accounting for 32.4% of all cases requiring neck dissection, 44.9% of cases with orbital involvement, and 45.7% of cases with skull base involvement, despite comprising only 3.6% of all hospitals that performed a </a:t>
            </a:r>
            <a:r>
              <a:rPr lang="en-US" sz="2400" dirty="0" err="1" smtClean="0"/>
              <a:t>sinonasal</a:t>
            </a:r>
            <a:r>
              <a:rPr lang="en-US" sz="2400" dirty="0" smtClean="0"/>
              <a:t> cancer surgery . At high-volume centers, 26.1% of cases were high-risk cases, compared to 15.0% of cases at low-volume centers. High-volume centers tended to be teaching hospitals (P &gt; 0.001), and large, urban hospitals were also more represented.</a:t>
            </a:r>
            <a:endParaRPr lang="en-US" sz="2400" dirty="0"/>
          </a:p>
        </p:txBody>
      </p:sp>
      <p:pic>
        <p:nvPicPr>
          <p:cNvPr id="1037" name="Picture 13"/>
          <p:cNvPicPr>
            <a:picLocks noChangeAspect="1" noChangeArrowheads="1"/>
          </p:cNvPicPr>
          <p:nvPr/>
        </p:nvPicPr>
        <p:blipFill>
          <a:blip r:embed="rId10" cstate="print"/>
          <a:srcRect l="16618" t="22917" r="24231" b="13542"/>
          <a:stretch>
            <a:fillRect/>
          </a:stretch>
        </p:blipFill>
        <p:spPr bwMode="auto">
          <a:xfrm>
            <a:off x="22936200" y="19354800"/>
            <a:ext cx="7696200" cy="4648200"/>
          </a:xfrm>
          <a:prstGeom prst="rect">
            <a:avLst/>
          </a:prstGeom>
          <a:noFill/>
          <a:ln w="9525">
            <a:noFill/>
            <a:miter lim="800000"/>
            <a:headEnd/>
            <a:tailEnd/>
          </a:ln>
        </p:spPr>
      </p:pic>
      <p:pic>
        <p:nvPicPr>
          <p:cNvPr id="1038" name="Picture 14"/>
          <p:cNvPicPr>
            <a:picLocks noChangeAspect="1" noChangeArrowheads="1"/>
          </p:cNvPicPr>
          <p:nvPr/>
        </p:nvPicPr>
        <p:blipFill>
          <a:blip r:embed="rId11" cstate="print"/>
          <a:srcRect l="17204" t="20833" r="23060" b="9375"/>
          <a:stretch>
            <a:fillRect/>
          </a:stretch>
        </p:blipFill>
        <p:spPr bwMode="auto">
          <a:xfrm>
            <a:off x="22631400" y="25831800"/>
            <a:ext cx="7772400" cy="5105400"/>
          </a:xfrm>
          <a:prstGeom prst="rect">
            <a:avLst/>
          </a:prstGeom>
          <a:noFill/>
          <a:ln w="9525">
            <a:noFill/>
            <a:miter lim="800000"/>
            <a:headEnd/>
            <a:tailEnd/>
          </a:ln>
        </p:spPr>
      </p:pic>
      <p:pic>
        <p:nvPicPr>
          <p:cNvPr id="100" name="Picture 99"/>
          <p:cNvPicPr/>
          <p:nvPr/>
        </p:nvPicPr>
        <p:blipFill>
          <a:blip r:embed="rId12" cstate="print"/>
          <a:srcRect/>
          <a:stretch>
            <a:fillRect/>
          </a:stretch>
        </p:blipFill>
        <p:spPr bwMode="auto">
          <a:xfrm>
            <a:off x="13868400" y="21640800"/>
            <a:ext cx="5520985" cy="4800600"/>
          </a:xfrm>
          <a:prstGeom prst="rect">
            <a:avLst/>
          </a:prstGeom>
          <a:noFill/>
          <a:ln w="9525">
            <a:noFill/>
            <a:miter lim="800000"/>
            <a:headEnd/>
            <a:tailEnd/>
          </a:ln>
        </p:spPr>
      </p:pic>
      <p:pic>
        <p:nvPicPr>
          <p:cNvPr id="102" name="Picture 101"/>
          <p:cNvPicPr/>
          <p:nvPr/>
        </p:nvPicPr>
        <p:blipFill>
          <a:blip r:embed="rId13" cstate="print"/>
          <a:srcRect/>
          <a:stretch>
            <a:fillRect/>
          </a:stretch>
        </p:blipFill>
        <p:spPr bwMode="auto">
          <a:xfrm>
            <a:off x="13868400" y="26746200"/>
            <a:ext cx="5480685" cy="4767979"/>
          </a:xfrm>
          <a:prstGeom prst="rect">
            <a:avLst/>
          </a:prstGeom>
          <a:noFill/>
          <a:ln w="9525">
            <a:noFill/>
            <a:miter lim="800000"/>
            <a:headEnd/>
            <a:tailEnd/>
          </a:ln>
        </p:spPr>
      </p:pic>
      <p:sp>
        <p:nvSpPr>
          <p:cNvPr id="103" name="Rectangle 102"/>
          <p:cNvSpPr/>
          <p:nvPr/>
        </p:nvSpPr>
        <p:spPr>
          <a:xfrm>
            <a:off x="33451800" y="28282880"/>
            <a:ext cx="9296400" cy="3693319"/>
          </a:xfrm>
          <a:prstGeom prst="rect">
            <a:avLst/>
          </a:prstGeom>
        </p:spPr>
        <p:txBody>
          <a:bodyPr wrap="square">
            <a:spAutoFit/>
          </a:bodyPr>
          <a:lstStyle/>
          <a:p>
            <a:endParaRPr lang="en-US" sz="900" dirty="0" smtClean="0"/>
          </a:p>
          <a:p>
            <a:r>
              <a:rPr lang="en-US" sz="900" dirty="0" smtClean="0"/>
              <a:t>  1. Mendenhall WM, </a:t>
            </a:r>
            <a:r>
              <a:rPr lang="en-US" sz="900" dirty="0" err="1" smtClean="0"/>
              <a:t>Amdur</a:t>
            </a:r>
            <a:r>
              <a:rPr lang="en-US" sz="900" dirty="0" smtClean="0"/>
              <a:t> RJ, Morris CG, </a:t>
            </a:r>
            <a:r>
              <a:rPr lang="en-US" sz="900" dirty="0" err="1" smtClean="0"/>
              <a:t>Kirwan</a:t>
            </a:r>
            <a:r>
              <a:rPr lang="en-US" sz="900" dirty="0" smtClean="0"/>
              <a:t> J, </a:t>
            </a:r>
            <a:r>
              <a:rPr lang="en-US" sz="900" dirty="0" err="1" smtClean="0"/>
              <a:t>Malyapa</a:t>
            </a:r>
            <a:r>
              <a:rPr lang="en-US" sz="900" dirty="0" smtClean="0"/>
              <a:t> RS, </a:t>
            </a:r>
            <a:r>
              <a:rPr lang="en-US" sz="900" dirty="0" err="1" smtClean="0"/>
              <a:t>Vaysberg</a:t>
            </a:r>
            <a:r>
              <a:rPr lang="en-US" sz="900" dirty="0" smtClean="0"/>
              <a:t> M, et al. Carcinoma of the nasal cavity and </a:t>
            </a:r>
            <a:r>
              <a:rPr lang="en-US" sz="900" dirty="0" err="1" smtClean="0"/>
              <a:t>paranasal</a:t>
            </a:r>
            <a:r>
              <a:rPr lang="en-US" sz="900" dirty="0" smtClean="0"/>
              <a:t> sinuses. Laryngoscope. 2009 May;119(5):899–906. </a:t>
            </a:r>
          </a:p>
          <a:p>
            <a:r>
              <a:rPr lang="en-US" sz="900" dirty="0" smtClean="0"/>
              <a:t> 2. </a:t>
            </a:r>
            <a:r>
              <a:rPr lang="en-US" sz="900" dirty="0" err="1" smtClean="0"/>
              <a:t>Thorup</a:t>
            </a:r>
            <a:r>
              <a:rPr lang="en-US" sz="900" dirty="0" smtClean="0"/>
              <a:t> C, </a:t>
            </a:r>
            <a:r>
              <a:rPr lang="en-US" sz="900" dirty="0" err="1" smtClean="0"/>
              <a:t>Sebbesen</a:t>
            </a:r>
            <a:r>
              <a:rPr lang="en-US" sz="900" dirty="0" smtClean="0"/>
              <a:t> L, </a:t>
            </a:r>
            <a:r>
              <a:rPr lang="en-US" sz="900" dirty="0" err="1" smtClean="0"/>
              <a:t>Danø</a:t>
            </a:r>
            <a:r>
              <a:rPr lang="en-US" sz="900" dirty="0" smtClean="0"/>
              <a:t> H, </a:t>
            </a:r>
            <a:r>
              <a:rPr lang="en-US" sz="900" dirty="0" err="1" smtClean="0"/>
              <a:t>Leetmaa</a:t>
            </a:r>
            <a:r>
              <a:rPr lang="en-US" sz="900" dirty="0" smtClean="0"/>
              <a:t> M, Andersen M, Buchwald C, et al. Carcinoma of the nasal cavity and </a:t>
            </a:r>
            <a:r>
              <a:rPr lang="en-US" sz="900" dirty="0" err="1" smtClean="0"/>
              <a:t>paranasal</a:t>
            </a:r>
            <a:r>
              <a:rPr lang="en-US" sz="900" dirty="0" smtClean="0"/>
              <a:t> sinuses in Denmark 1995-2004. </a:t>
            </a:r>
            <a:r>
              <a:rPr lang="en-US" sz="900" dirty="0" err="1" smtClean="0"/>
              <a:t>Acta</a:t>
            </a:r>
            <a:r>
              <a:rPr lang="en-US" sz="900" dirty="0" smtClean="0"/>
              <a:t> </a:t>
            </a:r>
            <a:r>
              <a:rPr lang="en-US" sz="900" dirty="0" err="1" smtClean="0"/>
              <a:t>Oncol</a:t>
            </a:r>
            <a:r>
              <a:rPr lang="en-US" sz="900" dirty="0" smtClean="0"/>
              <a:t>. 2010 Apr;49(3):389–94. </a:t>
            </a:r>
          </a:p>
          <a:p>
            <a:r>
              <a:rPr lang="en-US" sz="900" dirty="0" smtClean="0"/>
              <a:t> 3. Hawkins RB, </a:t>
            </a:r>
            <a:r>
              <a:rPr lang="en-US" sz="900" dirty="0" err="1" smtClean="0"/>
              <a:t>Wynstra</a:t>
            </a:r>
            <a:r>
              <a:rPr lang="en-US" sz="900" dirty="0" smtClean="0"/>
              <a:t> JH, </a:t>
            </a:r>
            <a:r>
              <a:rPr lang="en-US" sz="900" dirty="0" err="1" smtClean="0"/>
              <a:t>Pilepich</a:t>
            </a:r>
            <a:r>
              <a:rPr lang="en-US" sz="900" dirty="0" smtClean="0"/>
              <a:t> MV, Fields JN. Carcinoma of the nasal cavity--results of primary and adjuvant radiotherapy. </a:t>
            </a:r>
            <a:r>
              <a:rPr lang="en-US" sz="900" dirty="0" err="1" smtClean="0"/>
              <a:t>Int</a:t>
            </a:r>
            <a:r>
              <a:rPr lang="en-US" sz="900" dirty="0" smtClean="0"/>
              <a:t> J </a:t>
            </a:r>
            <a:r>
              <a:rPr lang="en-US" sz="900" dirty="0" err="1" smtClean="0"/>
              <a:t>Radiat</a:t>
            </a:r>
            <a:r>
              <a:rPr lang="en-US" sz="900" dirty="0" smtClean="0"/>
              <a:t> </a:t>
            </a:r>
            <a:r>
              <a:rPr lang="en-US" sz="900" dirty="0" err="1" smtClean="0"/>
              <a:t>Oncol</a:t>
            </a:r>
            <a:r>
              <a:rPr lang="en-US" sz="900" dirty="0" smtClean="0"/>
              <a:t> </a:t>
            </a:r>
            <a:r>
              <a:rPr lang="en-US" sz="900" dirty="0" err="1" smtClean="0"/>
              <a:t>Biol</a:t>
            </a:r>
            <a:r>
              <a:rPr lang="en-US" sz="900" dirty="0" smtClean="0"/>
              <a:t> Phys. 1988 Nov;15(5):1129–33. </a:t>
            </a:r>
          </a:p>
          <a:p>
            <a:r>
              <a:rPr lang="en-US" sz="900" dirty="0" smtClean="0"/>
              <a:t> 4. Robbins KT, </a:t>
            </a:r>
            <a:r>
              <a:rPr lang="en-US" sz="900" dirty="0" err="1" smtClean="0"/>
              <a:t>Ferlito</a:t>
            </a:r>
            <a:r>
              <a:rPr lang="en-US" sz="900" dirty="0" smtClean="0"/>
              <a:t> A, Silver CE, Takes RP, </a:t>
            </a:r>
            <a:r>
              <a:rPr lang="en-US" sz="900" dirty="0" err="1" smtClean="0"/>
              <a:t>Strojan</a:t>
            </a:r>
            <a:r>
              <a:rPr lang="en-US" sz="900" dirty="0" smtClean="0"/>
              <a:t> P, </a:t>
            </a:r>
            <a:r>
              <a:rPr lang="en-US" sz="900" dirty="0" err="1" smtClean="0"/>
              <a:t>Snyderman</a:t>
            </a:r>
            <a:r>
              <a:rPr lang="en-US" sz="900" dirty="0" smtClean="0"/>
              <a:t> CH, et al. Contemporary management of </a:t>
            </a:r>
            <a:r>
              <a:rPr lang="en-US" sz="900" dirty="0" err="1" smtClean="0"/>
              <a:t>sinonasal</a:t>
            </a:r>
            <a:r>
              <a:rPr lang="en-US" sz="900" dirty="0" smtClean="0"/>
              <a:t> cancer. Head Neck. 2011 Sep;33(9):1352–65. </a:t>
            </a:r>
          </a:p>
          <a:p>
            <a:r>
              <a:rPr lang="en-US" sz="900" dirty="0" smtClean="0"/>
              <a:t> 5. Finlayson EVA, </a:t>
            </a:r>
            <a:r>
              <a:rPr lang="en-US" sz="900" dirty="0" err="1" smtClean="0"/>
              <a:t>Goodney</a:t>
            </a:r>
            <a:r>
              <a:rPr lang="en-US" sz="900" dirty="0" smtClean="0"/>
              <a:t> PP, </a:t>
            </a:r>
            <a:r>
              <a:rPr lang="en-US" sz="900" dirty="0" err="1" smtClean="0"/>
              <a:t>Birkmeyer</a:t>
            </a:r>
            <a:r>
              <a:rPr lang="en-US" sz="900" dirty="0" smtClean="0"/>
              <a:t> JD. Hospital volume and operative mortality in cancer surgery: a </a:t>
            </a:r>
            <a:r>
              <a:rPr lang="en-US" sz="900" dirty="0" smtClean="0"/>
              <a:t>Nationwide </a:t>
            </a:r>
            <a:r>
              <a:rPr lang="en-US" sz="900" dirty="0" smtClean="0"/>
              <a:t>study. Arch Surg. 2003 Jul;138(7):721–725; discussion 726. </a:t>
            </a:r>
          </a:p>
          <a:p>
            <a:r>
              <a:rPr lang="en-US" sz="900" dirty="0" smtClean="0"/>
              <a:t> 6. </a:t>
            </a:r>
            <a:r>
              <a:rPr lang="en-US" sz="900" dirty="0" err="1" smtClean="0"/>
              <a:t>Gourin</a:t>
            </a:r>
            <a:r>
              <a:rPr lang="en-US" sz="900" dirty="0" smtClean="0"/>
              <a:t> CG, </a:t>
            </a:r>
            <a:r>
              <a:rPr lang="en-US" sz="900" dirty="0" err="1" smtClean="0"/>
              <a:t>Forastiere</a:t>
            </a:r>
            <a:r>
              <a:rPr lang="en-US" sz="900" dirty="0" smtClean="0"/>
              <a:t> AA, </a:t>
            </a:r>
            <a:r>
              <a:rPr lang="en-US" sz="900" dirty="0" err="1" smtClean="0"/>
              <a:t>Sanguineti</a:t>
            </a:r>
            <a:r>
              <a:rPr lang="en-US" sz="900" dirty="0" smtClean="0"/>
              <a:t> G, </a:t>
            </a:r>
            <a:r>
              <a:rPr lang="en-US" sz="900" dirty="0" err="1" smtClean="0"/>
              <a:t>Marur</a:t>
            </a:r>
            <a:r>
              <a:rPr lang="en-US" sz="900" dirty="0" smtClean="0"/>
              <a:t> S, Koch WM, Bristow RE. Impact of surgeon and hospital volume on short-term outcomes and cost of </a:t>
            </a:r>
            <a:r>
              <a:rPr lang="en-US" sz="900" dirty="0" err="1" smtClean="0"/>
              <a:t>oropharyngeal</a:t>
            </a:r>
            <a:r>
              <a:rPr lang="en-US" sz="900" dirty="0" smtClean="0"/>
              <a:t> cancer surgical care. Laryngoscope. 2011 Apr;121(4):746–52. </a:t>
            </a:r>
          </a:p>
          <a:p>
            <a:r>
              <a:rPr lang="en-US" sz="900" dirty="0" smtClean="0"/>
              <a:t> 7. Cheung MC, Hamilton K, Sherman R, Byrne MM, Nguyen DM, </a:t>
            </a:r>
            <a:r>
              <a:rPr lang="en-US" sz="900" dirty="0" err="1" smtClean="0"/>
              <a:t>Franceschi</a:t>
            </a:r>
            <a:r>
              <a:rPr lang="en-US" sz="900" dirty="0" smtClean="0"/>
              <a:t> D, et al. Impact of teaching facility status and high-volume centers on outcomes for lung cancer resection: an examination of 13,469 surgical patients. Ann </a:t>
            </a:r>
            <a:r>
              <a:rPr lang="en-US" sz="900" dirty="0" err="1" smtClean="0"/>
              <a:t>Surg</a:t>
            </a:r>
            <a:r>
              <a:rPr lang="en-US" sz="900" dirty="0" smtClean="0"/>
              <a:t> </a:t>
            </a:r>
            <a:r>
              <a:rPr lang="en-US" sz="900" dirty="0" err="1" smtClean="0"/>
              <a:t>Oncol</a:t>
            </a:r>
            <a:r>
              <a:rPr lang="en-US" sz="900" dirty="0" smtClean="0"/>
              <a:t>. 2009 Jan;16(1):3–13. </a:t>
            </a:r>
          </a:p>
          <a:p>
            <a:r>
              <a:rPr lang="en-US" sz="900" dirty="0" smtClean="0"/>
              <a:t> 8. Turner JH, </a:t>
            </a:r>
            <a:r>
              <a:rPr lang="en-US" sz="900" dirty="0" err="1" smtClean="0"/>
              <a:t>Reh</a:t>
            </a:r>
            <a:r>
              <a:rPr lang="en-US" sz="900" dirty="0" smtClean="0"/>
              <a:t> DD. Incidence and survival in patients with </a:t>
            </a:r>
            <a:r>
              <a:rPr lang="en-US" sz="900" dirty="0" err="1" smtClean="0"/>
              <a:t>sinonasal</a:t>
            </a:r>
            <a:r>
              <a:rPr lang="en-US" sz="900" dirty="0" smtClean="0"/>
              <a:t> cancer: a historical analysis of population-based data. Head Neck. 2012 Jun;34(6):877–85. </a:t>
            </a:r>
          </a:p>
          <a:p>
            <a:r>
              <a:rPr lang="en-US" sz="900" dirty="0" smtClean="0"/>
              <a:t> 9. Allen MW, Schwartz DL, </a:t>
            </a:r>
            <a:r>
              <a:rPr lang="en-US" sz="900" dirty="0" err="1" smtClean="0"/>
              <a:t>Rana</a:t>
            </a:r>
            <a:r>
              <a:rPr lang="en-US" sz="900" dirty="0" smtClean="0"/>
              <a:t> V, </a:t>
            </a:r>
            <a:r>
              <a:rPr lang="en-US" sz="900" dirty="0" err="1" smtClean="0"/>
              <a:t>Adapala</a:t>
            </a:r>
            <a:r>
              <a:rPr lang="en-US" sz="900" dirty="0" smtClean="0"/>
              <a:t> P, Morrison WH, Hanna EY, et al. Long-term radiotherapy outcomes for nasal cavity and </a:t>
            </a:r>
            <a:r>
              <a:rPr lang="en-US" sz="900" dirty="0" err="1" smtClean="0"/>
              <a:t>septal</a:t>
            </a:r>
            <a:r>
              <a:rPr lang="en-US" sz="900" dirty="0" smtClean="0"/>
              <a:t> cancers. </a:t>
            </a:r>
            <a:r>
              <a:rPr lang="en-US" sz="900" dirty="0" err="1" smtClean="0"/>
              <a:t>Int</a:t>
            </a:r>
            <a:r>
              <a:rPr lang="en-US" sz="900" dirty="0" smtClean="0"/>
              <a:t> J </a:t>
            </a:r>
            <a:r>
              <a:rPr lang="en-US" sz="900" dirty="0" err="1" smtClean="0"/>
              <a:t>Radiat</a:t>
            </a:r>
            <a:r>
              <a:rPr lang="en-US" sz="900" dirty="0" smtClean="0"/>
              <a:t> </a:t>
            </a:r>
            <a:r>
              <a:rPr lang="en-US" sz="900" dirty="0" err="1" smtClean="0"/>
              <a:t>Oncol</a:t>
            </a:r>
            <a:r>
              <a:rPr lang="en-US" sz="900" dirty="0" smtClean="0"/>
              <a:t> </a:t>
            </a:r>
            <a:r>
              <a:rPr lang="en-US" sz="900" dirty="0" err="1" smtClean="0"/>
              <a:t>Biol</a:t>
            </a:r>
            <a:r>
              <a:rPr lang="en-US" sz="900" dirty="0" smtClean="0"/>
              <a:t> Phys. 2008 Jun 1;71(2):401–6. </a:t>
            </a:r>
          </a:p>
          <a:p>
            <a:r>
              <a:rPr lang="en-US" sz="900" dirty="0" smtClean="0"/>
              <a:t> 10. </a:t>
            </a:r>
            <a:r>
              <a:rPr lang="en-US" sz="900" dirty="0" err="1" smtClean="0"/>
              <a:t>Dulguerov</a:t>
            </a:r>
            <a:r>
              <a:rPr lang="en-US" sz="900" dirty="0" smtClean="0"/>
              <a:t> P, Jacobsen MS, </a:t>
            </a:r>
            <a:r>
              <a:rPr lang="en-US" sz="900" dirty="0" err="1" smtClean="0"/>
              <a:t>Allal</a:t>
            </a:r>
            <a:r>
              <a:rPr lang="en-US" sz="900" dirty="0" smtClean="0"/>
              <a:t> AS, Lehmann W, </a:t>
            </a:r>
            <a:r>
              <a:rPr lang="en-US" sz="900" dirty="0" err="1" smtClean="0"/>
              <a:t>Calcaterra</a:t>
            </a:r>
            <a:r>
              <a:rPr lang="en-US" sz="900" dirty="0" smtClean="0"/>
              <a:t> T. Nasal and </a:t>
            </a:r>
            <a:r>
              <a:rPr lang="en-US" sz="900" dirty="0" err="1" smtClean="0"/>
              <a:t>paranasal</a:t>
            </a:r>
            <a:r>
              <a:rPr lang="en-US" sz="900" dirty="0" smtClean="0"/>
              <a:t> sinus carcinoma: are we making progress? A series of 220 patients and a systematic review. Cancer. 2001 Dec 15;92(12):3012–29. </a:t>
            </a:r>
          </a:p>
          <a:p>
            <a:r>
              <a:rPr lang="en-US" sz="900" dirty="0" smtClean="0"/>
              <a:t> 11. </a:t>
            </a:r>
            <a:r>
              <a:rPr lang="en-US" sz="900" dirty="0" err="1" smtClean="0"/>
              <a:t>Gourin</a:t>
            </a:r>
            <a:r>
              <a:rPr lang="en-US" sz="900" dirty="0" smtClean="0"/>
              <a:t> CG, Frick KD. </a:t>
            </a:r>
            <a:r>
              <a:rPr lang="en-US" sz="900" dirty="0" smtClean="0"/>
              <a:t>Nationwide </a:t>
            </a:r>
            <a:r>
              <a:rPr lang="en-US" sz="900" dirty="0" smtClean="0"/>
              <a:t>trends in laryngeal cancer surgery and the effect of surgeon and hospital volume on short-term outcomes and cost of care. Laryngoscope. 2012 Jan;122(1):88–94. </a:t>
            </a:r>
          </a:p>
          <a:p>
            <a:r>
              <a:rPr lang="en-US" sz="900" dirty="0" smtClean="0"/>
              <a:t> 12. </a:t>
            </a:r>
            <a:r>
              <a:rPr lang="en-US" sz="900" dirty="0" err="1" smtClean="0"/>
              <a:t>Grau</a:t>
            </a:r>
            <a:r>
              <a:rPr lang="en-US" sz="900" dirty="0" smtClean="0"/>
              <a:t> C, </a:t>
            </a:r>
            <a:r>
              <a:rPr lang="en-US" sz="900" dirty="0" err="1" smtClean="0"/>
              <a:t>Jakobsen</a:t>
            </a:r>
            <a:r>
              <a:rPr lang="en-US" sz="900" dirty="0" smtClean="0"/>
              <a:t> MH, </a:t>
            </a:r>
            <a:r>
              <a:rPr lang="en-US" sz="900" dirty="0" err="1" smtClean="0"/>
              <a:t>Harbo</a:t>
            </a:r>
            <a:r>
              <a:rPr lang="en-US" sz="900" dirty="0" smtClean="0"/>
              <a:t> G, </a:t>
            </a:r>
            <a:r>
              <a:rPr lang="en-US" sz="900" dirty="0" err="1" smtClean="0"/>
              <a:t>Svane</a:t>
            </a:r>
            <a:r>
              <a:rPr lang="en-US" sz="900" dirty="0" smtClean="0"/>
              <a:t>-Knudsen V, </a:t>
            </a:r>
            <a:r>
              <a:rPr lang="en-US" sz="900" dirty="0" err="1" smtClean="0"/>
              <a:t>Wedervang</a:t>
            </a:r>
            <a:r>
              <a:rPr lang="en-US" sz="900" dirty="0" smtClean="0"/>
              <a:t> K, Larsen SK, et al. Sino-nasal cancer in Denmark 1982-1991--a nationwide survey. </a:t>
            </a:r>
            <a:r>
              <a:rPr lang="en-US" sz="900" dirty="0" err="1" smtClean="0"/>
              <a:t>Acta</a:t>
            </a:r>
            <a:r>
              <a:rPr lang="en-US" sz="900" dirty="0" smtClean="0"/>
              <a:t> </a:t>
            </a:r>
            <a:r>
              <a:rPr lang="en-US" sz="900" dirty="0" err="1" smtClean="0"/>
              <a:t>Oncol</a:t>
            </a:r>
            <a:r>
              <a:rPr lang="en-US" sz="900" dirty="0" smtClean="0"/>
              <a:t>. 2001;40(1):19–23. </a:t>
            </a:r>
          </a:p>
          <a:p>
            <a:r>
              <a:rPr lang="en-US" sz="900" dirty="0" smtClean="0"/>
              <a:t> 13. </a:t>
            </a:r>
            <a:r>
              <a:rPr lang="en-US" sz="900" dirty="0" err="1" smtClean="0"/>
              <a:t>Fasunla</a:t>
            </a:r>
            <a:r>
              <a:rPr lang="en-US" sz="900" dirty="0" smtClean="0"/>
              <a:t> AJ, </a:t>
            </a:r>
            <a:r>
              <a:rPr lang="en-US" sz="900" dirty="0" err="1" smtClean="0"/>
              <a:t>Lasisi</a:t>
            </a:r>
            <a:r>
              <a:rPr lang="en-US" sz="900" dirty="0" smtClean="0"/>
              <a:t> AO. </a:t>
            </a:r>
            <a:r>
              <a:rPr lang="en-US" sz="900" dirty="0" err="1" smtClean="0"/>
              <a:t>Sinonasal</a:t>
            </a:r>
            <a:r>
              <a:rPr lang="en-US" sz="900" dirty="0" smtClean="0"/>
              <a:t> malignancies: a 10-year review in a tertiary health institution. J </a:t>
            </a:r>
            <a:r>
              <a:rPr lang="en-US" sz="900" dirty="0" err="1" smtClean="0"/>
              <a:t>Natl</a:t>
            </a:r>
            <a:r>
              <a:rPr lang="en-US" sz="900" dirty="0" smtClean="0"/>
              <a:t> Med Assoc. 2007 Dec;99(12):1407–10.</a:t>
            </a:r>
          </a:p>
          <a:p>
            <a:r>
              <a:rPr lang="en-US" sz="900" dirty="0" smtClean="0"/>
              <a:t>14. </a:t>
            </a:r>
            <a:r>
              <a:rPr lang="en-US" sz="900" dirty="0" err="1" smtClean="0"/>
              <a:t>Birkmeyer</a:t>
            </a:r>
            <a:r>
              <a:rPr lang="en-US" sz="900" dirty="0" smtClean="0"/>
              <a:t> JD, </a:t>
            </a:r>
            <a:r>
              <a:rPr lang="en-US" sz="900" dirty="0" err="1" smtClean="0"/>
              <a:t>Stukel</a:t>
            </a:r>
            <a:r>
              <a:rPr lang="en-US" sz="900" dirty="0" smtClean="0"/>
              <a:t> TA, </a:t>
            </a:r>
            <a:r>
              <a:rPr lang="en-US" sz="900" dirty="0" err="1" smtClean="0"/>
              <a:t>Siewers</a:t>
            </a:r>
            <a:r>
              <a:rPr lang="en-US" sz="900" dirty="0" smtClean="0"/>
              <a:t> AE, </a:t>
            </a:r>
            <a:r>
              <a:rPr lang="en-US" sz="900" dirty="0" err="1" smtClean="0"/>
              <a:t>Goodney</a:t>
            </a:r>
            <a:r>
              <a:rPr lang="en-US" sz="900" dirty="0" smtClean="0"/>
              <a:t> PP, </a:t>
            </a:r>
            <a:r>
              <a:rPr lang="en-US" sz="900" dirty="0" err="1" smtClean="0"/>
              <a:t>Wennberg</a:t>
            </a:r>
            <a:r>
              <a:rPr lang="en-US" sz="900" dirty="0" smtClean="0"/>
              <a:t> DE, Lucas FL. Surgeon volume and operative mortality in the United States. N </a:t>
            </a:r>
            <a:r>
              <a:rPr lang="en-US" sz="900" dirty="0" err="1" smtClean="0"/>
              <a:t>Engl</a:t>
            </a:r>
            <a:r>
              <a:rPr lang="en-US" sz="900" dirty="0" smtClean="0"/>
              <a:t> J Med. 2003 Nov 27;349(22):2117–27. </a:t>
            </a:r>
          </a:p>
          <a:p>
            <a:r>
              <a:rPr lang="en-US" sz="900" dirty="0" smtClean="0"/>
              <a:t> 15. Lee CH, </a:t>
            </a:r>
            <a:r>
              <a:rPr lang="en-US" sz="900" dirty="0" err="1" smtClean="0"/>
              <a:t>Hur</a:t>
            </a:r>
            <a:r>
              <a:rPr lang="en-US" sz="900" dirty="0" smtClean="0"/>
              <a:t> DG, </a:t>
            </a:r>
            <a:r>
              <a:rPr lang="en-US" sz="900" dirty="0" err="1" smtClean="0"/>
              <a:t>Roh</a:t>
            </a:r>
            <a:r>
              <a:rPr lang="en-US" sz="900" dirty="0" smtClean="0"/>
              <a:t> H-J, </a:t>
            </a:r>
            <a:r>
              <a:rPr lang="en-US" sz="900" dirty="0" err="1" smtClean="0"/>
              <a:t>Rha</a:t>
            </a:r>
            <a:r>
              <a:rPr lang="en-US" sz="900" dirty="0" smtClean="0"/>
              <a:t> K-S, Jin H-R, Rhee C-S, et al. Survival rates of </a:t>
            </a:r>
            <a:r>
              <a:rPr lang="en-US" sz="900" dirty="0" err="1" smtClean="0"/>
              <a:t>sinonasal</a:t>
            </a:r>
            <a:r>
              <a:rPr lang="en-US" sz="900" dirty="0" smtClean="0"/>
              <a:t> </a:t>
            </a:r>
            <a:r>
              <a:rPr lang="en-US" sz="900" dirty="0" err="1" smtClean="0"/>
              <a:t>squamous</a:t>
            </a:r>
            <a:r>
              <a:rPr lang="en-US" sz="900" dirty="0" smtClean="0"/>
              <a:t> cell carcinoma with the new AJCC staging system. Arch </a:t>
            </a:r>
            <a:r>
              <a:rPr lang="en-US" sz="900" dirty="0" err="1" smtClean="0"/>
              <a:t>Otolaryngol</a:t>
            </a:r>
            <a:r>
              <a:rPr lang="en-US" sz="900" dirty="0" smtClean="0"/>
              <a:t> Head Neck Surg. 2007 Feb;133(2):131–4. </a:t>
            </a:r>
          </a:p>
          <a:p>
            <a:r>
              <a:rPr lang="en-US" sz="900" dirty="0" smtClean="0"/>
              <a:t> 16. Batsakis JG, Rice DH, Solomon AR. The pathology of head and neck tumors: </a:t>
            </a:r>
            <a:r>
              <a:rPr lang="en-US" sz="900" dirty="0" err="1" smtClean="0"/>
              <a:t>squamous</a:t>
            </a:r>
            <a:r>
              <a:rPr lang="en-US" sz="900" dirty="0" smtClean="0"/>
              <a:t> and mucous-gland carcinomas of the nasal cavity, </a:t>
            </a:r>
            <a:r>
              <a:rPr lang="en-US" sz="900" dirty="0" err="1" smtClean="0"/>
              <a:t>paranasal</a:t>
            </a:r>
            <a:r>
              <a:rPr lang="en-US" sz="900" dirty="0" smtClean="0"/>
              <a:t> sinuses, and larynx, part 6. Head Neck Surg. 1980 Aug;2(6):497–508.</a:t>
            </a:r>
          </a:p>
          <a:p>
            <a:endParaRPr lang="en-US" sz="900" dirty="0" smtClean="0"/>
          </a:p>
          <a:p>
            <a:endParaRPr lang="en-US" sz="900" dirty="0"/>
          </a:p>
        </p:txBody>
      </p:sp>
      <p:sp>
        <p:nvSpPr>
          <p:cNvPr id="104" name="Rounded Rectangle 103"/>
          <p:cNvSpPr/>
          <p:nvPr/>
        </p:nvSpPr>
        <p:spPr>
          <a:xfrm>
            <a:off x="33528000" y="27584400"/>
            <a:ext cx="9144000" cy="7620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600" b="1" dirty="0" smtClean="0">
                <a:effectLst>
                  <a:outerShdw blurRad="38100" dist="38100" dir="2700000" algn="tl">
                    <a:srgbClr val="000000">
                      <a:alpha val="43137"/>
                    </a:srgbClr>
                  </a:outerShdw>
                </a:effectLst>
              </a:rPr>
              <a:t>Citations</a:t>
            </a:r>
            <a:endParaRPr lang="en-US" sz="36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7163</TotalTime>
  <Words>1112</Words>
  <Application>Microsoft Office PowerPoint</Application>
  <PresentationFormat>Custom</PresentationFormat>
  <Paragraphs>57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 of a Combinatorial Library of Phosphorylation Dependent Degradation Tags for Regulating Signal Transduction Cascades</dc:title>
  <dc:creator>David</dc:creator>
  <cp:lastModifiedBy>David Ouyang</cp:lastModifiedBy>
  <cp:revision>345</cp:revision>
  <dcterms:created xsi:type="dcterms:W3CDTF">2009-07-25T07:41:49Z</dcterms:created>
  <dcterms:modified xsi:type="dcterms:W3CDTF">2014-02-09T18:13:42Z</dcterms:modified>
</cp:coreProperties>
</file>