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2" autoAdjust="0"/>
    <p:restoredTop sz="94660"/>
  </p:normalViewPr>
  <p:slideViewPr>
    <p:cSldViewPr>
      <p:cViewPr varScale="1">
        <p:scale>
          <a:sx n="73" d="100"/>
          <a:sy n="73" d="100"/>
        </p:scale>
        <p:origin x="-10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00-F5B4-4D6D-972B-12BD219D999E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F5903-FB0E-43F6-8979-EA9F12515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F5903-FB0E-43F6-8979-EA9F12515D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305E-8CC5-4146-B099-36674648D0CD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1C92-67E8-4010-9801-1252A5EB5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Inclusion and Exclusion Criteria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1295400"/>
            <a:ext cx="8610600" cy="4876800"/>
            <a:chOff x="1066800" y="1447800"/>
            <a:chExt cx="6934200" cy="4572000"/>
          </a:xfrm>
        </p:grpSpPr>
        <p:sp>
          <p:nvSpPr>
            <p:cNvPr id="4" name="Rectangle 3"/>
            <p:cNvSpPr/>
            <p:nvPr/>
          </p:nvSpPr>
          <p:spPr>
            <a:xfrm>
              <a:off x="1066800" y="1447800"/>
              <a:ext cx="6934200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3000" y="1524000"/>
              <a:ext cx="5674910" cy="894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All 160.X + Any ENT Code*: - 14424 Admissions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1981200"/>
            <a:ext cx="8305800" cy="4038600"/>
            <a:chOff x="1066800" y="1447800"/>
            <a:chExt cx="6934200" cy="4572000"/>
          </a:xfrm>
        </p:grpSpPr>
        <p:sp>
          <p:nvSpPr>
            <p:cNvPr id="10" name="Rectangle 9"/>
            <p:cNvSpPr/>
            <p:nvPr/>
          </p:nvSpPr>
          <p:spPr>
            <a:xfrm>
              <a:off x="1066800" y="1447800"/>
              <a:ext cx="6934200" cy="457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3000" y="1524000"/>
              <a:ext cx="6730767" cy="12180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160.X Primary Diagnosis  - 6661 Admissions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(avoids chemo,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rad</a:t>
              </a:r>
              <a:r>
                <a:rPr lang="en-US" sz="2800" dirty="0" smtClean="0">
                  <a:solidFill>
                    <a:schemeClr val="bg1"/>
                  </a:solidFill>
                </a:rPr>
                <a:t>, or complication visits)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3124200"/>
            <a:ext cx="8001000" cy="2590800"/>
            <a:chOff x="1066800" y="1447800"/>
            <a:chExt cx="6934200" cy="4572000"/>
          </a:xfrm>
        </p:grpSpPr>
        <p:sp>
          <p:nvSpPr>
            <p:cNvPr id="13" name="Rectangle 12"/>
            <p:cNvSpPr/>
            <p:nvPr/>
          </p:nvSpPr>
          <p:spPr>
            <a:xfrm>
              <a:off x="1066800" y="1447800"/>
              <a:ext cx="6934200" cy="457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3000" y="1524000"/>
              <a:ext cx="6730767" cy="1683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Surgical Primary Procedure- 3850 Admissions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Includes codes that relate to surgery to eye or brain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6800" y="4114800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600" dirty="0" smtClean="0"/>
              <a:t>relevantProcs = ["2262", "2263", "0214", "2211", "7639", "4041", "2131", "215", "2264", "2261", "0159", "1651", "2122", "2239", "2242", "2242", "2231", "2212", "7644", "2183", "7645", "2132", "0124", "2732", "2260", "2252", "4042", "1692", "0762", "0864", "0125", "222", "2912", "0981", "2721", "2169", "2241", "7631", "1609", "2742", "4011", "2130", "2186", "2219", "2749", "8663", "7611", "0206", "229", "4040", "2199", "1623", "0204", "2185", "1602", "1652"]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Patients with Complications have Longer Lengths of Stays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70004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74081" y="1981200"/>
            <a:ext cx="480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Stay for Patients without Complications</a:t>
            </a:r>
          </a:p>
          <a:p>
            <a:endParaRPr lang="en-US" dirty="0" smtClean="0"/>
          </a:p>
          <a:p>
            <a:r>
              <a:rPr lang="en-US" dirty="0" smtClean="0"/>
              <a:t>Mean = 5.68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4114800"/>
            <a:ext cx="870004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581400" y="4495800"/>
            <a:ext cx="4487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Stay for Patients with Complications</a:t>
            </a:r>
          </a:p>
          <a:p>
            <a:endParaRPr lang="en-US" dirty="0" smtClean="0"/>
          </a:p>
          <a:p>
            <a:r>
              <a:rPr lang="en-US" dirty="0" smtClean="0"/>
              <a:t>Mean = 12.62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most stringent inclusion/exclusion criteria: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352800"/>
            <a:ext cx="8824913" cy="318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09600" y="1524000"/>
          <a:ext cx="800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Adm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Hospitals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 5/year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– 5/year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609600" y="1524000"/>
          <a:ext cx="8001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1371600"/>
                <a:gridCol w="1371600"/>
                <a:gridCol w="13716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Adm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Hospitals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Deaths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Complications </a:t>
                      </a:r>
                      <a:r>
                        <a:rPr lang="en-US" dirty="0" smtClean="0"/>
                        <a:t>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 5/year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(0.36%)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 (16.7%)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– 5/year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(0.57%)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 (14.8%)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(1.84%)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r>
                        <a:rPr lang="en-US" baseline="0" dirty="0" smtClean="0"/>
                        <a:t> (12.5%)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782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Death ~ Hospital Volume + Age + Payer (Insurance) + Year (1988 – 2009) + Primary Diagnosis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2133600"/>
            <a:ext cx="8991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Estimate Std. Error t value Pr(&gt;|t|)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(Intercept)                1.5765880  0.8854824   1.780   0.0751 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data$volume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)low     0.0125796  0.0082789   1.519   0.1287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data$volume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)medium  0.0011219  0.0067400   0.166   0.8678   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data$age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0.0005576  0.0001843   3.025   0.0025 **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data$pay1                  0.0008425  0.0021427   0.393   0.6942   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data$year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-0.0008059  0.0004429  -1.820   0.0689 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factor(data$d1)1602       -0.0002452  0.0068677  -0.036   0.9715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factor(data$d1)1603        0.0032854  0.0098885   0.332   0.7397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factor(data$d1)1604       -0.0022006  0.0219945  -0.100   0.9203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factor(data$d1)1605        0.0032103  0.0158178   0.203   0.8392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factor(data$d1)1608        0.0186135  0.0098674   1.886   0.0593 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factor(data$d1)1609       -0.0005938  0.0212240  -0.028   0.9777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Mortality If Older, Early in Database, or </a:t>
            </a:r>
            <a:r>
              <a:rPr lang="en-US" dirty="0" err="1" smtClean="0"/>
              <a:t>Ddx</a:t>
            </a:r>
            <a:r>
              <a:rPr lang="en-US" dirty="0" smtClean="0"/>
              <a:t> of malignant neoplasm of other accessory sinuses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Complications (n = 602, 15.6%)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 l="2343" t="21875" r="59004" b="20833"/>
          <a:stretch>
            <a:fillRect/>
          </a:stretch>
        </p:blipFill>
        <p:spPr bwMode="auto">
          <a:xfrm>
            <a:off x="2164080" y="914400"/>
            <a:ext cx="512064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5257800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Currently just looking at these complications, I have attached full list of events, let me know if there are complications I should add.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782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Complication (Including Death) ~ Hospital Volume + Age + Payer + Year + Primary Diagnosis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789237"/>
            <a:ext cx="9372600" cy="36877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       Estimate Std. Error t value Pr(&gt;|t|)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(Intercept)                                 1.6919554  1.8221686   0.929 0.353186   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relevel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(factor(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data$volume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"high")low    -0.0270261  0.0170366  -1.586 0.112741   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relevel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(factor(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data$volume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"high")medium -0.0173139  0.0138697  -1.248 0.211988   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data$age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0.0009207  0.0003793   2.427 0.015265 *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data$pay1                                  -0.0005962  0.0044093  -0.135 0.892458    </a:t>
            </a: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data$year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-0.0008024  0.0009114  -0.880 0.378651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factor(data$d1)1602                         0.0371594  0.0141326   2.629 0.008589 **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factor(data$d1)1603                         0.0321207  0.0203489   1.579 0.114533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factor(data$d1)1604                         0.0384775  0.0452608   0.850 0.395307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factor(data$d1)1605                         0.0037132  0.0325503   0.114 0.909183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factor(data$d1)1608                         0.0713670  0.0203054   3.515 0.000445 ***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factor(data$d1)1609                        -0.0007226  0.0436752  -0.017 0.986800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1987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</a:t>
            </a:r>
            <a:r>
              <a:rPr lang="en-US" dirty="0" smtClean="0"/>
              <a:t>Complications If Older Patient Or</a:t>
            </a:r>
          </a:p>
          <a:p>
            <a:r>
              <a:rPr lang="es-ES" dirty="0" smtClean="0"/>
              <a:t>1602  = "1602 : MAL NEO MAXILLARY </a:t>
            </a:r>
            <a:r>
              <a:rPr lang="es-ES" dirty="0" smtClean="0"/>
              <a:t>SINUS“</a:t>
            </a:r>
            <a:br>
              <a:rPr lang="es-ES" dirty="0" smtClean="0"/>
            </a:br>
            <a:r>
              <a:rPr lang="es-ES" dirty="0" smtClean="0"/>
              <a:t>1608  </a:t>
            </a:r>
            <a:r>
              <a:rPr lang="es-ES" dirty="0" smtClean="0"/>
              <a:t>= "1608 : MAL NEO ACCESS SINUS NEC"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782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Complication (Including Death) ~ Hospital Volume + Age + Payer + Year + Primary Procedure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Procedures associated with more complications include:</a:t>
            </a:r>
          </a:p>
          <a:p>
            <a:r>
              <a:rPr lang="en-US" b="1" dirty="0" smtClean="0"/>
              <a:t>1651 = "1651: RADICAL </a:t>
            </a:r>
            <a:r>
              <a:rPr lang="en-US" b="1" dirty="0" smtClean="0"/>
              <a:t>ORBITOMAXILLECT“</a:t>
            </a:r>
            <a:br>
              <a:rPr lang="en-US" b="1" dirty="0" smtClean="0"/>
            </a:br>
            <a:r>
              <a:rPr lang="en-US" b="1" dirty="0" smtClean="0"/>
              <a:t> 1652 = "1652: ORBIT EXENT W BONE REMOV"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r-FR" dirty="0" smtClean="0"/>
              <a:t> 1692 = "1692: EXCISION ORBITAL LESION"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en-US" dirty="0" smtClean="0"/>
              <a:t> 2122 = "2122: NASAL BIOPSY"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 2211 = "2211: (CLOSED) NASAL SINUS BX (Begin 1988)"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2231 = "2231: RADICAL MAXILLARY ANTROT"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2242 = "2242: FRONTAL SINUSECTOMY"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2252 = "2252: </a:t>
            </a:r>
            <a:r>
              <a:rPr lang="en-US" dirty="0" smtClean="0"/>
              <a:t>SPHENOIDOTOMY“</a:t>
            </a:r>
            <a:br>
              <a:rPr lang="en-US" dirty="0" smtClean="0"/>
            </a:br>
            <a:r>
              <a:rPr lang="en-US" dirty="0" smtClean="0"/>
              <a:t> 2260 = "2260: SINUSECTOMY NOS"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r-FR" dirty="0" smtClean="0"/>
              <a:t> 2261 = "2261: C-LUC EXC MAX SINUS LES"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2262 = "2262: EXC MAX SINUS LESION NEC"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en-US" dirty="0" smtClean="0"/>
              <a:t> </a:t>
            </a:r>
            <a:r>
              <a:rPr lang="en-US" b="1" dirty="0" smtClean="0"/>
              <a:t>2263 = "2263: ETHMOIDECTOMY"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2264 = "2264: SPHENOIDECTOMY" </a:t>
            </a:r>
            <a:br>
              <a:rPr lang="en-US" dirty="0" smtClean="0"/>
            </a:br>
            <a:r>
              <a:rPr lang="en-US" dirty="0" smtClean="0"/>
              <a:t> 2721 = "2721: BONY PALATE BIOPSY"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v-SE" dirty="0" smtClean="0"/>
              <a:t> </a:t>
            </a:r>
            <a:r>
              <a:rPr lang="sv-SE" b="1" dirty="0" smtClean="0"/>
              <a:t>4041 = "4041: UNILAT RAD NECK DISSECT"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en-US" dirty="0" smtClean="0"/>
              <a:t> 7639 = "7639: PART FACIAL OSTECTOM </a:t>
            </a:r>
            <a:r>
              <a:rPr lang="en-US" dirty="0" smtClean="0"/>
              <a:t>NEC“</a:t>
            </a:r>
            <a:br>
              <a:rPr lang="en-US" dirty="0" smtClean="0"/>
            </a:br>
            <a:r>
              <a:rPr lang="en-US" dirty="0" smtClean="0"/>
              <a:t> 7644 = "7644: TOT FACE OSTECT W </a:t>
            </a:r>
            <a:r>
              <a:rPr lang="en-US" dirty="0" smtClean="0"/>
              <a:t>RECONS</a:t>
            </a:r>
            <a:r>
              <a:rPr lang="en-US" dirty="0" smtClean="0"/>
              <a:t>" </a:t>
            </a:r>
            <a:endParaRPr lang="en-US" dirty="0" smtClean="0"/>
          </a:p>
          <a:p>
            <a:r>
              <a:rPr lang="en-US" b="1" dirty="0" smtClean="0"/>
              <a:t>Bolded Procedures had the most statistical power for association with complications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Summary Statistics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915400" cy="27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99207" y="2128836"/>
            <a:ext cx="221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40% Male</a:t>
            </a:r>
            <a:endParaRPr lang="en-US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" y="4065126"/>
            <a:ext cx="9110661" cy="279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Approximately Similar Cost w/</a:t>
            </a:r>
            <a:r>
              <a:rPr lang="en-US" sz="2800" dirty="0" err="1" smtClean="0"/>
              <a:t>wout</a:t>
            </a:r>
            <a:r>
              <a:rPr lang="en-US" sz="2800" dirty="0" smtClean="0"/>
              <a:t> </a:t>
            </a:r>
            <a:r>
              <a:rPr lang="en-US" sz="2800" dirty="0" err="1" smtClean="0"/>
              <a:t>Compications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25402"/>
          <a:stretch>
            <a:fillRect/>
          </a:stretch>
        </p:blipFill>
        <p:spPr bwMode="auto">
          <a:xfrm>
            <a:off x="0" y="762000"/>
            <a:ext cx="883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25402"/>
          <a:stretch>
            <a:fillRect/>
          </a:stretch>
        </p:blipFill>
        <p:spPr bwMode="auto">
          <a:xfrm>
            <a:off x="0" y="3657601"/>
            <a:ext cx="8839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67200" y="1524000"/>
            <a:ext cx="397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Costs for Patients without Complications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4507468"/>
            <a:ext cx="365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Costs for Patients with Complications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667</Words>
  <Application>Microsoft Office PowerPoint</Application>
  <PresentationFormat>On-screen Show (4:3)</PresentationFormat>
  <Paragraphs>100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Inclusion and Exclusion Criteria</vt:lpstr>
      <vt:lpstr>In most stringent inclusion/exclusion criteria:</vt:lpstr>
      <vt:lpstr>General Statistics</vt:lpstr>
      <vt:lpstr>Death ~ Hospital Volume + Age + Payer (Insurance) + Year (1988 – 2009) + Primary Diagnosis  </vt:lpstr>
      <vt:lpstr>Complications (n = 602, 15.6%)</vt:lpstr>
      <vt:lpstr>Complication (Including Death) ~ Hospital Volume + Age + Payer + Year + Primary Diagnosis  </vt:lpstr>
      <vt:lpstr>Complication (Including Death) ~ Hospital Volume + Age + Payer + Year + Primary Procedure  </vt:lpstr>
      <vt:lpstr>General Summary Statistics</vt:lpstr>
      <vt:lpstr>Approximately Similar Cost w/wout Compications</vt:lpstr>
      <vt:lpstr>Patients with Complications have Longer Lengths of Stays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Inclusion and Exclusion Criteria</dc:title>
  <dc:creator>David Ouyang</dc:creator>
  <cp:lastModifiedBy>David Ouyang</cp:lastModifiedBy>
  <cp:revision>89</cp:revision>
  <dcterms:created xsi:type="dcterms:W3CDTF">2012-09-05T13:44:45Z</dcterms:created>
  <dcterms:modified xsi:type="dcterms:W3CDTF">2012-09-09T23:37:56Z</dcterms:modified>
</cp:coreProperties>
</file>