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2" r:id="rId4"/>
    <p:sldId id="269" r:id="rId5"/>
    <p:sldId id="268" r:id="rId6"/>
    <p:sldId id="259" r:id="rId7"/>
    <p:sldId id="260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2" autoAdjust="0"/>
    <p:restoredTop sz="94660"/>
  </p:normalViewPr>
  <p:slideViewPr>
    <p:cSldViewPr>
      <p:cViewPr varScale="1">
        <p:scale>
          <a:sx n="115" d="100"/>
          <a:sy n="115" d="100"/>
        </p:scale>
        <p:origin x="-133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2C400-F5B4-4D6D-972B-12BD219D999E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F5903-FB0E-43F6-8979-EA9F12515D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F5903-FB0E-43F6-8979-EA9F12515D4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305E-8CC5-4146-B099-36674648D0CD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1C92-67E8-4010-9801-1252A5EB5C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305E-8CC5-4146-B099-36674648D0CD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1C92-67E8-4010-9801-1252A5EB5C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305E-8CC5-4146-B099-36674648D0CD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1C92-67E8-4010-9801-1252A5EB5C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305E-8CC5-4146-B099-36674648D0CD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1C92-67E8-4010-9801-1252A5EB5C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305E-8CC5-4146-B099-36674648D0CD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1C92-67E8-4010-9801-1252A5EB5C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305E-8CC5-4146-B099-36674648D0CD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1C92-67E8-4010-9801-1252A5EB5C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305E-8CC5-4146-B099-36674648D0CD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1C92-67E8-4010-9801-1252A5EB5C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305E-8CC5-4146-B099-36674648D0CD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1C92-67E8-4010-9801-1252A5EB5C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305E-8CC5-4146-B099-36674648D0CD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1C92-67E8-4010-9801-1252A5EB5C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305E-8CC5-4146-B099-36674648D0CD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1C92-67E8-4010-9801-1252A5EB5C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305E-8CC5-4146-B099-36674648D0CD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1C92-67E8-4010-9801-1252A5EB5C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A305E-8CC5-4146-B099-36674648D0CD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71C92-67E8-4010-9801-1252A5EB5C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6477000" cy="914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Inclusion and Exclusion Criteria</a:t>
            </a:r>
            <a:endParaRPr lang="en-US" sz="3600" dirty="0"/>
          </a:p>
        </p:txBody>
      </p:sp>
      <p:grpSp>
        <p:nvGrpSpPr>
          <p:cNvPr id="7" name="Group 6"/>
          <p:cNvGrpSpPr/>
          <p:nvPr/>
        </p:nvGrpSpPr>
        <p:grpSpPr>
          <a:xfrm>
            <a:off x="304800" y="1295400"/>
            <a:ext cx="8610600" cy="4876800"/>
            <a:chOff x="1066800" y="1447800"/>
            <a:chExt cx="6934200" cy="4572000"/>
          </a:xfrm>
        </p:grpSpPr>
        <p:sp>
          <p:nvSpPr>
            <p:cNvPr id="4" name="Rectangle 3"/>
            <p:cNvSpPr/>
            <p:nvPr/>
          </p:nvSpPr>
          <p:spPr>
            <a:xfrm>
              <a:off x="1066800" y="1447800"/>
              <a:ext cx="6934200" cy="457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43000" y="1524000"/>
              <a:ext cx="5674910" cy="894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All 160.X + Any ENT Code*: - 14424 Admissions</a:t>
              </a:r>
            </a:p>
            <a:p>
              <a:r>
                <a:rPr lang="en-US" sz="2800" dirty="0" smtClean="0">
                  <a:solidFill>
                    <a:schemeClr val="bg1"/>
                  </a:solidFill>
                </a:rPr>
                <a:t> 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00" y="1981200"/>
            <a:ext cx="8305800" cy="4038600"/>
            <a:chOff x="1066800" y="1447800"/>
            <a:chExt cx="6934200" cy="4572000"/>
          </a:xfrm>
        </p:grpSpPr>
        <p:sp>
          <p:nvSpPr>
            <p:cNvPr id="10" name="Rectangle 9"/>
            <p:cNvSpPr/>
            <p:nvPr/>
          </p:nvSpPr>
          <p:spPr>
            <a:xfrm>
              <a:off x="1066800" y="1447800"/>
              <a:ext cx="6934200" cy="4572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43000" y="1524000"/>
              <a:ext cx="6730767" cy="12180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160.X Primary Diagnosis  - 6661 Admissions</a:t>
              </a:r>
            </a:p>
            <a:p>
              <a:r>
                <a:rPr lang="en-US" sz="2800" dirty="0" smtClean="0">
                  <a:solidFill>
                    <a:schemeClr val="bg1"/>
                  </a:solidFill>
                </a:rPr>
                <a:t>(avoids chemo, </a:t>
              </a:r>
              <a:r>
                <a:rPr lang="en-US" sz="2800" dirty="0" err="1" smtClean="0">
                  <a:solidFill>
                    <a:schemeClr val="bg1"/>
                  </a:solidFill>
                </a:rPr>
                <a:t>rad</a:t>
              </a:r>
              <a:r>
                <a:rPr lang="en-US" sz="2800" dirty="0" smtClean="0">
                  <a:solidFill>
                    <a:schemeClr val="bg1"/>
                  </a:solidFill>
                </a:rPr>
                <a:t>, or complication visits) 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9600" y="3124200"/>
            <a:ext cx="8001000" cy="2590800"/>
            <a:chOff x="1066800" y="1447800"/>
            <a:chExt cx="6934200" cy="4572000"/>
          </a:xfrm>
        </p:grpSpPr>
        <p:sp>
          <p:nvSpPr>
            <p:cNvPr id="13" name="Rectangle 12"/>
            <p:cNvSpPr/>
            <p:nvPr/>
          </p:nvSpPr>
          <p:spPr>
            <a:xfrm>
              <a:off x="1066800" y="1447800"/>
              <a:ext cx="6934200" cy="4572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43000" y="1524000"/>
              <a:ext cx="6730767" cy="16837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Surgical Primary Procedure- 3850 Admissions</a:t>
              </a:r>
            </a:p>
            <a:p>
              <a:r>
                <a:rPr lang="en-US" sz="2800" dirty="0" smtClean="0">
                  <a:solidFill>
                    <a:schemeClr val="bg1"/>
                  </a:solidFill>
                </a:rPr>
                <a:t>Includes codes that relate to surgery to eye or brain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62000" y="4114800"/>
            <a:ext cx="2590800" cy="1447800"/>
            <a:chOff x="1066800" y="1447800"/>
            <a:chExt cx="6934200" cy="4572000"/>
          </a:xfrm>
        </p:grpSpPr>
        <p:sp>
          <p:nvSpPr>
            <p:cNvPr id="16" name="Rectangle 15"/>
            <p:cNvSpPr/>
            <p:nvPr/>
          </p:nvSpPr>
          <p:spPr>
            <a:xfrm>
              <a:off x="1066800" y="1447800"/>
              <a:ext cx="6934200" cy="4572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43000" y="1524000"/>
              <a:ext cx="6730766" cy="24889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Orbit Or </a:t>
              </a:r>
              <a:r>
                <a:rPr lang="en-US" sz="2800" dirty="0" err="1" smtClean="0">
                  <a:solidFill>
                    <a:schemeClr val="bg1"/>
                  </a:solidFill>
                </a:rPr>
                <a:t>Maxillo</a:t>
              </a:r>
              <a:r>
                <a:rPr lang="en-US" sz="2800" dirty="0" smtClean="0">
                  <a:solidFill>
                    <a:schemeClr val="bg1"/>
                  </a:solidFill>
                </a:rPr>
                <a:t> Involvement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57600" y="4114800"/>
            <a:ext cx="1905000" cy="1447800"/>
            <a:chOff x="8408894" y="966537"/>
            <a:chExt cx="6934200" cy="4572000"/>
          </a:xfrm>
        </p:grpSpPr>
        <p:sp>
          <p:nvSpPr>
            <p:cNvPr id="21" name="Rectangle 20"/>
            <p:cNvSpPr/>
            <p:nvPr/>
          </p:nvSpPr>
          <p:spPr>
            <a:xfrm>
              <a:off x="8408894" y="966537"/>
              <a:ext cx="6934200" cy="4572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08894" y="1207169"/>
              <a:ext cx="6730767" cy="16522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Neck Dissection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791200" y="4114800"/>
            <a:ext cx="2590800" cy="1447800"/>
            <a:chOff x="1066800" y="1447800"/>
            <a:chExt cx="6934200" cy="4572000"/>
          </a:xfrm>
        </p:grpSpPr>
        <p:sp>
          <p:nvSpPr>
            <p:cNvPr id="24" name="Rectangle 23"/>
            <p:cNvSpPr/>
            <p:nvPr/>
          </p:nvSpPr>
          <p:spPr>
            <a:xfrm>
              <a:off x="1066800" y="1447800"/>
              <a:ext cx="6934200" cy="4572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42999" y="1524000"/>
              <a:ext cx="6730767" cy="43736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dirty="0" err="1" smtClean="0">
                  <a:solidFill>
                    <a:schemeClr val="bg1"/>
                  </a:solidFill>
                </a:rPr>
                <a:t>Ethmoid</a:t>
              </a:r>
              <a:r>
                <a:rPr lang="en-US" sz="2800" dirty="0" smtClean="0">
                  <a:solidFill>
                    <a:schemeClr val="bg1"/>
                  </a:solidFill>
                </a:rPr>
                <a:t> or </a:t>
              </a:r>
              <a:r>
                <a:rPr lang="en-US" sz="2800" dirty="0" err="1" smtClean="0">
                  <a:solidFill>
                    <a:schemeClr val="bg1"/>
                  </a:solidFill>
                </a:rPr>
                <a:t>Neurosurg</a:t>
              </a:r>
              <a:r>
                <a:rPr lang="en-US" sz="2800" dirty="0" smtClean="0">
                  <a:solidFill>
                    <a:schemeClr val="bg1"/>
                  </a:solidFill>
                </a:rPr>
                <a:t> Codes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Summary Statistics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371600"/>
            <a:ext cx="8915400" cy="273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599207" y="2128836"/>
            <a:ext cx="2210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40% Male</a:t>
            </a:r>
            <a:endParaRPr lang="en-US" sz="36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337" y="4065126"/>
            <a:ext cx="9110661" cy="2792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Approximately Similar Cost w/</a:t>
            </a:r>
            <a:r>
              <a:rPr lang="en-US" sz="2800" dirty="0" err="1" smtClean="0"/>
              <a:t>wout</a:t>
            </a:r>
            <a:r>
              <a:rPr lang="en-US" sz="2800" dirty="0" smtClean="0"/>
              <a:t> </a:t>
            </a:r>
            <a:r>
              <a:rPr lang="en-US" sz="2800" dirty="0" err="1" smtClean="0"/>
              <a:t>Compications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r="25402"/>
          <a:stretch>
            <a:fillRect/>
          </a:stretch>
        </p:blipFill>
        <p:spPr bwMode="auto">
          <a:xfrm>
            <a:off x="0" y="762000"/>
            <a:ext cx="88392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r="25402"/>
          <a:stretch>
            <a:fillRect/>
          </a:stretch>
        </p:blipFill>
        <p:spPr bwMode="auto">
          <a:xfrm>
            <a:off x="0" y="3657601"/>
            <a:ext cx="8839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267200" y="1524000"/>
            <a:ext cx="3979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Costs for Patients without Complications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67200" y="4507468"/>
            <a:ext cx="365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Costs for Patients with Complications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Patients with Complications have Longer Lengths of Stays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0"/>
            <a:ext cx="8700044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574081" y="1981200"/>
            <a:ext cx="48079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Length of Stay for Patients without Complications</a:t>
            </a:r>
          </a:p>
          <a:p>
            <a:endParaRPr lang="en-US" dirty="0" smtClean="0"/>
          </a:p>
          <a:p>
            <a:r>
              <a:rPr lang="en-US" dirty="0" smtClean="0"/>
              <a:t>Mean = 5.68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399" y="4114800"/>
            <a:ext cx="8700043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581400" y="4495800"/>
            <a:ext cx="44873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Length of Stay for Patients with Complications</a:t>
            </a:r>
          </a:p>
          <a:p>
            <a:endParaRPr lang="en-US" dirty="0" smtClean="0"/>
          </a:p>
          <a:p>
            <a:r>
              <a:rPr lang="en-US" dirty="0" smtClean="0"/>
              <a:t>Mean = 12.62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 most stringent inclusion/exclusion criteria:</a:t>
            </a:r>
            <a:endParaRPr lang="en-US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352800"/>
            <a:ext cx="8824913" cy="3187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Content Placeholder 4"/>
          <p:cNvGraphicFramePr>
            <a:graphicFrameLocks/>
          </p:cNvGraphicFramePr>
          <p:nvPr/>
        </p:nvGraphicFramePr>
        <p:xfrm>
          <a:off x="609600" y="1524000"/>
          <a:ext cx="8001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50"/>
                <a:gridCol w="2000250"/>
                <a:gridCol w="2000250"/>
                <a:gridCol w="200025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Criteria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</a:t>
                      </a:r>
                      <a:r>
                        <a:rPr lang="en-US" baseline="0" dirty="0" smtClean="0"/>
                        <a:t> of </a:t>
                      </a:r>
                      <a:r>
                        <a:rPr lang="en-US" baseline="0" dirty="0" err="1" smtClean="0"/>
                        <a:t>Adm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 Hospitals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&gt;= 5/year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– 5/year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Statistics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/>
        </p:nvGraphicFramePr>
        <p:xfrm>
          <a:off x="609600" y="1524000"/>
          <a:ext cx="800100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219200"/>
                <a:gridCol w="1371600"/>
                <a:gridCol w="1371600"/>
                <a:gridCol w="1371600"/>
                <a:gridCol w="1752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Criteria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</a:t>
                      </a:r>
                      <a:r>
                        <a:rPr lang="en-US" baseline="0" dirty="0" smtClean="0"/>
                        <a:t> of </a:t>
                      </a:r>
                      <a:r>
                        <a:rPr lang="en-US" baseline="0" dirty="0" err="1" smtClean="0"/>
                        <a:t>Adm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 Hospitals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 Deaths</a:t>
                      </a:r>
                      <a:r>
                        <a:rPr lang="en-US" baseline="0" dirty="0" smtClean="0"/>
                        <a:t> (%)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Other Complications (%)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&gt;= 5/year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(0.36%)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183 (16.7%)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– 5/year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 (0.57%)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287 (14.8%)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(1.84%)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r>
                        <a:rPr lang="en-US" baseline="0" dirty="0" smtClean="0"/>
                        <a:t> (12.5%)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398" y="1600200"/>
          <a:ext cx="8839201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743"/>
                <a:gridCol w="1023259"/>
                <a:gridCol w="1828800"/>
                <a:gridCol w="1524000"/>
                <a:gridCol w="1828800"/>
                <a:gridCol w="685800"/>
                <a:gridCol w="6857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Deaths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572 (14.9%)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 (0.8%)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1097 (28.5%)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Neck Dissection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 (17.2%)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(1.2%)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 (32.4%)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Orbit/Max </a:t>
                      </a:r>
                      <a:r>
                        <a:rPr lang="en-US" dirty="0" err="1" smtClean="0"/>
                        <a:t>Involv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61(25.8</a:t>
                      </a:r>
                      <a:r>
                        <a:rPr lang="en-US" dirty="0" smtClean="0"/>
                        <a:t>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(1.3%)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106 (44.9%)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Neurosurg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151(27.1%)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(0.9%)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255(45.7%)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62000" y="76200"/>
            <a:ext cx="2590800" cy="5981383"/>
            <a:chOff x="1066800" y="1447800"/>
            <a:chExt cx="6934200" cy="4572000"/>
          </a:xfrm>
        </p:grpSpPr>
        <p:sp>
          <p:nvSpPr>
            <p:cNvPr id="5" name="Rectangle 4"/>
            <p:cNvSpPr/>
            <p:nvPr/>
          </p:nvSpPr>
          <p:spPr>
            <a:xfrm>
              <a:off x="1066800" y="1447800"/>
              <a:ext cx="6934200" cy="4572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42999" y="1524001"/>
              <a:ext cx="6730767" cy="37052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Orbit Or </a:t>
              </a:r>
              <a:r>
                <a:rPr lang="en-US" sz="2800" dirty="0" err="1" smtClean="0">
                  <a:solidFill>
                    <a:schemeClr val="bg1"/>
                  </a:solidFill>
                </a:rPr>
                <a:t>Maxillo</a:t>
              </a:r>
              <a:r>
                <a:rPr lang="en-US" sz="2800" dirty="0" smtClean="0">
                  <a:solidFill>
                    <a:schemeClr val="bg1"/>
                  </a:solidFill>
                </a:rPr>
                <a:t> Involvement</a:t>
              </a:r>
            </a:p>
            <a:p>
              <a:endParaRPr lang="en-US" sz="1100" dirty="0" smtClean="0">
                <a:solidFill>
                  <a:schemeClr val="bg1"/>
                </a:solidFill>
              </a:endParaRPr>
            </a:p>
            <a:p>
              <a:r>
                <a:rPr lang="en-US" sz="1100" dirty="0" smtClean="0"/>
                <a:t>1652 = "1652: ORBIT EXENT W BONE REMOV“</a:t>
              </a:r>
            </a:p>
            <a:p>
              <a:endParaRPr lang="en-US" sz="1100" dirty="0" smtClean="0"/>
            </a:p>
            <a:p>
              <a:r>
                <a:rPr lang="fr-FR" sz="1100" dirty="0" smtClean="0"/>
                <a:t>1692 = "1692: EXCISION ORBITAL LESION« </a:t>
              </a:r>
            </a:p>
            <a:p>
              <a:endParaRPr lang="fr-FR" sz="1100" dirty="0" smtClean="0">
                <a:solidFill>
                  <a:schemeClr val="bg1"/>
                </a:solidFill>
              </a:endParaRPr>
            </a:p>
            <a:p>
              <a:r>
                <a:rPr lang="en-US" sz="1100" dirty="0" smtClean="0"/>
                <a:t>1651 = "1651: RADICAL ORBITOMAXILLECT“</a:t>
              </a:r>
            </a:p>
            <a:p>
              <a:endParaRPr lang="en-US" sz="1100" dirty="0" smtClean="0">
                <a:solidFill>
                  <a:schemeClr val="bg1"/>
                </a:solidFill>
              </a:endParaRPr>
            </a:p>
            <a:p>
              <a:r>
                <a:rPr lang="en-US" sz="1100" dirty="0" smtClean="0"/>
                <a:t>2231 = "2231: RADICAL MAXILLARY ANTROT" </a:t>
              </a:r>
            </a:p>
            <a:p>
              <a:endParaRPr lang="en-US" sz="1100" dirty="0" smtClean="0"/>
            </a:p>
            <a:p>
              <a:r>
                <a:rPr lang="en-US" sz="1100" dirty="0" smtClean="0"/>
                <a:t>2262 = "2262: EXC MAX SINUS LESION NEC“</a:t>
              </a:r>
            </a:p>
            <a:p>
              <a:endParaRPr lang="en-US" sz="1100" dirty="0" smtClean="0">
                <a:solidFill>
                  <a:schemeClr val="bg1"/>
                </a:solidFill>
              </a:endParaRPr>
            </a:p>
            <a:p>
              <a:r>
                <a:rPr lang="en-US" sz="1100" dirty="0" smtClean="0"/>
                <a:t>1609 = "1609: ORBITOTOMY NEC“</a:t>
              </a:r>
            </a:p>
            <a:p>
              <a:endParaRPr lang="en-US" sz="1100" dirty="0" smtClean="0">
                <a:solidFill>
                  <a:schemeClr val="bg1"/>
                </a:solidFill>
              </a:endParaRPr>
            </a:p>
            <a:p>
              <a:r>
                <a:rPr lang="pl-PL" sz="1100" dirty="0" smtClean="0"/>
                <a:t>1602 = "1602: ORBITOTOMY W IMPLANT“</a:t>
              </a:r>
              <a:endParaRPr lang="en-US" sz="1100" dirty="0" smtClean="0"/>
            </a:p>
            <a:p>
              <a:endParaRPr lang="en-US" sz="1100" dirty="0" smtClean="0">
                <a:solidFill>
                  <a:schemeClr val="bg1"/>
                </a:solidFill>
              </a:endParaRPr>
            </a:p>
            <a:p>
              <a:r>
                <a:rPr lang="en-US" sz="1100" dirty="0" smtClean="0"/>
                <a:t>2239 = "2239: EXT MAXILLARY ANTROT NEC"</a:t>
              </a:r>
              <a:endParaRPr lang="en-US" sz="11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57600" y="76200"/>
            <a:ext cx="1905000" cy="5181601"/>
            <a:chOff x="8408894" y="966537"/>
            <a:chExt cx="6934200" cy="4572000"/>
          </a:xfrm>
        </p:grpSpPr>
        <p:sp>
          <p:nvSpPr>
            <p:cNvPr id="8" name="Rectangle 7"/>
            <p:cNvSpPr/>
            <p:nvPr/>
          </p:nvSpPr>
          <p:spPr>
            <a:xfrm>
              <a:off x="8408894" y="966537"/>
              <a:ext cx="6934200" cy="4572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408894" y="1033772"/>
              <a:ext cx="6730768" cy="33945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Neck Dissection</a:t>
              </a:r>
            </a:p>
            <a:p>
              <a:endParaRPr lang="en-US" sz="2800" dirty="0" smtClean="0">
                <a:solidFill>
                  <a:schemeClr val="bg1"/>
                </a:solidFill>
              </a:endParaRPr>
            </a:p>
            <a:p>
              <a:r>
                <a:rPr lang="en-US" sz="1600" dirty="0" smtClean="0"/>
                <a:t>4040 = "4040: RAD NECK DISSECTION NOS“</a:t>
              </a:r>
            </a:p>
            <a:p>
              <a:endParaRPr lang="en-US" sz="1600" dirty="0" smtClean="0">
                <a:solidFill>
                  <a:schemeClr val="bg1"/>
                </a:solidFill>
              </a:endParaRPr>
            </a:p>
            <a:p>
              <a:r>
                <a:rPr lang="sv-SE" sz="1600" dirty="0" smtClean="0"/>
                <a:t>4041 = "4041: UNILAT RAD NECK DISSECT”</a:t>
              </a:r>
            </a:p>
            <a:p>
              <a:endParaRPr lang="sv-SE" sz="1600" dirty="0" smtClean="0">
                <a:solidFill>
                  <a:schemeClr val="bg1"/>
                </a:solidFill>
              </a:endParaRPr>
            </a:p>
            <a:p>
              <a:r>
                <a:rPr lang="sv-SE" sz="1600" dirty="0" smtClean="0"/>
                <a:t>4042 = "4042: BILAT RAD NECK DISSECT"</a:t>
              </a:r>
              <a:endParaRPr lang="en-US" sz="16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791200" y="76200"/>
            <a:ext cx="2590800" cy="5486400"/>
            <a:chOff x="1066800" y="1447800"/>
            <a:chExt cx="6934200" cy="5983942"/>
          </a:xfrm>
        </p:grpSpPr>
        <p:sp>
          <p:nvSpPr>
            <p:cNvPr id="11" name="Rectangle 10"/>
            <p:cNvSpPr/>
            <p:nvPr/>
          </p:nvSpPr>
          <p:spPr>
            <a:xfrm>
              <a:off x="1066800" y="1447800"/>
              <a:ext cx="6934200" cy="598394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42999" y="1447800"/>
              <a:ext cx="6730767" cy="54045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Neurosurgery Codes</a:t>
              </a:r>
            </a:p>
            <a:p>
              <a:endParaRPr lang="en-US" sz="1000" dirty="0" smtClean="0">
                <a:solidFill>
                  <a:schemeClr val="bg1"/>
                </a:solidFill>
              </a:endParaRPr>
            </a:p>
            <a:p>
              <a:r>
                <a:rPr lang="en-US" sz="1000" dirty="0" smtClean="0"/>
                <a:t>2263 = "2263: ETHMOIDECTOMY“</a:t>
              </a:r>
            </a:p>
            <a:p>
              <a:endParaRPr lang="en-US" sz="1000" dirty="0" smtClean="0">
                <a:solidFill>
                  <a:schemeClr val="bg1"/>
                </a:solidFill>
              </a:endParaRPr>
            </a:p>
            <a:p>
              <a:r>
                <a:rPr lang="en-US" sz="1000" dirty="0" smtClean="0"/>
                <a:t>0159 = "0159: OTHER BRAIN EXCISION“</a:t>
              </a:r>
            </a:p>
            <a:p>
              <a:r>
                <a:rPr lang="en-US" sz="1000" dirty="0" smtClean="0"/>
                <a:t>0206 = "0206: CRANIAL OSTEOPLASTY NEC" 0151 = "0151: EX CEREB MENINGEAL LES" </a:t>
              </a:r>
            </a:p>
            <a:p>
              <a:endParaRPr lang="en-US" sz="1000" dirty="0" smtClean="0"/>
            </a:p>
            <a:p>
              <a:r>
                <a:rPr lang="en-US" sz="1000" dirty="0" smtClean="0"/>
                <a:t>0442 = "0442: CRAN NERV ROOT DECOM NEC" </a:t>
              </a:r>
            </a:p>
            <a:p>
              <a:endParaRPr lang="en-US" sz="1000" dirty="0" smtClean="0"/>
            </a:p>
            <a:p>
              <a:r>
                <a:rPr lang="en-US" sz="1000" dirty="0" smtClean="0"/>
                <a:t>0118 = "0118: OTHER BRAIN DX PROCEDURE”</a:t>
              </a:r>
            </a:p>
            <a:p>
              <a:r>
                <a:rPr lang="sv-SE" sz="1000" dirty="0" smtClean="0"/>
                <a:t>0203 = "0203: SKULL FLAP FORMATION”</a:t>
              </a:r>
            </a:p>
            <a:p>
              <a:endParaRPr lang="sv-SE" sz="1000" dirty="0" smtClean="0"/>
            </a:p>
            <a:p>
              <a:r>
                <a:rPr lang="en-US" sz="1000" dirty="0" smtClean="0"/>
                <a:t>0124 = "0124: OTHER CRANIOTOMY“</a:t>
              </a:r>
            </a:p>
            <a:p>
              <a:endParaRPr lang="en-US" sz="1000" dirty="0" smtClean="0"/>
            </a:p>
            <a:p>
              <a:r>
                <a:rPr lang="en-US" sz="1000" dirty="0" smtClean="0"/>
                <a:t>0153 = "0153: BRAIN LOBECTOMY“</a:t>
              </a:r>
            </a:p>
            <a:p>
              <a:endParaRPr lang="en-US" sz="1000" dirty="0" smtClean="0"/>
            </a:p>
            <a:p>
              <a:r>
                <a:rPr lang="en-US" sz="1000" dirty="0" smtClean="0"/>
                <a:t>0131 = "0131: INCISE CEREBRAL MENINGES“</a:t>
              </a:r>
            </a:p>
            <a:p>
              <a:endParaRPr lang="sv-SE" sz="1000" dirty="0" smtClean="0"/>
            </a:p>
            <a:p>
              <a:r>
                <a:rPr lang="en-US" sz="1000" dirty="0" smtClean="0"/>
                <a:t>0139 = "0139: OTHER BRAIN INCISION" </a:t>
              </a:r>
            </a:p>
            <a:p>
              <a:r>
                <a:rPr lang="en-US" sz="1000" dirty="0" smtClean="0"/>
                <a:t>0204 = "0204: BONE GRAFT TO SKULL“</a:t>
              </a:r>
            </a:p>
            <a:p>
              <a:endParaRPr lang="en-US" sz="1000" dirty="0" smtClean="0"/>
            </a:p>
            <a:p>
              <a:r>
                <a:rPr lang="en-US" sz="1000" dirty="0" smtClean="0"/>
                <a:t>0202 = "0202: ELEVATE SKULL FX FRAGMNT" </a:t>
              </a:r>
            </a:p>
            <a:p>
              <a:endParaRPr lang="en-US" sz="1000" dirty="0" smtClean="0"/>
            </a:p>
            <a:p>
              <a:r>
                <a:rPr lang="en-US" sz="1000" dirty="0" smtClean="0"/>
                <a:t>0212 = "0212: BRAIN MENINGE REPAIR NEC"</a:t>
              </a:r>
              <a:endParaRPr lang="en-US" sz="1000" dirty="0" smtClean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7827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Death ~ Hospital Volume + Age + Payer (Insurance) + Year (1988 – 2009) + Primary Diagnosis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2133600"/>
            <a:ext cx="8991600" cy="4525963"/>
          </a:xfrm>
        </p:spPr>
        <p:txBody>
          <a:bodyPr>
            <a:no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Coefficients: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  Estimate Std. Error t value Pr(&gt;|t|)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(Intercept)                1.5765880  0.8854824   1.780   0.0751 .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factor(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data$volume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)low     0.0125796  0.0082789   1.519   0.1287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factor(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data$volume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)medium  0.0011219  0.0067400   0.166   0.8678   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data$age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0.0005576  0.0001843   3.025   0.0025 **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data$pay1                  0.0008425  0.0021427   0.393   0.6942   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data$year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-0.0008059  0.0004429  -1.820   0.0689 .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factor(data$d1)1602       -0.0002452  0.0068677  -0.036   0.9715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factor(data$d1)1603        0.0032854  0.0098885   0.332   0.7397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factor(data$d1)1604       -0.0022006  0.0219945  -0.100   0.9203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factor(data$d1)1605        0.0032103  0.0158178   0.203   0.8392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factor(data$d1)1608        0.0186135  0.0098674   1.886   0.0593 .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factor(data$d1)1609       -0.0005938  0.0212240  -0.028   0.9777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447800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More Mortality If Older, Early in Database, or </a:t>
            </a:r>
            <a:r>
              <a:rPr lang="en-US" dirty="0" err="1" smtClean="0"/>
              <a:t>Ddx</a:t>
            </a:r>
            <a:r>
              <a:rPr lang="en-US" dirty="0" smtClean="0"/>
              <a:t> of malignant neoplasm of other accessory sinuses 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Complications (n = 602, 15.6%)</a:t>
            </a:r>
            <a:endParaRPr lang="en-US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 l="2343" t="21875" r="59004" b="20833"/>
          <a:stretch>
            <a:fillRect/>
          </a:stretch>
        </p:blipFill>
        <p:spPr bwMode="auto">
          <a:xfrm>
            <a:off x="2164080" y="914400"/>
            <a:ext cx="512064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85800" y="5257800"/>
            <a:ext cx="7772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Currently just looking at these complications, I have attached full list of events, let me know if there are complications I should add.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7827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Complication (Including Death) ~ Hospital Volume + Age + Payer + Year + Primary Diagnosis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2789237"/>
            <a:ext cx="9372600" cy="3687763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       Estimate Std. Error t value Pr(&gt;|t|)   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(Intercept)                                 1.6919554  1.8221686   0.929 0.353186    </a:t>
            </a:r>
          </a:p>
          <a:p>
            <a:pPr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relevel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(factor(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data$volume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), "high")low    -0.0270261  0.0170366  -1.586 0.112741    </a:t>
            </a:r>
          </a:p>
          <a:p>
            <a:pPr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relevel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(factor(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data$volume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), "high")medium -0.0173139  0.0138697  -1.248 0.211988    </a:t>
            </a:r>
          </a:p>
          <a:p>
            <a:pPr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data$age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0.0009207  0.0003793   2.427 0.015265 * 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data$pay1                                  -0.0005962  0.0044093  -0.135 0.892458    </a:t>
            </a:r>
          </a:p>
          <a:p>
            <a:pPr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data$year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-0.0008024  0.0009114  -0.880 0.378651   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factor(data$d1)1602                         0.0371594  0.0141326   2.629 0.008589 **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factor(data$d1)1603                         0.0321207  0.0203489   1.579 0.114533   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factor(data$d1)1604                         0.0384775  0.0452608   0.850 0.395307   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factor(data$d1)1605                         0.0037132  0.0325503   0.114 0.909183   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factor(data$d1)1608                         0.0713670  0.0203054   3.515 0.000445 ***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factor(data$d1)1609                        -0.0007226  0.0436752  -0.017 0.986800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819870"/>
            <a:ext cx="807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More Complications If Older Patient Or</a:t>
            </a:r>
          </a:p>
          <a:p>
            <a:r>
              <a:rPr lang="es-ES" dirty="0" smtClean="0"/>
              <a:t>1602  = "1602 : MAL NEO MAXILLARY SINUS“</a:t>
            </a:r>
            <a:br>
              <a:rPr lang="es-ES" dirty="0" smtClean="0"/>
            </a:br>
            <a:r>
              <a:rPr lang="es-ES" dirty="0" smtClean="0"/>
              <a:t>1608  = "1608 : MAL NEO ACCESS SINUS NEC"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7827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Complication (Including Death) ~ Hospital Volume + Age + Payer + Year + Primary Procedure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Procedures associated with more complications include:</a:t>
            </a:r>
          </a:p>
          <a:p>
            <a:r>
              <a:rPr lang="en-US" b="1" dirty="0" smtClean="0"/>
              <a:t>1651 = "1651: RADICAL ORBITOMAXILLECT“</a:t>
            </a:r>
            <a:br>
              <a:rPr lang="en-US" b="1" dirty="0" smtClean="0"/>
            </a:br>
            <a:r>
              <a:rPr lang="en-US" b="1" dirty="0" smtClean="0"/>
              <a:t> 1652 = "1652: ORBIT EXENT W BONE REMOV"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fr-FR" dirty="0" smtClean="0"/>
              <a:t> 1692 = "1692: EXCISION ORBITAL LESION" </a:t>
            </a:r>
            <a:br>
              <a:rPr lang="fr-FR" dirty="0" smtClean="0"/>
            </a:br>
            <a:r>
              <a:rPr lang="en-US" dirty="0" smtClean="0"/>
              <a:t> 2122 = "2122: NASAL BIOPSY" </a:t>
            </a:r>
            <a:br>
              <a:rPr lang="en-US" dirty="0" smtClean="0"/>
            </a:br>
            <a:r>
              <a:rPr lang="en-US" b="1" dirty="0" smtClean="0"/>
              <a:t> 2211 = "2211: (CLOSED) NASAL SINUS BX (Begin 1988)"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2231 = "2231: RADICAL MAXILLARY ANTROT" </a:t>
            </a:r>
            <a:br>
              <a:rPr lang="en-US" dirty="0" smtClean="0"/>
            </a:br>
            <a:r>
              <a:rPr lang="en-US" dirty="0" smtClean="0"/>
              <a:t> 2242 = "2242: FRONTAL SINUSECTOMY" </a:t>
            </a:r>
            <a:br>
              <a:rPr lang="en-US" dirty="0" smtClean="0"/>
            </a:br>
            <a:r>
              <a:rPr lang="en-US" dirty="0" smtClean="0"/>
              <a:t> 2252 = "2252: SPHENOIDOTOMY“</a:t>
            </a:r>
            <a:br>
              <a:rPr lang="en-US" dirty="0" smtClean="0"/>
            </a:br>
            <a:r>
              <a:rPr lang="en-US" dirty="0" smtClean="0"/>
              <a:t> 2260 = "2260: SINUSECTOMY NOS" </a:t>
            </a:r>
            <a:br>
              <a:rPr lang="en-US" dirty="0" smtClean="0"/>
            </a:br>
            <a:r>
              <a:rPr lang="fr-FR" dirty="0" smtClean="0"/>
              <a:t> 2261 = "2261: C-LUC EXC MAX SINUS LES" </a:t>
            </a:r>
            <a:br>
              <a:rPr lang="fr-FR" dirty="0" smtClean="0"/>
            </a:br>
            <a:r>
              <a:rPr lang="fr-FR" dirty="0" smtClean="0"/>
              <a:t> 2262 = "2262: EXC MAX SINUS LESION NEC" </a:t>
            </a:r>
            <a:br>
              <a:rPr lang="fr-FR" dirty="0" smtClean="0"/>
            </a:br>
            <a:r>
              <a:rPr lang="en-US" dirty="0" smtClean="0"/>
              <a:t> </a:t>
            </a:r>
            <a:r>
              <a:rPr lang="en-US" b="1" dirty="0" smtClean="0"/>
              <a:t>2263 = "2263: ETHMOIDECTOMY"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2264 = "2264: SPHENOIDECTOMY" </a:t>
            </a:r>
            <a:br>
              <a:rPr lang="en-US" dirty="0" smtClean="0"/>
            </a:br>
            <a:r>
              <a:rPr lang="en-US" dirty="0" smtClean="0"/>
              <a:t> 2721 = "2721: BONY PALATE BIOPSY" </a:t>
            </a:r>
            <a:br>
              <a:rPr lang="en-US" dirty="0" smtClean="0"/>
            </a:br>
            <a:r>
              <a:rPr lang="sv-SE" dirty="0" smtClean="0"/>
              <a:t> </a:t>
            </a:r>
            <a:r>
              <a:rPr lang="sv-SE" b="1" dirty="0" smtClean="0"/>
              <a:t>4041 = "4041: UNILAT RAD NECK DISSECT" 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en-US" dirty="0" smtClean="0"/>
              <a:t> 7639 = "7639: PART FACIAL OSTECTOM NEC“</a:t>
            </a:r>
            <a:br>
              <a:rPr lang="en-US" dirty="0" smtClean="0"/>
            </a:br>
            <a:r>
              <a:rPr lang="en-US" dirty="0" smtClean="0"/>
              <a:t> 7644 = "7644: TOT FACE OSTECT W RECONS" </a:t>
            </a:r>
          </a:p>
          <a:p>
            <a:r>
              <a:rPr lang="en-US" b="1" dirty="0" smtClean="0"/>
              <a:t>Bolded Procedures had the most statistical power for association with complications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5722</TotalTime>
  <Words>762</Words>
  <Application>Microsoft Office PowerPoint</Application>
  <PresentationFormat>On-screen Show (4:3)</PresentationFormat>
  <Paragraphs>186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Inclusion and Exclusion Criteria</vt:lpstr>
      <vt:lpstr>In most stringent inclusion/exclusion criteria:</vt:lpstr>
      <vt:lpstr>General Statistics</vt:lpstr>
      <vt:lpstr>Subsets</vt:lpstr>
      <vt:lpstr>Slide 5</vt:lpstr>
      <vt:lpstr>Death ~ Hospital Volume + Age + Payer (Insurance) + Year (1988 – 2009) + Primary Diagnosis  </vt:lpstr>
      <vt:lpstr>Complications (n = 602, 15.6%)</vt:lpstr>
      <vt:lpstr>Complication (Including Death) ~ Hospital Volume + Age + Payer + Year + Primary Diagnosis  </vt:lpstr>
      <vt:lpstr>Complication (Including Death) ~ Hospital Volume + Age + Payer + Year + Primary Procedure  </vt:lpstr>
      <vt:lpstr>General Summary Statistics</vt:lpstr>
      <vt:lpstr>Approximately Similar Cost w/wout Compications</vt:lpstr>
      <vt:lpstr>Patients with Complications have Longer Lengths of Stays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Inclusion and Exclusion Criteria</dc:title>
  <dc:creator>David Ouyang</dc:creator>
  <cp:lastModifiedBy>David Ouyang</cp:lastModifiedBy>
  <cp:revision>242</cp:revision>
  <dcterms:created xsi:type="dcterms:W3CDTF">2012-09-05T13:44:45Z</dcterms:created>
  <dcterms:modified xsi:type="dcterms:W3CDTF">2012-10-22T01:55:53Z</dcterms:modified>
</cp:coreProperties>
</file>