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83E14AE-C472-4FEB-8F38-0BF1B9AC35F4}">
  <a:tblStyle styleId="{683E14AE-C472-4FEB-8F38-0BF1B9AC35F4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395000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24-bit Microprocessor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40217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r">
              <a:lnSpc>
                <a:spcPct val="108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Youzhe Dou, Yulong Wang, and Howard Xu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367800" y="313200"/>
            <a:ext cx="61863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Translate pseudo code to ROM data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549525" y="1160650"/>
            <a:ext cx="7326600" cy="29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("000000000000000000000000"),--0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("000000000000000000000000"),--1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("000001000000000000000000"),--2--Copy data1 into DR1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("000001100000000000000000"),--3--Copy data2 into DR2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("111000000000000000000000"),--4--Copy DR2 into flag register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("000001100000000000000000"),--5--Clear DR2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("111010000000000000000110"),--6--right shift flag register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("111100000000000000000111"),--7--BEQ1 (skip if that bit is '0')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("101000000000000000001000"),--8--ADD DR1  DR2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("000101000000000000000000"),--9--left shift DR1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("110001100001010101010101"),--10--copy AC to DR2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("000000000000000000000000"),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("111110000001010101010101"),--11--BEQ2 (are all bits finished?): step 6 if 1, or end if 0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/>
        </p:nvSpPr>
        <p:spPr>
          <a:xfrm>
            <a:off x="367800" y="313200"/>
            <a:ext cx="18717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Simulation</a:t>
            </a: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72605" l="14021" r="25617" t="7290"/>
          <a:stretch/>
        </p:blipFill>
        <p:spPr>
          <a:xfrm>
            <a:off x="175874" y="1104175"/>
            <a:ext cx="8704027" cy="163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367800" y="313200"/>
            <a:ext cx="18717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Schematic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900" y="152400"/>
            <a:ext cx="5583114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367800" y="313200"/>
            <a:ext cx="18717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Layout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900" y="152400"/>
            <a:ext cx="476222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/>
        </p:nvSpPr>
        <p:spPr>
          <a:xfrm>
            <a:off x="367800" y="313200"/>
            <a:ext cx="33651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Geometry Check</a:t>
            </a: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4825" y="924900"/>
            <a:ext cx="4814575" cy="35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367800" y="313200"/>
            <a:ext cx="18717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Density</a:t>
            </a: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600" y="924899"/>
            <a:ext cx="4749924" cy="354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367800" y="313200"/>
            <a:ext cx="18717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Power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700" y="1009175"/>
            <a:ext cx="4848274" cy="3393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367800" y="313200"/>
            <a:ext cx="18717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Metrics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479800" y="1189900"/>
            <a:ext cx="5172300" cy="3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Max Speed: 4ns (250 Mhz)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Die Area: 250μm x 250μm = 62,500μm^2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Circuit Density: 88.898%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Power Consumption: 0.482 uW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Figure of Merit:  1.33*10^-7 ns/mW*μm^2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			    8.30*10^-6 Mhz/</a:t>
            </a:r>
            <a:r>
              <a:rPr lang="en" sz="1800">
                <a:solidFill>
                  <a:schemeClr val="dk1"/>
                </a:solidFill>
              </a:rPr>
              <a:t>mW*μm^2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3639800" y="1281750"/>
            <a:ext cx="1250700" cy="88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Control Unit</a:t>
            </a:r>
          </a:p>
        </p:txBody>
      </p:sp>
      <p:sp>
        <p:nvSpPr>
          <p:cNvPr id="61" name="Shape 61"/>
          <p:cNvSpPr/>
          <p:nvPr/>
        </p:nvSpPr>
        <p:spPr>
          <a:xfrm>
            <a:off x="6557600" y="2983825"/>
            <a:ext cx="1056600" cy="8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Register File</a:t>
            </a:r>
          </a:p>
        </p:txBody>
      </p:sp>
      <p:sp>
        <p:nvSpPr>
          <p:cNvPr id="62" name="Shape 62"/>
          <p:cNvSpPr/>
          <p:nvPr/>
        </p:nvSpPr>
        <p:spPr>
          <a:xfrm>
            <a:off x="1168850" y="3009625"/>
            <a:ext cx="1250700" cy="78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ALU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367800" y="84650"/>
            <a:ext cx="39024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System overview</a:t>
            </a:r>
          </a:p>
        </p:txBody>
      </p:sp>
      <p:cxnSp>
        <p:nvCxnSpPr>
          <p:cNvPr id="64" name="Shape 64"/>
          <p:cNvCxnSpPr>
            <a:endCxn id="62" idx="0"/>
          </p:cNvCxnSpPr>
          <p:nvPr/>
        </p:nvCxnSpPr>
        <p:spPr>
          <a:xfrm flipH="1">
            <a:off x="1794200" y="1723225"/>
            <a:ext cx="1845600" cy="128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5" name="Shape 65"/>
          <p:cNvCxnSpPr>
            <a:stCxn id="62" idx="3"/>
            <a:endCxn id="61" idx="1"/>
          </p:cNvCxnSpPr>
          <p:nvPr/>
        </p:nvCxnSpPr>
        <p:spPr>
          <a:xfrm>
            <a:off x="2419550" y="3401425"/>
            <a:ext cx="413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6" name="Shape 66"/>
          <p:cNvCxnSpPr>
            <a:endCxn id="61" idx="0"/>
          </p:cNvCxnSpPr>
          <p:nvPr/>
        </p:nvCxnSpPr>
        <p:spPr>
          <a:xfrm>
            <a:off x="4890500" y="1723225"/>
            <a:ext cx="2195400" cy="126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7" name="Shape 67"/>
          <p:cNvSpPr txBox="1"/>
          <p:nvPr/>
        </p:nvSpPr>
        <p:spPr>
          <a:xfrm>
            <a:off x="1059650" y="4036500"/>
            <a:ext cx="14784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Not, and, or, xor, add, neg, sub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6456250" y="3970950"/>
            <a:ext cx="14784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</a:t>
            </a:r>
            <a:r>
              <a:rPr lang="en"/>
              <a:t>oad, clear, shift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3024925" y="670050"/>
            <a:ext cx="27093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Mode, timing, instruction cycle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JMP, BEQ, etc.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6557600" y="1331550"/>
            <a:ext cx="1056600" cy="78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RAM</a:t>
            </a:r>
          </a:p>
        </p:txBody>
      </p:sp>
      <p:cxnSp>
        <p:nvCxnSpPr>
          <p:cNvPr id="71" name="Shape 71"/>
          <p:cNvCxnSpPr>
            <a:stCxn id="60" idx="3"/>
            <a:endCxn id="70" idx="1"/>
          </p:cNvCxnSpPr>
          <p:nvPr/>
        </p:nvCxnSpPr>
        <p:spPr>
          <a:xfrm>
            <a:off x="4890500" y="1723350"/>
            <a:ext cx="166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/>
        </p:nvSpPr>
        <p:spPr>
          <a:xfrm>
            <a:off x="367800" y="313200"/>
            <a:ext cx="52746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Computer instructions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1387400" y="1880800"/>
            <a:ext cx="66054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00 000 00 00000000000000000</a:t>
            </a:r>
          </a:p>
        </p:txBody>
      </p:sp>
      <p:cxnSp>
        <p:nvCxnSpPr>
          <p:cNvPr id="78" name="Shape 78"/>
          <p:cNvCxnSpPr/>
          <p:nvPr/>
        </p:nvCxnSpPr>
        <p:spPr>
          <a:xfrm>
            <a:off x="1496625" y="2390575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9" name="Shape 79"/>
          <p:cNvCxnSpPr/>
          <p:nvPr/>
        </p:nvCxnSpPr>
        <p:spPr>
          <a:xfrm>
            <a:off x="2057400" y="2397875"/>
            <a:ext cx="51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0" name="Shape 80"/>
          <p:cNvCxnSpPr/>
          <p:nvPr/>
        </p:nvCxnSpPr>
        <p:spPr>
          <a:xfrm>
            <a:off x="2778400" y="2419725"/>
            <a:ext cx="34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1" name="Shape 81"/>
          <p:cNvCxnSpPr/>
          <p:nvPr/>
        </p:nvCxnSpPr>
        <p:spPr>
          <a:xfrm flipH="1" rot="10800000">
            <a:off x="3346450" y="2412525"/>
            <a:ext cx="34959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2" name="Shape 82"/>
          <p:cNvCxnSpPr/>
          <p:nvPr/>
        </p:nvCxnSpPr>
        <p:spPr>
          <a:xfrm flipH="1">
            <a:off x="1443950" y="2536250"/>
            <a:ext cx="169200" cy="17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3" name="Shape 83"/>
          <p:cNvSpPr txBox="1"/>
          <p:nvPr/>
        </p:nvSpPr>
        <p:spPr>
          <a:xfrm>
            <a:off x="663500" y="2837300"/>
            <a:ext cx="1085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Instruction type</a:t>
            </a:r>
          </a:p>
        </p:txBody>
      </p:sp>
      <p:cxnSp>
        <p:nvCxnSpPr>
          <p:cNvPr id="84" name="Shape 84"/>
          <p:cNvCxnSpPr/>
          <p:nvPr/>
        </p:nvCxnSpPr>
        <p:spPr>
          <a:xfrm>
            <a:off x="2312300" y="2550800"/>
            <a:ext cx="32100" cy="2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5" name="Shape 85"/>
          <p:cNvSpPr txBox="1"/>
          <p:nvPr/>
        </p:nvSpPr>
        <p:spPr>
          <a:xfrm>
            <a:off x="1970675" y="2910125"/>
            <a:ext cx="677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 </a:t>
            </a:r>
          </a:p>
        </p:txBody>
      </p:sp>
      <p:cxnSp>
        <p:nvCxnSpPr>
          <p:cNvPr id="86" name="Shape 86"/>
          <p:cNvCxnSpPr/>
          <p:nvPr/>
        </p:nvCxnSpPr>
        <p:spPr>
          <a:xfrm>
            <a:off x="2945900" y="2587225"/>
            <a:ext cx="96900" cy="2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7" name="Shape 87"/>
          <p:cNvSpPr txBox="1"/>
          <p:nvPr/>
        </p:nvSpPr>
        <p:spPr>
          <a:xfrm>
            <a:off x="2870150" y="2837300"/>
            <a:ext cx="9759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Register</a:t>
            </a:r>
            <a:r>
              <a:rPr lang="en"/>
              <a:t> file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decoder</a:t>
            </a:r>
          </a:p>
        </p:txBody>
      </p:sp>
      <p:cxnSp>
        <p:nvCxnSpPr>
          <p:cNvPr id="88" name="Shape 88"/>
          <p:cNvCxnSpPr/>
          <p:nvPr/>
        </p:nvCxnSpPr>
        <p:spPr>
          <a:xfrm>
            <a:off x="4875850" y="2616350"/>
            <a:ext cx="154200" cy="1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9" name="Shape 89"/>
          <p:cNvSpPr txBox="1"/>
          <p:nvPr/>
        </p:nvSpPr>
        <p:spPr>
          <a:xfrm>
            <a:off x="4967600" y="2804450"/>
            <a:ext cx="9759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address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367800" y="313200"/>
            <a:ext cx="46830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Computer instructions details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593550" y="1371000"/>
            <a:ext cx="5869800" cy="27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Instruction type: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00: register file operations (load, clear, shift)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10: ALU operations (add, sub, neg, ect)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      Result is always saved to AC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11: control unit operations (JMP and BEQ)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367800" y="313200"/>
            <a:ext cx="52071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Computer instructions details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593550" y="1371000"/>
            <a:ext cx="52071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ALU </a:t>
            </a:r>
            <a:r>
              <a:rPr lang="en"/>
              <a:t>m</a:t>
            </a:r>
            <a:r>
              <a:rPr lang="en"/>
              <a:t>ode  type: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458800" y="1974950"/>
            <a:ext cx="48978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lnSpc>
                <a:spcPct val="138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200">
                <a:solidFill>
                  <a:schemeClr val="dk2"/>
                </a:solidFill>
              </a:rPr>
              <a:t>000: AC = NOT(AC)</a:t>
            </a:r>
          </a:p>
          <a:p>
            <a:pPr indent="-304800" lvl="0" marL="457200" rtl="0">
              <a:lnSpc>
                <a:spcPct val="138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200">
                <a:solidFill>
                  <a:schemeClr val="dk2"/>
                </a:solidFill>
              </a:rPr>
              <a:t>001: AC = AND (DR1, DR2)</a:t>
            </a:r>
          </a:p>
          <a:p>
            <a:pPr indent="-304800" lvl="0" marL="457200" rtl="0">
              <a:lnSpc>
                <a:spcPct val="138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200">
                <a:solidFill>
                  <a:schemeClr val="dk2"/>
                </a:solidFill>
              </a:rPr>
              <a:t>010: AC = OR(DR1, DR2)</a:t>
            </a:r>
          </a:p>
          <a:p>
            <a:pPr indent="-304800" lvl="0" marL="457200" rtl="0">
              <a:lnSpc>
                <a:spcPct val="138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200">
                <a:solidFill>
                  <a:schemeClr val="dk2"/>
                </a:solidFill>
              </a:rPr>
              <a:t>011: AC = XOR(DR1, DR2)</a:t>
            </a:r>
          </a:p>
          <a:p>
            <a:pPr indent="-304800" lvl="0" marL="457200" rtl="0">
              <a:lnSpc>
                <a:spcPct val="138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200">
                <a:solidFill>
                  <a:schemeClr val="dk2"/>
                </a:solidFill>
              </a:rPr>
              <a:t>100: AC = ADD(DR1, DR2)</a:t>
            </a:r>
          </a:p>
          <a:p>
            <a:pPr indent="-304800" lvl="0" marL="457200" rtl="0">
              <a:lnSpc>
                <a:spcPct val="138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200">
                <a:solidFill>
                  <a:schemeClr val="dk2"/>
                </a:solidFill>
              </a:rPr>
              <a:t>101: AC = NEG (two’s complement, DR2)</a:t>
            </a:r>
          </a:p>
          <a:p>
            <a:pPr indent="-304800" lvl="0" marL="457200" rtl="0">
              <a:lnSpc>
                <a:spcPct val="138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200">
                <a:solidFill>
                  <a:schemeClr val="dk2"/>
                </a:solidFill>
              </a:rPr>
              <a:t>110: AC = SUB (DR1, DR2)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367800" y="313200"/>
            <a:ext cx="52071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Computer instructions details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593550" y="1371000"/>
            <a:ext cx="52071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Register file mode  type: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458800" y="1822550"/>
            <a:ext cx="48978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lnSpc>
                <a:spcPct val="138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200">
                <a:solidFill>
                  <a:schemeClr val="dk2"/>
                </a:solidFill>
              </a:rPr>
              <a:t>000: load </a:t>
            </a:r>
          </a:p>
          <a:p>
            <a:pPr indent="-304800" lvl="0" marL="457200" rtl="0">
              <a:lnSpc>
                <a:spcPct val="138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200">
                <a:solidFill>
                  <a:schemeClr val="dk2"/>
                </a:solidFill>
              </a:rPr>
              <a:t>001: increment</a:t>
            </a:r>
          </a:p>
          <a:p>
            <a:pPr indent="-304800" lvl="0" marL="457200" rtl="0">
              <a:lnSpc>
                <a:spcPct val="138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200">
                <a:solidFill>
                  <a:schemeClr val="dk2"/>
                </a:solidFill>
              </a:rPr>
              <a:t>010: left shift</a:t>
            </a:r>
          </a:p>
          <a:p>
            <a:pPr indent="-304800" lvl="0" marL="457200" rtl="0">
              <a:lnSpc>
                <a:spcPct val="138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200">
                <a:solidFill>
                  <a:schemeClr val="dk2"/>
                </a:solidFill>
              </a:rPr>
              <a:t>011: right shift</a:t>
            </a:r>
          </a:p>
          <a:p>
            <a:pPr indent="-304800" lvl="0" marL="457200" rtl="0">
              <a:lnSpc>
                <a:spcPct val="138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200">
                <a:solidFill>
                  <a:schemeClr val="dk2"/>
                </a:solidFill>
              </a:rPr>
              <a:t>100: clear</a:t>
            </a:r>
          </a:p>
          <a:p>
            <a:pPr indent="-304800" lvl="0" marL="457200" rtl="0">
              <a:lnSpc>
                <a:spcPct val="138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200">
                <a:solidFill>
                  <a:schemeClr val="dk2"/>
                </a:solidFill>
              </a:rPr>
              <a:t>101: no operation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367800" y="313200"/>
            <a:ext cx="34611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Instructions list</a:t>
            </a:r>
          </a:p>
        </p:txBody>
      </p:sp>
      <p:graphicFrame>
        <p:nvGraphicFramePr>
          <p:cNvPr id="115" name="Shape 115"/>
          <p:cNvGraphicFramePr/>
          <p:nvPr/>
        </p:nvGraphicFramePr>
        <p:xfrm>
          <a:off x="650925" y="125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{683E14AE-C472-4FEB-8F38-0BF1B9AC35F4}</a:tableStyleId>
              </a:tblPr>
              <a:tblGrid>
                <a:gridCol w="1530050"/>
                <a:gridCol w="1530050"/>
                <a:gridCol w="1530050"/>
                <a:gridCol w="1530050"/>
                <a:gridCol w="1530050"/>
              </a:tblGrid>
              <a:tr h="508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Instruction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Instruction type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First 5 bits of instruction code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Input data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Output destination</a:t>
                      </a:r>
                    </a:p>
                  </a:txBody>
                  <a:tcPr marT="91425" marB="91425" marR="91425" marL="91425"/>
                </a:tc>
              </a:tr>
              <a:tr h="3815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MOV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Register file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00 000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From address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DR1 or DR2</a:t>
                      </a:r>
                    </a:p>
                  </a:txBody>
                  <a:tcPr marT="91425" marB="91425" marR="91425" marL="91425"/>
                </a:tc>
              </a:tr>
              <a:tr h="3844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Register file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00 001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DR1 or DR2</a:t>
                      </a:r>
                    </a:p>
                  </a:txBody>
                  <a:tcPr marT="91425" marB="91425" marR="91425" marL="91425"/>
                </a:tc>
              </a:tr>
              <a:tr h="3844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SHL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Register file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00 010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DR1 or DR2</a:t>
                      </a:r>
                    </a:p>
                  </a:txBody>
                  <a:tcPr marT="91425" marB="91425" marR="91425" marL="91425"/>
                </a:tc>
              </a:tr>
              <a:tr h="3844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CLR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Register file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00 100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DR1 or DR2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</a:t>
                      </a:r>
                    </a:p>
                  </a:txBody>
                  <a:tcPr marT="91425" marB="91425" marR="91425" marL="91425"/>
                </a:tc>
              </a:tr>
              <a:tr h="384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ADD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ALU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10 100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</a:t>
                      </a:r>
                    </a:p>
                  </a:txBody>
                  <a:tcPr marT="91425" marB="91425" marR="91425" marL="91425"/>
                </a:tc>
              </a:tr>
              <a:tr h="384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JMP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control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11 001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address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</a:t>
                      </a:r>
                    </a:p>
                  </a:txBody>
                  <a:tcPr marT="91425" marB="91425" marR="91425" marL="91425"/>
                </a:tc>
              </a:tr>
              <a:tr h="384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SNA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control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11 000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address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-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367800" y="313200"/>
            <a:ext cx="35571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Instructions list</a:t>
            </a:r>
          </a:p>
        </p:txBody>
      </p:sp>
      <p:graphicFrame>
        <p:nvGraphicFramePr>
          <p:cNvPr id="121" name="Shape 121"/>
          <p:cNvGraphicFramePr/>
          <p:nvPr/>
        </p:nvGraphicFramePr>
        <p:xfrm>
          <a:off x="626225" y="1181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{683E14AE-C472-4FEB-8F38-0BF1B9AC35F4}</a:tableStyleId>
              </a:tblPr>
              <a:tblGrid>
                <a:gridCol w="1530050"/>
                <a:gridCol w="1530050"/>
                <a:gridCol w="1530050"/>
                <a:gridCol w="1530050"/>
                <a:gridCol w="1530050"/>
              </a:tblGrid>
              <a:tr h="8187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Instruction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Instruction type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First 5 bits of instruction code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Input data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Output destination</a:t>
                      </a:r>
                    </a:p>
                  </a:txBody>
                  <a:tcPr marT="91425" marB="91425" marR="91425" marL="91425"/>
                </a:tc>
              </a:tr>
              <a:tr h="381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SUB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ALU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10 110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</a:t>
                      </a:r>
                    </a:p>
                  </a:txBody>
                  <a:tcPr marT="91425" marB="91425" marR="91425" marL="91425"/>
                </a:tc>
              </a:tr>
              <a:tr h="384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XOR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ALU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10 011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</a:t>
                      </a:r>
                    </a:p>
                  </a:txBody>
                  <a:tcPr marT="91425" marB="91425" marR="91425" marL="91425"/>
                </a:tc>
              </a:tr>
              <a:tr h="384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JMP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control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11 001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address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</a:t>
                      </a:r>
                    </a:p>
                  </a:txBody>
                  <a:tcPr marT="91425" marB="91425" marR="91425" marL="91425"/>
                </a:tc>
              </a:tr>
              <a:tr h="384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BEQ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control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11 000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address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-</a:t>
                      </a:r>
                    </a:p>
                  </a:txBody>
                  <a:tcPr marT="91425" marB="91425" marR="91425" marL="91425"/>
                </a:tc>
              </a:tr>
              <a:tr h="384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10 111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543700" y="1241700"/>
            <a:ext cx="7596000" cy="3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Task: multiplication of two integers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Pseudo code for “shift and add” algorithm: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Load data1 into DR1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Load data2 into DR2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Copy DR2 into flag register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Clear DR2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Right shift flag register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If flag register pointer = 1 -&gt;step 7, else -&gt; step 8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Add DR1 and DR2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Left shift DR1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Copy AC to DR2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If </a:t>
            </a:r>
            <a:r>
              <a:rPr lang="en">
                <a:solidFill>
                  <a:schemeClr val="dk1"/>
                </a:solidFill>
              </a:rPr>
              <a:t>flag register is empty -&gt; end , else -&gt; step 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367800" y="313200"/>
            <a:ext cx="61863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Pseudo Code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5623300" y="1241700"/>
            <a:ext cx="2516400" cy="3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"/>
              <a:t>1001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X	1101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1001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    0000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  1001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1001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1110101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9" name="Shape 129"/>
          <p:cNvCxnSpPr/>
          <p:nvPr/>
        </p:nvCxnSpPr>
        <p:spPr>
          <a:xfrm>
            <a:off x="5623306" y="1756086"/>
            <a:ext cx="12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0" name="Shape 130"/>
          <p:cNvCxnSpPr/>
          <p:nvPr/>
        </p:nvCxnSpPr>
        <p:spPr>
          <a:xfrm>
            <a:off x="5623306" y="2594286"/>
            <a:ext cx="12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1" name="Shape 131"/>
          <p:cNvSpPr txBox="1"/>
          <p:nvPr/>
        </p:nvSpPr>
        <p:spPr>
          <a:xfrm>
            <a:off x="7293025" y="1232103"/>
            <a:ext cx="1804200" cy="9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DR1 being shifted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DR2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If 1, add and shift</a:t>
            </a:r>
          </a:p>
        </p:txBody>
      </p:sp>
      <p:cxnSp>
        <p:nvCxnSpPr>
          <p:cNvPr id="132" name="Shape 132"/>
          <p:cNvCxnSpPr/>
          <p:nvPr/>
        </p:nvCxnSpPr>
        <p:spPr>
          <a:xfrm rot="10800000">
            <a:off x="6602100" y="1429825"/>
            <a:ext cx="75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3" name="Shape 133"/>
          <p:cNvCxnSpPr/>
          <p:nvPr/>
        </p:nvCxnSpPr>
        <p:spPr>
          <a:xfrm rot="10800000">
            <a:off x="6602100" y="1649400"/>
            <a:ext cx="75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