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1" r:id="rId2"/>
  </p:sldMasterIdLst>
  <p:notesMasterIdLst>
    <p:notesMasterId r:id="rId28"/>
  </p:notes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667"/>
    <p:restoredTop sz="94694"/>
  </p:normalViewPr>
  <p:slideViewPr>
    <p:cSldViewPr snapToGrid="0" snapToObjects="1">
      <p:cViewPr varScale="1">
        <p:scale>
          <a:sx n="110" d="100"/>
          <a:sy n="110" d="100"/>
        </p:scale>
        <p:origin x="12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29923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38845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16779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49489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80051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09358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8233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88110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1773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067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0839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8008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6356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4314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0024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3335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8436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762000" y="2663825"/>
            <a:ext cx="5562600" cy="68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762000" y="3543300"/>
            <a:ext cx="55626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-tête de section" type="secHead">
  <p:cSld name="SECTION_HEADER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re et contenu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2.jpg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1513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Shape 2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0" y="0"/>
            <a:ext cx="9144000" cy="6815137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4.png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jpeg"/><Relationship Id="rId4" Type="http://schemas.openxmlformats.org/officeDocument/2006/relationships/image" Target="../media/image4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jpeg"/><Relationship Id="rId4" Type="http://schemas.openxmlformats.org/officeDocument/2006/relationships/image" Target="../media/image4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10.wmf"/><Relationship Id="rId18" Type="http://schemas.openxmlformats.org/officeDocument/2006/relationships/oleObject" Target="../embeddings/oleObject7.bin"/><Relationship Id="rId3" Type="http://schemas.openxmlformats.org/officeDocument/2006/relationships/notesSlide" Target="../notesSlides/notesSlide7.xml"/><Relationship Id="rId21" Type="http://schemas.openxmlformats.org/officeDocument/2006/relationships/image" Target="../media/image14.wmf"/><Relationship Id="rId7" Type="http://schemas.openxmlformats.org/officeDocument/2006/relationships/image" Target="../media/image7.wmf"/><Relationship Id="rId12" Type="http://schemas.openxmlformats.org/officeDocument/2006/relationships/oleObject" Target="../embeddings/oleObject4.bin"/><Relationship Id="rId1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.bin"/><Relationship Id="rId20" Type="http://schemas.openxmlformats.org/officeDocument/2006/relationships/oleObject" Target="../embeddings/oleObject8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9.wmf"/><Relationship Id="rId5" Type="http://schemas.openxmlformats.org/officeDocument/2006/relationships/image" Target="../media/image16.png"/><Relationship Id="rId15" Type="http://schemas.openxmlformats.org/officeDocument/2006/relationships/image" Target="../media/image11.wmf"/><Relationship Id="rId23" Type="http://schemas.openxmlformats.org/officeDocument/2006/relationships/image" Target="../media/image15.wmf"/><Relationship Id="rId10" Type="http://schemas.openxmlformats.org/officeDocument/2006/relationships/oleObject" Target="../embeddings/oleObject3.bin"/><Relationship Id="rId19" Type="http://schemas.openxmlformats.org/officeDocument/2006/relationships/image" Target="../media/image13.wmf"/><Relationship Id="rId4" Type="http://schemas.openxmlformats.org/officeDocument/2006/relationships/image" Target="../media/image4.png"/><Relationship Id="rId9" Type="http://schemas.openxmlformats.org/officeDocument/2006/relationships/image" Target="../media/image8.wmf"/><Relationship Id="rId14" Type="http://schemas.openxmlformats.org/officeDocument/2006/relationships/oleObject" Target="../embeddings/oleObject5.bin"/><Relationship Id="rId22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14.bin"/><Relationship Id="rId3" Type="http://schemas.openxmlformats.org/officeDocument/2006/relationships/image" Target="../media/image4.png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21.wmf"/><Relationship Id="rId4" Type="http://schemas.openxmlformats.org/officeDocument/2006/relationships/image" Target="../media/image25.png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2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ctrTitle"/>
          </p:nvPr>
        </p:nvSpPr>
        <p:spPr>
          <a:xfrm>
            <a:off x="762000" y="2663825"/>
            <a:ext cx="5562600" cy="68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2800" b="0" i="0" u="none" strike="noStrike" cap="none" dirty="0" err="1" smtClean="0">
                <a:solidFill>
                  <a:schemeClr val="lt1"/>
                </a:solidFill>
                <a:sym typeface="Arial"/>
              </a:rPr>
              <a:t>Travaux</a:t>
            </a:r>
            <a:r>
              <a:rPr lang="en-US" sz="2800" b="0" i="0" u="none" strike="noStrike" cap="none" dirty="0" smtClean="0">
                <a:solidFill>
                  <a:schemeClr val="lt1"/>
                </a:solidFill>
                <a:sym typeface="Arial"/>
              </a:rPr>
              <a:t> </a:t>
            </a:r>
            <a:r>
              <a:rPr lang="en-US" sz="2800" b="0" i="0" u="none" strike="noStrike" cap="none" dirty="0" err="1" smtClean="0">
                <a:solidFill>
                  <a:schemeClr val="lt1"/>
                </a:solidFill>
                <a:sym typeface="Arial"/>
              </a:rPr>
              <a:t>d’Étude</a:t>
            </a:r>
            <a:r>
              <a:rPr lang="en-US" sz="2800" b="0" i="0" u="none" strike="noStrike" cap="none" dirty="0" smtClean="0">
                <a:solidFill>
                  <a:schemeClr val="lt1"/>
                </a:solidFill>
                <a:sym typeface="Arial"/>
              </a:rPr>
              <a:t> en </a:t>
            </a:r>
            <a:r>
              <a:rPr lang="en-US" sz="2800" b="0" i="0" u="none" strike="noStrike" cap="none" dirty="0" err="1" smtClean="0">
                <a:solidFill>
                  <a:schemeClr val="lt1"/>
                </a:solidFill>
                <a:sym typeface="Arial"/>
              </a:rPr>
              <a:t>Electronique</a:t>
            </a:r>
            <a:endParaRPr sz="2800" dirty="0"/>
          </a:p>
        </p:txBody>
      </p:sp>
      <p:sp>
        <p:nvSpPr>
          <p:cNvPr id="107" name="Shape 107"/>
          <p:cNvSpPr txBox="1">
            <a:spLocks noGrp="1"/>
          </p:cNvSpPr>
          <p:nvPr>
            <p:ph type="subTitle" idx="1"/>
          </p:nvPr>
        </p:nvSpPr>
        <p:spPr>
          <a:xfrm>
            <a:off x="762000" y="3543300"/>
            <a:ext cx="55626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20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Fabrication d’un </a:t>
            </a:r>
            <a:r>
              <a:rPr lang="en-US" sz="20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amplificateur</a:t>
            </a:r>
            <a:r>
              <a:rPr lang="en-US" sz="20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pour </a:t>
            </a:r>
            <a:r>
              <a:rPr lang="en-US" sz="20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l’électrocadiographie</a:t>
            </a:r>
            <a:endParaRPr dirty="0"/>
          </a:p>
        </p:txBody>
      </p:sp>
      <p:pic>
        <p:nvPicPr>
          <p:cNvPr id="108" name="Shape 108" descr="logo-institutionnel-cmjn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850" y="6097587"/>
            <a:ext cx="1068138" cy="476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4000" b="1">
                <a:solidFill>
                  <a:schemeClr val="bg1"/>
                </a:solidFill>
                <a:latin typeface="+mn-lt"/>
                <a:sym typeface="+mn-ea"/>
              </a:rPr>
              <a:t>Le préamplificateur</a:t>
            </a:r>
            <a:r>
              <a:rPr lang="zh-CN" altLang="en-US"/>
              <a:t/>
            </a:r>
            <a:br>
              <a:rPr lang="zh-CN" altLang="en-US"/>
            </a:b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15" name="Shape 115" descr="logo-institutionnel-cmjn.eps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11162" y="6381750"/>
            <a:ext cx="937438" cy="415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图片 75" descr="双手右腿10倍（波形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185" y="1985010"/>
            <a:ext cx="5167630" cy="375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14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4000" b="1">
                <a:solidFill>
                  <a:schemeClr val="bg1"/>
                </a:solidFill>
                <a:latin typeface="+mn-lt"/>
                <a:sym typeface="+mn-ea"/>
              </a:rPr>
              <a:t>Le réjecteur</a:t>
            </a:r>
            <a:r>
              <a:rPr lang="zh-CN" altLang="en-US" b="1">
                <a:latin typeface="+mn-lt"/>
              </a:rPr>
              <a:t/>
            </a:r>
            <a:br>
              <a:rPr lang="zh-CN" altLang="en-US" b="1">
                <a:latin typeface="+mn-lt"/>
              </a:rPr>
            </a:b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15" name="Shape 115" descr="logo-institutionnel-cmjn.eps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11162" y="6381750"/>
            <a:ext cx="937438" cy="415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图片 34" descr="50Hz陷波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" y="2297430"/>
            <a:ext cx="5314950" cy="2982595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5631815" y="2406650"/>
            <a:ext cx="2811780" cy="2849245"/>
            <a:chOff x="12169" y="2663"/>
            <a:chExt cx="5584" cy="5365"/>
          </a:xfrm>
        </p:grpSpPr>
        <p:sp>
          <p:nvSpPr>
            <p:cNvPr id="2" name="文本框 1"/>
            <p:cNvSpPr txBox="1"/>
            <p:nvPr/>
          </p:nvSpPr>
          <p:spPr>
            <a:xfrm>
              <a:off x="12169" y="2663"/>
              <a:ext cx="5576" cy="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/>
                <a:t>Filtre passe-bas:</a:t>
              </a:r>
            </a:p>
          </p:txBody>
        </p:sp>
        <p:graphicFrame>
          <p:nvGraphicFramePr>
            <p:cNvPr id="3" name="对象 -2147482605"/>
            <p:cNvGraphicFramePr>
              <a:graphicFrameLocks noChangeAspect="1"/>
            </p:cNvGraphicFramePr>
            <p:nvPr/>
          </p:nvGraphicFramePr>
          <p:xfrm>
            <a:off x="12169" y="3732"/>
            <a:ext cx="4687" cy="10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r:id="rId5" imgW="1981200" imgH="431800" progId="Equation.3">
                    <p:embed/>
                  </p:oleObj>
                </mc:Choice>
                <mc:Fallback>
                  <p:oleObj r:id="rId5" imgW="1981200" imgH="4318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2169" y="3732"/>
                          <a:ext cx="4687" cy="10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文本框 5"/>
            <p:cNvSpPr txBox="1"/>
            <p:nvPr/>
          </p:nvSpPr>
          <p:spPr>
            <a:xfrm>
              <a:off x="12169" y="5927"/>
              <a:ext cx="4519" cy="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/>
                <a:t>Filtre passe-haut:</a:t>
              </a:r>
            </a:p>
          </p:txBody>
        </p:sp>
        <p:graphicFrame>
          <p:nvGraphicFramePr>
            <p:cNvPr id="7" name="对象 -2147482604"/>
            <p:cNvGraphicFramePr>
              <a:graphicFrameLocks noChangeAspect="1"/>
            </p:cNvGraphicFramePr>
            <p:nvPr/>
          </p:nvGraphicFramePr>
          <p:xfrm>
            <a:off x="12169" y="7008"/>
            <a:ext cx="5584" cy="10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r:id="rId7" imgW="2362200" imgH="431800" progId="Equation.3">
                    <p:embed/>
                  </p:oleObj>
                </mc:Choice>
                <mc:Fallback>
                  <p:oleObj r:id="rId7" imgW="2362200" imgH="4318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2169" y="7008"/>
                          <a:ext cx="5584" cy="10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77123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4000" b="1">
                <a:solidFill>
                  <a:schemeClr val="bg1"/>
                </a:solidFill>
                <a:latin typeface="+mn-lt"/>
                <a:sym typeface="+mn-ea"/>
              </a:rPr>
              <a:t>Le réjecteur</a:t>
            </a:r>
            <a:r>
              <a:rPr lang="zh-CN" altLang="en-US"/>
              <a:t/>
            </a:r>
            <a:br>
              <a:rPr lang="zh-CN" altLang="en-US"/>
            </a:b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15" name="Shape 115" descr="logo-institutionnel-cmjn.eps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11162" y="6381750"/>
            <a:ext cx="937438" cy="415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图片 76" descr="50Hz陷波（波形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45" y="2265045"/>
            <a:ext cx="4258310" cy="3097530"/>
          </a:xfrm>
          <a:prstGeom prst="rect">
            <a:avLst/>
          </a:prstGeom>
        </p:spPr>
      </p:pic>
      <p:pic>
        <p:nvPicPr>
          <p:cNvPr id="77" name="图片 77" descr="50Hz陷波（频谱）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4840" y="2825750"/>
            <a:ext cx="4486275" cy="189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72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4000" b="1">
                <a:solidFill>
                  <a:schemeClr val="bg1"/>
                </a:solidFill>
                <a:latin typeface="+mn-lt"/>
                <a:sym typeface="+mn-ea"/>
              </a:rPr>
              <a:t>L</a:t>
            </a:r>
            <a:r>
              <a:rPr lang="en-US" altLang="zh-CN" sz="4000" b="1">
                <a:solidFill>
                  <a:schemeClr val="bg1"/>
                </a:solidFill>
                <a:latin typeface="+mn-lt"/>
                <a:sym typeface="+mn-ea"/>
              </a:rPr>
              <a:t>'</a:t>
            </a:r>
            <a:r>
              <a:rPr lang="zh-CN" altLang="en-US" sz="4000" b="1">
                <a:solidFill>
                  <a:schemeClr val="bg1"/>
                </a:solidFill>
                <a:latin typeface="+mn-lt"/>
                <a:sym typeface="+mn-ea"/>
              </a:rPr>
              <a:t>amplificateur principal</a:t>
            </a:r>
            <a:r>
              <a:rPr lang="zh-CN" altLang="en-US" b="1">
                <a:latin typeface="+mn-lt"/>
              </a:rPr>
              <a:t/>
            </a:r>
            <a:br>
              <a:rPr lang="zh-CN" altLang="en-US" b="1">
                <a:latin typeface="+mn-lt"/>
              </a:rPr>
            </a:b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15" name="Shape 115" descr="logo-institutionnel-cmjn.eps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11162" y="6381750"/>
            <a:ext cx="937438" cy="415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图片 35" descr="放大100倍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760" y="2503170"/>
            <a:ext cx="5523230" cy="2720340"/>
          </a:xfrm>
          <a:prstGeom prst="rect">
            <a:avLst/>
          </a:prstGeom>
        </p:spPr>
      </p:pic>
      <p:graphicFrame>
        <p:nvGraphicFramePr>
          <p:cNvPr id="3" name="对象 -2147482603"/>
          <p:cNvGraphicFramePr>
            <a:graphicFrameLocks noChangeAspect="1"/>
          </p:cNvGraphicFramePr>
          <p:nvPr/>
        </p:nvGraphicFramePr>
        <p:xfrm>
          <a:off x="6365240" y="3557270"/>
          <a:ext cx="1530011" cy="612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r:id="rId5" imgW="1079500" imgH="431800" progId="Equation.KSEE3">
                  <p:embed/>
                </p:oleObj>
              </mc:Choice>
              <mc:Fallback>
                <p:oleObj r:id="rId5" imgW="1079500" imgH="43180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65240" y="3557270"/>
                        <a:ext cx="1530011" cy="6120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9105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4000" b="1">
                <a:solidFill>
                  <a:schemeClr val="bg1"/>
                </a:solidFill>
                <a:latin typeface="+mn-lt"/>
                <a:sym typeface="+mn-ea"/>
              </a:rPr>
              <a:t>L</a:t>
            </a:r>
            <a:r>
              <a:rPr lang="en-US" altLang="zh-CN" sz="4000" b="1">
                <a:solidFill>
                  <a:schemeClr val="bg1"/>
                </a:solidFill>
                <a:latin typeface="+mn-lt"/>
                <a:sym typeface="+mn-ea"/>
              </a:rPr>
              <a:t>'</a:t>
            </a:r>
            <a:r>
              <a:rPr lang="zh-CN" altLang="en-US" sz="4000" b="1">
                <a:solidFill>
                  <a:schemeClr val="bg1"/>
                </a:solidFill>
                <a:latin typeface="+mn-lt"/>
                <a:sym typeface="+mn-ea"/>
              </a:rPr>
              <a:t>amplificateur principal</a:t>
            </a:r>
            <a:r>
              <a:rPr lang="zh-CN" altLang="en-US"/>
              <a:t/>
            </a:r>
            <a:br>
              <a:rPr lang="zh-CN" altLang="en-US"/>
            </a:b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15" name="Shape 115" descr="logo-institutionnel-cmjn.eps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11162" y="6381750"/>
            <a:ext cx="937438" cy="415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图片 78" descr="放大100倍（波形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715" y="2020570"/>
            <a:ext cx="5067935" cy="368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358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4000" b="1">
                <a:solidFill>
                  <a:schemeClr val="bg1"/>
                </a:solidFill>
                <a:latin typeface="+mn-lt"/>
                <a:sym typeface="+mn-ea"/>
              </a:rPr>
              <a:t>Le filtre passe-bas</a:t>
            </a:r>
            <a:r>
              <a:rPr lang="zh-CN" altLang="en-US" b="1">
                <a:latin typeface="+mn-lt"/>
              </a:rPr>
              <a:t/>
            </a:r>
            <a:br>
              <a:rPr lang="zh-CN" altLang="en-US" b="1">
                <a:latin typeface="+mn-lt"/>
              </a:rPr>
            </a:b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15" name="Shape 115" descr="logo-institutionnel-cmjn.eps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11162" y="6381750"/>
            <a:ext cx="937438" cy="415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图片 37" descr="低通1000Hz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675" y="2383155"/>
            <a:ext cx="5502910" cy="2961005"/>
          </a:xfrm>
          <a:prstGeom prst="rect">
            <a:avLst/>
          </a:prstGeom>
        </p:spPr>
      </p:pic>
      <p:graphicFrame>
        <p:nvGraphicFramePr>
          <p:cNvPr id="3" name="对象 -2147482602"/>
          <p:cNvGraphicFramePr>
            <a:graphicFrameLocks noChangeAspect="1"/>
          </p:cNvGraphicFramePr>
          <p:nvPr/>
        </p:nvGraphicFramePr>
        <p:xfrm>
          <a:off x="5823585" y="3521710"/>
          <a:ext cx="2907021" cy="684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r:id="rId5" imgW="1943100" imgH="457200" progId="Equation.KSEE3">
                  <p:embed/>
                </p:oleObj>
              </mc:Choice>
              <mc:Fallback>
                <p:oleObj r:id="rId5" imgW="1943100" imgH="45720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23585" y="3521710"/>
                        <a:ext cx="2907021" cy="6840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893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4000" b="1">
                <a:solidFill>
                  <a:schemeClr val="bg1"/>
                </a:solidFill>
                <a:latin typeface="+mn-lt"/>
                <a:sym typeface="+mn-ea"/>
              </a:rPr>
              <a:t>Le filtre passe-bas</a:t>
            </a:r>
            <a:r>
              <a:rPr lang="zh-CN" altLang="en-US"/>
              <a:t/>
            </a:r>
            <a:br>
              <a:rPr lang="zh-CN" altLang="en-US"/>
            </a:b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15" name="Shape 115" descr="logo-institutionnel-cmjn.eps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11162" y="6381750"/>
            <a:ext cx="937438" cy="415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图片 79" descr="低通1000Hz（波形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65" y="2287905"/>
            <a:ext cx="4208780" cy="3061335"/>
          </a:xfrm>
          <a:prstGeom prst="rect">
            <a:avLst/>
          </a:prstGeom>
        </p:spPr>
      </p:pic>
      <p:pic>
        <p:nvPicPr>
          <p:cNvPr id="80" name="图片 80" descr="低通1000Hz（频谱）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8345" y="2877820"/>
            <a:ext cx="4455160" cy="188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083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4000" b="1">
                <a:solidFill>
                  <a:schemeClr val="bg1"/>
                </a:solidFill>
                <a:latin typeface="+mn-lt"/>
                <a:sym typeface="+mn-ea"/>
              </a:rPr>
              <a:t>Circuit </a:t>
            </a:r>
            <a:r>
              <a:rPr lang="fr-FR" altLang="zh-CN" sz="4000" b="1">
                <a:solidFill>
                  <a:schemeClr val="bg1"/>
                </a:solidFill>
                <a:latin typeface="+mn-lt"/>
                <a:sym typeface="+mn-ea"/>
              </a:rPr>
              <a:t>réel</a:t>
            </a:r>
            <a:r>
              <a:rPr lang="fr-FR" altLang="zh-CN" b="1">
                <a:latin typeface="+mn-lt"/>
              </a:rPr>
              <a:t/>
            </a:r>
            <a:br>
              <a:rPr lang="fr-FR" altLang="zh-CN" b="1">
                <a:latin typeface="+mn-lt"/>
              </a:rPr>
            </a:b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15" name="Shape 115" descr="logo-institutionnel-cmjn.eps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11162" y="6381750"/>
            <a:ext cx="937438" cy="415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图片 2" descr="实际电路板原理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15" y="2150110"/>
            <a:ext cx="4553585" cy="3426460"/>
          </a:xfrm>
          <a:prstGeom prst="rect">
            <a:avLst/>
          </a:prstGeom>
        </p:spPr>
      </p:pic>
      <p:pic>
        <p:nvPicPr>
          <p:cNvPr id="3" name="图片 3" descr="实际总图无滤波（波形）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6410" y="2150110"/>
            <a:ext cx="4646295" cy="337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335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Étude expérimental 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115" name="Shape 115" descr="logo-institutionnel-cmjn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1162" y="6381750"/>
            <a:ext cx="937438" cy="415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 descr="微信图片_20180427092622.jp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19672" y="1340768"/>
            <a:ext cx="5832648" cy="43778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11760" y="5805264"/>
            <a:ext cx="40324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zh-CN" sz="2300" dirty="0" smtClean="0"/>
              <a:t>circuit consrtuit</a:t>
            </a:r>
            <a:endParaRPr lang="zh-CN" altLang="en-US" sz="2300" dirty="0"/>
          </a:p>
        </p:txBody>
      </p:sp>
      <p:cxnSp>
        <p:nvCxnSpPr>
          <p:cNvPr id="3" name="Connecteur en angle 2"/>
          <p:cNvCxnSpPr/>
          <p:nvPr/>
        </p:nvCxnSpPr>
        <p:spPr>
          <a:xfrm rot="10800000" flipV="1">
            <a:off x="1187624" y="2603128"/>
            <a:ext cx="1800200" cy="720080"/>
          </a:xfrm>
          <a:prstGeom prst="bentConnector3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/>
          <p:cNvSpPr txBox="1"/>
          <p:nvPr/>
        </p:nvSpPr>
        <p:spPr>
          <a:xfrm>
            <a:off x="457200" y="3190611"/>
            <a:ext cx="730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AD620</a:t>
            </a:r>
            <a:endParaRPr lang="fr-FR" dirty="0"/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4860032" y="3190611"/>
            <a:ext cx="3024336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7884368" y="3036722"/>
            <a:ext cx="730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LM324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061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Shape 115" descr="logo-institutionnel-cmjn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1162" y="6381750"/>
            <a:ext cx="937438" cy="41584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755576" y="1556792"/>
          <a:ext cx="7780918" cy="4005072"/>
        </p:xfrm>
        <a:graphic>
          <a:graphicData uri="http://schemas.openxmlformats.org/drawingml/2006/table">
            <a:tbl>
              <a:tblPr/>
              <a:tblGrid>
                <a:gridCol w="3837165"/>
                <a:gridCol w="3943753"/>
              </a:tblGrid>
              <a:tr h="3999063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fr-FR" sz="1400" dirty="0" smtClean="0">
                        <a:latin typeface="Liberation Serif"/>
                        <a:ea typeface="宋体"/>
                        <a:cs typeface="Times New Roman"/>
                      </a:endParaRPr>
                    </a:p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fr-FR" sz="1400" dirty="0" smtClean="0">
                        <a:latin typeface="Liberation Serif"/>
                        <a:ea typeface="宋体"/>
                        <a:cs typeface="Times New Roman"/>
                      </a:endParaRPr>
                    </a:p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fr-FR" sz="1400" dirty="0" smtClean="0">
                        <a:latin typeface="Liberation Serif"/>
                        <a:ea typeface="宋体"/>
                        <a:cs typeface="Times New Roman"/>
                      </a:endParaRPr>
                    </a:p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fr-FR" sz="1400" dirty="0" smtClean="0">
                        <a:latin typeface="Liberation Serif"/>
                        <a:ea typeface="宋体"/>
                        <a:cs typeface="Times New Roman"/>
                      </a:endParaRPr>
                    </a:p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fr-FR" sz="1400" dirty="0" smtClean="0">
                        <a:latin typeface="Liberation Serif"/>
                        <a:ea typeface="宋体"/>
                        <a:cs typeface="Times New Roman"/>
                      </a:endParaRPr>
                    </a:p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fr-FR" sz="1400" dirty="0" smtClean="0">
                        <a:latin typeface="Liberation Serif"/>
                        <a:ea typeface="宋体"/>
                        <a:cs typeface="Times New Roman"/>
                      </a:endParaRPr>
                    </a:p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fr-FR" sz="1400" dirty="0" smtClean="0">
                        <a:latin typeface="Liberation Serif"/>
                        <a:ea typeface="宋体"/>
                        <a:cs typeface="Times New Roman"/>
                      </a:endParaRPr>
                    </a:p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fr-FR" sz="1400" dirty="0" smtClean="0">
                        <a:latin typeface="Liberation Serif"/>
                        <a:ea typeface="宋体"/>
                        <a:cs typeface="Times New Roman"/>
                      </a:endParaRPr>
                    </a:p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fr-FR" sz="1400" dirty="0" smtClean="0">
                        <a:latin typeface="Liberation Serif"/>
                        <a:ea typeface="宋体"/>
                        <a:cs typeface="Times New Roman"/>
                      </a:endParaRPr>
                    </a:p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fr-FR" sz="1400" dirty="0" smtClean="0">
                        <a:latin typeface="Liberation Serif"/>
                        <a:ea typeface="宋体"/>
                        <a:cs typeface="Times New Roman"/>
                      </a:endParaRPr>
                    </a:p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fr-FR" sz="1400" dirty="0" smtClean="0">
                        <a:latin typeface="Liberation Serif"/>
                        <a:ea typeface="宋体"/>
                        <a:cs typeface="Times New Roman"/>
                      </a:endParaRPr>
                    </a:p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fr-FR" sz="1400" dirty="0" smtClean="0">
                        <a:latin typeface="Liberation Serif"/>
                        <a:ea typeface="宋体"/>
                        <a:cs typeface="Times New Roman"/>
                      </a:endParaRPr>
                    </a:p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fr-FR" sz="1400" dirty="0" smtClean="0">
                        <a:latin typeface="Liberation Serif"/>
                        <a:ea typeface="宋体"/>
                        <a:cs typeface="Times New Roman"/>
                      </a:endParaRPr>
                    </a:p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fr-FR" sz="1400" dirty="0" smtClean="0">
                        <a:latin typeface="Liberation Serif"/>
                        <a:ea typeface="宋体"/>
                        <a:cs typeface="Times New Roman"/>
                      </a:endParaRPr>
                    </a:p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2300" dirty="0" smtClean="0">
                          <a:latin typeface="Liberation Serif"/>
                          <a:ea typeface="宋体"/>
                          <a:cs typeface="Times New Roman"/>
                        </a:rPr>
                        <a:t>coller </a:t>
                      </a:r>
                      <a:r>
                        <a:rPr lang="fr-FR" sz="2300" dirty="0">
                          <a:latin typeface="Liberation Serif"/>
                          <a:ea typeface="宋体"/>
                          <a:cs typeface="Times New Roman"/>
                        </a:rPr>
                        <a:t>sur </a:t>
                      </a:r>
                      <a:r>
                        <a:rPr lang="fr-FR" sz="2300" dirty="0" smtClean="0">
                          <a:latin typeface="Liberation Serif"/>
                          <a:ea typeface="宋体"/>
                          <a:cs typeface="Times New Roman"/>
                        </a:rPr>
                        <a:t>la </a:t>
                      </a:r>
                      <a:r>
                        <a:rPr lang="fr-FR" sz="2300" dirty="0">
                          <a:latin typeface="Liberation Serif"/>
                          <a:ea typeface="宋体"/>
                          <a:cs typeface="Times New Roman"/>
                        </a:rPr>
                        <a:t>peau</a:t>
                      </a:r>
                      <a:endParaRPr lang="en-US" sz="23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89539" marR="895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fr-FR" sz="2000" dirty="0" smtClean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fr-FR" sz="2000" dirty="0" smtClean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fr-FR" sz="2000" dirty="0" smtClean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fr-FR" sz="2000" dirty="0" smtClean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fr-FR" sz="2000" dirty="0" smtClean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fr-FR" sz="2000" dirty="0" smtClean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fr-FR" sz="2000" dirty="0" smtClean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fr-FR" sz="2000" dirty="0" smtClean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fr-FR" sz="2000" dirty="0" smtClean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fr-FR" sz="1550" dirty="0" smtClean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marR="0" algn="ctr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fr-FR" sz="2300" b="0" i="0" u="none" strike="noStrike" cap="none" dirty="0" smtClean="0">
                          <a:solidFill>
                            <a:schemeClr val="tx1"/>
                          </a:solidFill>
                          <a:latin typeface="Liberation Serif"/>
                          <a:ea typeface="宋体"/>
                          <a:cs typeface="Times New Roman"/>
                          <a:sym typeface="Arial"/>
                        </a:rPr>
                        <a:t>connecter le circuit imprimé</a:t>
                      </a:r>
                      <a:endParaRPr lang="en-US" sz="2300" b="0" i="0" u="none" strike="noStrike" cap="none" dirty="0" smtClean="0">
                        <a:solidFill>
                          <a:schemeClr val="tx1"/>
                        </a:solidFill>
                        <a:latin typeface="Liberation Serif"/>
                        <a:ea typeface="宋体"/>
                        <a:cs typeface="Times New Roman"/>
                        <a:sym typeface="Arial"/>
                      </a:endParaRPr>
                    </a:p>
                  </a:txBody>
                  <a:tcPr marL="89539" marR="8953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2289" name="图片 7" descr="微信图片_20180427092605.jpg"/>
          <p:cNvPicPr>
            <a:picLocks noChangeAspect="1" noChangeArrowheads="1"/>
          </p:cNvPicPr>
          <p:nvPr/>
        </p:nvPicPr>
        <p:blipFill>
          <a:blip r:embed="rId4"/>
          <a:srcRect l="25166" t="29536" r="17877" b="4814"/>
          <a:stretch>
            <a:fillRect/>
          </a:stretch>
        </p:blipFill>
        <p:spPr bwMode="auto">
          <a:xfrm>
            <a:off x="4572000" y="1556792"/>
            <a:ext cx="3960440" cy="3413170"/>
          </a:xfrm>
          <a:prstGeom prst="rect">
            <a:avLst/>
          </a:prstGeom>
          <a:noFill/>
        </p:spPr>
      </p:pic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9" name="图片 6" descr="微信图片_20180427092608.jpg"/>
          <p:cNvPicPr>
            <a:picLocks noChangeAspect="1" noChangeArrowheads="1"/>
          </p:cNvPicPr>
          <p:nvPr/>
        </p:nvPicPr>
        <p:blipFill>
          <a:blip r:embed="rId5"/>
          <a:srcRect l="15984" t="2113" r="14795" b="16153"/>
          <a:stretch>
            <a:fillRect/>
          </a:stretch>
        </p:blipFill>
        <p:spPr bwMode="auto">
          <a:xfrm>
            <a:off x="755576" y="1556792"/>
            <a:ext cx="3816424" cy="3388587"/>
          </a:xfrm>
          <a:prstGeom prst="rect">
            <a:avLst/>
          </a:prstGeom>
          <a:noFill/>
        </p:spPr>
      </p:pic>
      <p:sp>
        <p:nvSpPr>
          <p:cNvPr id="10" name="Shape 1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Étude expérimental 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17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altLang="zh-CN" sz="44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Plan</a:t>
            </a:r>
            <a:r>
              <a:rPr lang="zh-CN" altLang="en-US" sz="44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CN" sz="44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</a:t>
            </a:r>
            <a:r>
              <a:rPr lang="zh-CN" altLang="en-US" sz="44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altLang="zh-CN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l’exposé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fr-FR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</a:p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lang="fr-FR" dirty="0"/>
          </a:p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dirty="0" err="1" smtClean="0"/>
              <a:t>É</a:t>
            </a:r>
            <a:r>
              <a:rPr lang="en-US" altLang="zh-CN" dirty="0" err="1" smtClean="0"/>
              <a:t>tude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théorique</a:t>
            </a:r>
            <a:endParaRPr lang="en-US" altLang="zh-CN" dirty="0" smtClean="0"/>
          </a:p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lang="en-US" altLang="zh-CN" dirty="0" smtClean="0"/>
          </a:p>
          <a:p>
            <a:pPr marL="342900" lvl="0" indent="-139700">
              <a:spcBef>
                <a:spcPts val="0"/>
              </a:spcBef>
              <a:buNone/>
            </a:pPr>
            <a:r>
              <a:rPr lang="en-US" altLang="zh-CN" dirty="0" err="1" smtClean="0"/>
              <a:t>Étude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expérimentale</a:t>
            </a:r>
            <a:endParaRPr lang="fr-FR"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lang="fr-FR" dirty="0"/>
          </a:p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fr-FR" dirty="0" smtClean="0"/>
              <a:t>Conclusion</a:t>
            </a:r>
            <a:endParaRPr lang="fr-FR" sz="32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Shape 115" descr="logo-institutionnel-cmjn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1162" y="6381750"/>
            <a:ext cx="937438" cy="415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Shape 115" descr="logo-institutionnel-cmjn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1162" y="6381750"/>
            <a:ext cx="937438" cy="415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 descr="G:\TEK0000.JP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1412776"/>
            <a:ext cx="6169608" cy="4631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732240" y="2204864"/>
            <a:ext cx="20882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T ≈ </a:t>
            </a:r>
            <a:r>
              <a:rPr lang="fr-FR" altLang="zh-CN" sz="2000" dirty="0" smtClean="0"/>
              <a:t>0,7s</a:t>
            </a:r>
          </a:p>
          <a:p>
            <a:endParaRPr lang="fr-FR" altLang="zh-CN" sz="2000" dirty="0" smtClean="0"/>
          </a:p>
          <a:p>
            <a:r>
              <a:rPr lang="en-US" altLang="zh-CN" sz="2000" dirty="0" smtClean="0"/>
              <a:t>f ≈ </a:t>
            </a:r>
            <a:r>
              <a:rPr lang="fr-FR" altLang="zh-CN" sz="2000" dirty="0" smtClean="0"/>
              <a:t>85,7/min </a:t>
            </a:r>
          </a:p>
          <a:p>
            <a:endParaRPr lang="fr-FR" altLang="zh-CN" sz="2000" dirty="0" smtClean="0"/>
          </a:p>
          <a:p>
            <a:r>
              <a:rPr lang="fr-FR" altLang="zh-CN" sz="2000" dirty="0" smtClean="0"/>
              <a:t>Pour adolescent ou adulte au repos</a:t>
            </a:r>
          </a:p>
          <a:p>
            <a:r>
              <a:rPr lang="en-US" altLang="zh-CN" sz="2000" dirty="0" smtClean="0"/>
              <a:t>f ≈ </a:t>
            </a:r>
            <a:r>
              <a:rPr lang="fr-FR" altLang="zh-CN" sz="2000" dirty="0" smtClean="0"/>
              <a:t>70 </a:t>
            </a:r>
            <a:r>
              <a:rPr lang="en-US" altLang="zh-CN" sz="2000" dirty="0" smtClean="0"/>
              <a:t>±</a:t>
            </a:r>
            <a:r>
              <a:rPr lang="fr-FR" altLang="zh-CN" sz="2000" dirty="0" smtClean="0"/>
              <a:t> 10/</a:t>
            </a:r>
            <a:r>
              <a:rPr lang="en-US" altLang="zh-CN" sz="2000" dirty="0" smtClean="0"/>
              <a:t>min</a:t>
            </a:r>
            <a:endParaRPr lang="zh-CN" altLang="en-US" sz="2000" dirty="0"/>
          </a:p>
        </p:txBody>
      </p:sp>
      <p:sp>
        <p:nvSpPr>
          <p:cNvPr id="8" name="Shape 1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Étude expérimental 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143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Shape 115" descr="logo-institutionnel-cmjn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1162" y="6381750"/>
            <a:ext cx="937438" cy="41584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1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Étude expérimental </a:t>
            </a:r>
            <a:endParaRPr dirty="0">
              <a:solidFill>
                <a:schemeClr val="bg1"/>
              </a:solidFill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/>
          </p:nvPr>
        </p:nvGraphicFramePr>
        <p:xfrm>
          <a:off x="755576" y="1436435"/>
          <a:ext cx="7272808" cy="43924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52848"/>
                <a:gridCol w="3619960"/>
              </a:tblGrid>
              <a:tr h="4392489">
                <a:tc>
                  <a:txBody>
                    <a:bodyPr/>
                    <a:lstStyle/>
                    <a:p>
                      <a:pPr indent="-26987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-26987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-26987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-26987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-26987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-26987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-26987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-26987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-26987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-26987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-26987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-26987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-26987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-26987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-26987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-26987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-26987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-26987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-26987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-26987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-26987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-26987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 smtClean="0">
                          <a:solidFill>
                            <a:schemeClr val="tx1"/>
                          </a:solidFill>
                          <a:effectLst/>
                        </a:rPr>
                        <a:t>Circuit  </a:t>
                      </a:r>
                      <a:r>
                        <a:rPr lang="fr-FR" sz="1200" dirty="0">
                          <a:solidFill>
                            <a:schemeClr val="tx1"/>
                          </a:solidFill>
                          <a:effectLst/>
                        </a:rPr>
                        <a:t>imprimé  (Vu dessus)</a:t>
                      </a:r>
                      <a:endParaRPr lang="fr-FR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-26987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-24701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-24701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-24701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-24701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-24701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-24701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-24701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-24701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-24701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-24701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-24701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-24701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-24701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-24701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-24701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-24701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-24701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-24701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-24701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-24701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-24701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-24701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1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indent="-24701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smtClean="0">
                          <a:solidFill>
                            <a:schemeClr val="tx1"/>
                          </a:solidFill>
                          <a:effectLst/>
                        </a:rPr>
                        <a:t>Circuit  </a:t>
                      </a:r>
                      <a:r>
                        <a:rPr lang="fr-FR" sz="1100" dirty="0">
                          <a:solidFill>
                            <a:schemeClr val="tx1"/>
                          </a:solidFill>
                          <a:effectLst/>
                        </a:rPr>
                        <a:t>imprimé (Vu </a:t>
                      </a:r>
                      <a:r>
                        <a:rPr lang="fr-FR" sz="1100" dirty="0" err="1">
                          <a:solidFill>
                            <a:schemeClr val="tx1"/>
                          </a:solidFill>
                          <a:effectLst/>
                        </a:rPr>
                        <a:t>desous</a:t>
                      </a:r>
                      <a:r>
                        <a:rPr lang="fr-FR" sz="11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fr-FR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029" name="图片 12" descr="微信图片_2018042709261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9" t="18385" r="9966" b="24010"/>
          <a:stretch>
            <a:fillRect/>
          </a:stretch>
        </p:blipFill>
        <p:spPr bwMode="auto">
          <a:xfrm rot="-5400000">
            <a:off x="594941" y="1646238"/>
            <a:ext cx="3994371" cy="363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图片 10" descr="微信图片_20180427092619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5" t="19034" r="13121" b="24812"/>
          <a:stretch>
            <a:fillRect/>
          </a:stretch>
        </p:blipFill>
        <p:spPr bwMode="auto">
          <a:xfrm rot="-5400000">
            <a:off x="4261025" y="1626728"/>
            <a:ext cx="3917327" cy="3599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26949" y="1628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4925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Shape 115" descr="logo-institutionnel-cmjn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1162" y="6381750"/>
            <a:ext cx="937438" cy="415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 descr="微信图片_20180427102645.jpg"/>
          <p:cNvPicPr/>
          <p:nvPr/>
        </p:nvPicPr>
        <p:blipFill>
          <a:blip r:embed="rId4" cstate="print"/>
          <a:srcRect t="8616" r="985" b="5736"/>
          <a:stretch>
            <a:fillRect/>
          </a:stretch>
        </p:blipFill>
        <p:spPr>
          <a:xfrm>
            <a:off x="1907704" y="1268760"/>
            <a:ext cx="5184576" cy="46388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75656" y="5877272"/>
            <a:ext cx="7200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sz="1800" dirty="0" smtClean="0"/>
              <a:t>Circuit  imprimé  avec des composants soudés (Vu dessus)</a:t>
            </a:r>
            <a:endParaRPr lang="zh-CN" altLang="zh-CN" sz="1800" dirty="0" smtClean="0"/>
          </a:p>
          <a:p>
            <a:endParaRPr lang="zh-CN" altLang="en-US" sz="2000" dirty="0"/>
          </a:p>
        </p:txBody>
      </p:sp>
      <p:sp>
        <p:nvSpPr>
          <p:cNvPr id="7" name="Shape 1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Étude expérimental 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4086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altLang="zh-CN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Raisons possibles:</a:t>
            </a:r>
          </a:p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lang="en-US" altLang="zh-CN" sz="20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Wingdings" pitchFamily="2" charset="2"/>
              <a:buChar char="u"/>
            </a:pPr>
            <a:r>
              <a:rPr lang="en-US" altLang="zh-CN" sz="26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Soudure de point de contact</a:t>
            </a:r>
          </a:p>
          <a:p>
            <a:pPr marL="800100" lvl="1" indent="-139700">
              <a:spcBef>
                <a:spcPts val="0"/>
              </a:spcBef>
              <a:buSzPct val="80000"/>
              <a:buFont typeface="Wingdings" pitchFamily="2" charset="2"/>
              <a:buChar char="l"/>
            </a:pPr>
            <a:r>
              <a:rPr lang="en-US" altLang="zh-CN" sz="2000" dirty="0" smtClean="0"/>
              <a:t>Court-circuité </a:t>
            </a:r>
          </a:p>
          <a:p>
            <a:pPr marL="800100" lvl="1" indent="-139700">
              <a:spcBef>
                <a:spcPts val="0"/>
              </a:spcBef>
              <a:buSzPct val="80000"/>
              <a:buFont typeface="Wingdings" pitchFamily="2" charset="2"/>
              <a:buChar char="l"/>
            </a:pPr>
            <a:r>
              <a:rPr lang="en-US" altLang="zh-CN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Mal contacté </a:t>
            </a:r>
          </a:p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Wingdings" pitchFamily="2" charset="2"/>
              <a:buChar char="u"/>
            </a:pPr>
            <a:endParaRPr lang="en-US" altLang="zh-CN" sz="20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39700">
              <a:spcBef>
                <a:spcPts val="0"/>
              </a:spcBef>
              <a:buSzPct val="80000"/>
              <a:buFont typeface="Wingdings" pitchFamily="2" charset="2"/>
              <a:buChar char="u"/>
            </a:pPr>
            <a:r>
              <a:rPr lang="en-US" altLang="zh-CN" sz="2600" dirty="0" smtClean="0"/>
              <a:t>Autocollants d'électrode</a:t>
            </a:r>
            <a:endParaRPr lang="en-US" altLang="zh-CN" sz="26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None/>
            </a:pPr>
            <a:endParaRPr lang="en-US" altLang="zh-CN" dirty="0"/>
          </a:p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Font typeface="Wingdings" pitchFamily="2" charset="2"/>
              <a:buChar char="u"/>
            </a:pPr>
            <a:endParaRPr lang="en-US" altLang="zh-CN" sz="20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Shape 115" descr="logo-institutionnel-cmjn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1162" y="6381750"/>
            <a:ext cx="937438" cy="41584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1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Étude expérimental 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5" name="图片 6" descr="微信图片_20180427092608.jpg"/>
          <p:cNvPicPr>
            <a:picLocks noChangeAspect="1" noChangeArrowheads="1"/>
          </p:cNvPicPr>
          <p:nvPr/>
        </p:nvPicPr>
        <p:blipFill>
          <a:blip r:embed="rId4"/>
          <a:srcRect l="15984" t="2113" r="14795" b="16153"/>
          <a:stretch>
            <a:fillRect/>
          </a:stretch>
        </p:blipFill>
        <p:spPr bwMode="auto">
          <a:xfrm>
            <a:off x="5050805" y="3004457"/>
            <a:ext cx="3213629" cy="28533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931027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Conclusion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139700">
              <a:spcBef>
                <a:spcPts val="0"/>
              </a:spcBef>
              <a:buSzPct val="80000"/>
              <a:buFont typeface="Wingdings" pitchFamily="2" charset="2"/>
              <a:buChar char="u"/>
            </a:pPr>
            <a:endParaRPr lang="en-US" altLang="zh-CN" sz="2600" dirty="0" smtClean="0"/>
          </a:p>
          <a:p>
            <a:pPr marL="342900" indent="-139700">
              <a:spcBef>
                <a:spcPts val="0"/>
              </a:spcBef>
              <a:buSzPct val="80000"/>
              <a:buFont typeface="Wingdings" pitchFamily="2" charset="2"/>
              <a:buChar char="u"/>
            </a:pPr>
            <a:r>
              <a:rPr lang="en-US" altLang="zh-CN" sz="2600" dirty="0" smtClean="0"/>
              <a:t>Conclusion du projet</a:t>
            </a:r>
          </a:p>
          <a:p>
            <a:pPr marL="342900" lvl="0" indent="-139700">
              <a:spcBef>
                <a:spcPts val="0"/>
              </a:spcBef>
              <a:buNone/>
            </a:pPr>
            <a:endParaRPr lang="en-US" altLang="zh-CN" sz="1300" dirty="0" smtClean="0"/>
          </a:p>
          <a:p>
            <a:pPr marL="342900" lvl="0" indent="-139700">
              <a:spcBef>
                <a:spcPts val="0"/>
              </a:spcBef>
              <a:buNone/>
            </a:pPr>
            <a:endParaRPr lang="en-US" altLang="zh-CN" sz="1300" dirty="0" smtClean="0"/>
          </a:p>
          <a:p>
            <a:pPr marL="342900" lvl="0" indent="-139700">
              <a:spcBef>
                <a:spcPts val="0"/>
              </a:spcBef>
              <a:buNone/>
            </a:pPr>
            <a:endParaRPr lang="en-US" altLang="zh-CN" sz="1300" dirty="0" smtClean="0"/>
          </a:p>
          <a:p>
            <a:pPr marL="342900" lvl="0" indent="-139700">
              <a:spcBef>
                <a:spcPts val="0"/>
              </a:spcBef>
              <a:buSzPct val="80000"/>
              <a:buFont typeface="Wingdings" pitchFamily="2" charset="2"/>
              <a:buChar char="u"/>
            </a:pPr>
            <a:r>
              <a:rPr lang="en-US" altLang="zh-CN" sz="2600" dirty="0" smtClean="0"/>
              <a:t>Conclusion  d’acquisition</a:t>
            </a:r>
          </a:p>
          <a:p>
            <a:pPr marL="800100" lvl="1" indent="-139700">
              <a:spcBef>
                <a:spcPts val="0"/>
              </a:spcBef>
              <a:buSzPct val="80000"/>
              <a:buFont typeface="Wingdings" pitchFamily="2" charset="2"/>
              <a:buChar char="l"/>
            </a:pPr>
            <a:r>
              <a:rPr lang="en-US" altLang="zh-CN" sz="2000" dirty="0" smtClean="0"/>
              <a:t>Concevoir un circuit</a:t>
            </a:r>
          </a:p>
          <a:p>
            <a:pPr marL="800100" lvl="1" indent="-139700">
              <a:spcBef>
                <a:spcPts val="0"/>
              </a:spcBef>
              <a:buSzPct val="80000"/>
              <a:buFont typeface="Wingdings" pitchFamily="2" charset="2"/>
              <a:buChar char="l"/>
            </a:pPr>
            <a:r>
              <a:rPr lang="en-US" altLang="zh-CN" sz="2000" dirty="0" smtClean="0"/>
              <a:t>Logiciel EAGLE</a:t>
            </a:r>
          </a:p>
          <a:p>
            <a:pPr marL="800100" lvl="1" indent="-139700">
              <a:spcBef>
                <a:spcPts val="0"/>
              </a:spcBef>
              <a:buSzPct val="80000"/>
              <a:buFont typeface="Wingdings" pitchFamily="2" charset="2"/>
              <a:buChar char="l"/>
            </a:pPr>
            <a:r>
              <a:rPr lang="en-US" altLang="zh-CN" sz="2000" dirty="0" smtClean="0"/>
              <a:t>Organiser un projet</a:t>
            </a:r>
          </a:p>
        </p:txBody>
      </p:sp>
      <p:pic>
        <p:nvPicPr>
          <p:cNvPr id="115" name="Shape 115" descr="logo-institutionnel-cmjn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1162" y="6381750"/>
            <a:ext cx="937438" cy="4158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0593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hape 122" descr="logo-institutionnel-cmjn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1162" y="6381750"/>
            <a:ext cx="937438" cy="415842"/>
          </a:xfrm>
          <a:prstGeom prst="rect">
            <a:avLst/>
          </a:prstGeom>
          <a:noFill/>
          <a:ln>
            <a:noFill/>
          </a:ln>
        </p:spPr>
      </p:pic>
      <p:sp>
        <p:nvSpPr>
          <p:cNvPr id="14338" name="AutoShape 2" descr="Résultat de recherche d'images pour &quot;merci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340" name="AutoShape 4" descr="Résultat de recherche d'images pour &quot;merci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342" name="AutoShape 6" descr="Résultat de recherche d'images pour &quot;merci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344" name="AutoShape 8" descr="Résultat de recherche d'images pour &quot;merci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4346" name="Picture 10" descr="Résultat de recherche d'images pour &quot;merci&quot;"/>
          <p:cNvPicPr>
            <a:picLocks noChangeAspect="1" noChangeArrowheads="1"/>
          </p:cNvPicPr>
          <p:nvPr/>
        </p:nvPicPr>
        <p:blipFill>
          <a:blip r:embed="rId4"/>
          <a:srcRect t="28350" r="7391" b="30071"/>
          <a:stretch>
            <a:fillRect/>
          </a:stretch>
        </p:blipFill>
        <p:spPr bwMode="auto">
          <a:xfrm>
            <a:off x="0" y="1484784"/>
            <a:ext cx="8388424" cy="37662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43075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lt1"/>
              </a:buClr>
            </a:pPr>
            <a:r>
              <a:rPr lang="en-US" altLang="zh-CN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65100">
              <a:spcBef>
                <a:spcPts val="0"/>
              </a:spcBef>
              <a:buSzPts val="2800"/>
              <a:buNone/>
            </a:pPr>
            <a:r>
              <a:rPr lang="fr-FR" altLang="zh-CN" dirty="0" smtClean="0"/>
              <a:t>Les caractéristiques </a:t>
            </a:r>
            <a:r>
              <a:rPr lang="fr-FR" altLang="zh-CN" dirty="0"/>
              <a:t>du signal ECG:</a:t>
            </a:r>
          </a:p>
          <a:p>
            <a:pPr marL="342900" lvl="0" indent="-165100">
              <a:spcBef>
                <a:spcPts val="0"/>
              </a:spcBef>
              <a:buSzPts val="2800"/>
              <a:buNone/>
            </a:pPr>
            <a:endParaRPr lang="fr-FR" altLang="zh-CN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165100">
              <a:spcBef>
                <a:spcPts val="0"/>
              </a:spcBef>
              <a:buSzPts val="2800"/>
              <a:buNone/>
            </a:pPr>
            <a:r>
              <a:rPr lang="fr-FR" altLang="zh-CN" dirty="0"/>
              <a:t>1.Faiblesse: 0.05mV-5mV</a:t>
            </a:r>
          </a:p>
          <a:p>
            <a:pPr marL="342900" indent="-165100">
              <a:spcBef>
                <a:spcPts val="0"/>
              </a:spcBef>
              <a:buNone/>
            </a:pPr>
            <a:r>
              <a:rPr lang="fr-FR" altLang="zh-CN" dirty="0" smtClean="0"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fr-FR" altLang="zh-CN" dirty="0" smtClean="0"/>
              <a:t>Basse </a:t>
            </a:r>
            <a:r>
              <a:rPr lang="fr-FR" altLang="zh-CN" dirty="0"/>
              <a:t>fréquence: </a:t>
            </a:r>
            <a:r>
              <a:rPr lang="fr-FR" altLang="zh-CN" dirty="0" smtClean="0"/>
              <a:t>0</a:t>
            </a:r>
            <a:r>
              <a:rPr lang="fr-FR" altLang="zh-CN" dirty="0" smtClean="0">
                <a:sym typeface="Wingdings"/>
              </a:rPr>
              <a:t>.5Hz-1</a:t>
            </a:r>
            <a:r>
              <a:rPr lang="en-US" altLang="zh-CN" dirty="0" smtClean="0">
                <a:sym typeface="Wingdings"/>
              </a:rPr>
              <a:t>000</a:t>
            </a:r>
            <a:r>
              <a:rPr lang="fr-FR" altLang="zh-CN" dirty="0" smtClean="0">
                <a:sym typeface="Wingdings"/>
              </a:rPr>
              <a:t>Hz</a:t>
            </a:r>
            <a:endParaRPr lang="fr-FR" altLang="zh-CN" dirty="0"/>
          </a:p>
          <a:p>
            <a:pPr marL="342900" lvl="0" indent="-165100">
              <a:spcBef>
                <a:spcPts val="0"/>
              </a:spcBef>
              <a:buSzPts val="2800"/>
              <a:buNone/>
            </a:pPr>
            <a:r>
              <a:rPr lang="fr-FR" altLang="zh-CN" dirty="0"/>
              <a:t>3.Changement aléatoire</a:t>
            </a:r>
          </a:p>
          <a:p>
            <a:pPr marL="342900" indent="-165100">
              <a:spcBef>
                <a:spcPts val="0"/>
              </a:spcBef>
              <a:buNone/>
            </a:pPr>
            <a:r>
              <a:rPr lang="fr-FR" altLang="zh-CN" dirty="0" smtClean="0">
                <a:latin typeface="Arial"/>
                <a:ea typeface="Arial"/>
                <a:cs typeface="Arial"/>
                <a:sym typeface="Arial"/>
              </a:rPr>
              <a:t>4.</a:t>
            </a:r>
            <a:r>
              <a:rPr lang="fr-FR" altLang="zh-CN" dirty="0" smtClean="0"/>
              <a:t>Instabilité</a:t>
            </a:r>
            <a:endParaRPr lang="fr-FR" altLang="zh-CN" dirty="0"/>
          </a:p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lang="fr-FR" dirty="0"/>
          </a:p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lang="fr-FR"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Shape 115" descr="logo-institutionnel-cmjn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1162" y="6381750"/>
            <a:ext cx="937438" cy="4158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1321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lt1"/>
              </a:buClr>
            </a:pPr>
            <a:r>
              <a:rPr lang="en-US" altLang="zh-CN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fr-FR" dirty="0" smtClean="0"/>
              <a:t>Les bruits  principales du signal ECG:</a:t>
            </a:r>
          </a:p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lang="fr-FR" dirty="0"/>
          </a:p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fr-FR" dirty="0" smtClean="0"/>
              <a:t>1.Le réseau</a:t>
            </a:r>
          </a:p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fr-FR" dirty="0" smtClean="0"/>
              <a:t>2.Le champ électromagnétique</a:t>
            </a:r>
          </a:p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altLang="zh-CN" dirty="0" smtClean="0"/>
              <a:t>3</a:t>
            </a:r>
            <a:r>
              <a:rPr lang="fr-FR" dirty="0" smtClean="0"/>
              <a:t>.</a:t>
            </a:r>
            <a:r>
              <a:rPr lang="fr-FR" dirty="0" err="1" smtClean="0"/>
              <a:t>Myoélectrique</a:t>
            </a:r>
            <a:endParaRPr lang="fr-FR" dirty="0" smtClean="0"/>
          </a:p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altLang="zh-CN" dirty="0"/>
              <a:t>4</a:t>
            </a:r>
            <a:r>
              <a:rPr lang="fr-FR" dirty="0" smtClean="0"/>
              <a:t>.L’appareil lui-même</a:t>
            </a:r>
            <a:endParaRPr lang="fr-FR"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Shape 115" descr="logo-institutionnel-cmjn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1162" y="6381750"/>
            <a:ext cx="937438" cy="4158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4098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lt1"/>
              </a:buClr>
            </a:pPr>
            <a:r>
              <a:rPr lang="en-US" altLang="zh-CN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fr-FR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cahiers des charges:</a:t>
            </a:r>
          </a:p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lang="fr-FR" dirty="0"/>
          </a:p>
          <a:p>
            <a:pPr marL="7175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lang="fr-FR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gain: 1000</a:t>
            </a:r>
            <a:endParaRPr lang="fr-FR" dirty="0"/>
          </a:p>
          <a:p>
            <a:pPr marL="7175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lang="fr-FR" dirty="0" smtClean="0"/>
              <a:t>La visualisation du cardiogramme.</a:t>
            </a:r>
          </a:p>
          <a:p>
            <a:pPr marL="7175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lang="fr-FR" sz="3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sécurité du patient</a:t>
            </a:r>
            <a:endParaRPr lang="fr-FR"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Shape 115" descr="logo-institutionnel-cmjn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1162" y="6381750"/>
            <a:ext cx="937438" cy="415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473" y="3851149"/>
            <a:ext cx="2533102" cy="227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559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 panose="020B0604020202020204"/>
              <a:buNone/>
            </a:pPr>
            <a:r>
              <a:rPr lang="zh-CN" altLang="en-US" sz="4000" b="1">
                <a:solidFill>
                  <a:schemeClr val="bg1"/>
                </a:solidFill>
                <a:latin typeface="+mn-lt"/>
                <a:sym typeface="+mn-ea"/>
              </a:rPr>
              <a:t>La conception totale</a:t>
            </a:r>
            <a:r>
              <a:rPr lang="zh-CN" altLang="en-US" b="1">
                <a:latin typeface="+mn-lt"/>
              </a:rPr>
              <a:t/>
            </a:r>
            <a:br>
              <a:rPr lang="zh-CN" altLang="en-US" b="1">
                <a:latin typeface="+mn-lt"/>
              </a:rPr>
            </a:br>
            <a:r>
              <a:rPr lang="en-US" sz="4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e...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</a:pPr>
            <a:endParaRPr sz="3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15" name="Shape 115" descr="logo-institutionnel-cmjn.eps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11162" y="6381750"/>
            <a:ext cx="937438" cy="415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4" descr="总体框图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280" y="2312670"/>
            <a:ext cx="8726805" cy="257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236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 panose="020B0604020202020204"/>
              <a:buNone/>
            </a:pPr>
            <a:r>
              <a:rPr lang="zh-CN" altLang="en-US" sz="4000" b="1">
                <a:solidFill>
                  <a:schemeClr val="bg1"/>
                </a:solidFill>
                <a:latin typeface="+mn-lt"/>
                <a:sym typeface="+mn-ea"/>
              </a:rPr>
              <a:t>La simulation des signaux ECG</a:t>
            </a:r>
            <a:r>
              <a:rPr lang="zh-CN" altLang="en-US" sz="4000" b="1">
                <a:solidFill>
                  <a:schemeClr val="bg1"/>
                </a:solidFill>
                <a:latin typeface="+mn-lt"/>
              </a:rPr>
              <a:t/>
            </a:r>
            <a:br>
              <a:rPr lang="zh-CN" altLang="en-US" sz="4000" b="1">
                <a:solidFill>
                  <a:schemeClr val="bg1"/>
                </a:solidFill>
                <a:latin typeface="+mn-lt"/>
              </a:rPr>
            </a:br>
            <a:r>
              <a:rPr lang="zh-CN" altLang="en-US" b="1">
                <a:latin typeface="+mn-lt"/>
              </a:rPr>
              <a:t/>
            </a:r>
            <a:br>
              <a:rPr lang="zh-CN" altLang="en-US" b="1">
                <a:latin typeface="+mn-lt"/>
              </a:rPr>
            </a:br>
            <a:r>
              <a:rPr lang="en-US" sz="4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e...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3820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15" name="Shape 115" descr="logo-institutionnel-cmjn.eps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411162" y="6381750"/>
            <a:ext cx="937438" cy="415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图片 72" descr="模拟心脏信号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930" y="2047240"/>
            <a:ext cx="5664835" cy="3631565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6070600" y="1815465"/>
            <a:ext cx="2633980" cy="3983278"/>
            <a:chOff x="12688" y="2054"/>
            <a:chExt cx="6098" cy="7139"/>
          </a:xfrm>
        </p:grpSpPr>
        <p:sp>
          <p:nvSpPr>
            <p:cNvPr id="4" name="文本框 3"/>
            <p:cNvSpPr txBox="1"/>
            <p:nvPr/>
          </p:nvSpPr>
          <p:spPr>
            <a:xfrm>
              <a:off x="12688" y="2217"/>
              <a:ext cx="5825" cy="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Noeud A</a:t>
              </a:r>
              <a:r>
                <a:rPr lang="en-US" altLang="zh-CN"/>
                <a:t>: </a:t>
              </a:r>
            </a:p>
          </p:txBody>
        </p:sp>
        <p:graphicFrame>
          <p:nvGraphicFramePr>
            <p:cNvPr id="3" name="对象 -2147482624"/>
            <p:cNvGraphicFramePr>
              <a:graphicFrameLocks noChangeAspect="1"/>
            </p:cNvGraphicFramePr>
            <p:nvPr/>
          </p:nvGraphicFramePr>
          <p:xfrm>
            <a:off x="14638" y="2054"/>
            <a:ext cx="2212" cy="9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2" r:id="rId6" imgW="1054100" imgH="431800" progId="Equation.3">
                    <p:embed/>
                  </p:oleObj>
                </mc:Choice>
                <mc:Fallback>
                  <p:oleObj r:id="rId6" imgW="1054100" imgH="4318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4638" y="2054"/>
                          <a:ext cx="2212" cy="90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文本框 4"/>
            <p:cNvSpPr txBox="1"/>
            <p:nvPr/>
          </p:nvSpPr>
          <p:spPr>
            <a:xfrm>
              <a:off x="12688" y="3337"/>
              <a:ext cx="5899" cy="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Noeud </a:t>
              </a:r>
              <a:r>
                <a:rPr lang="en-US" altLang="zh-CN"/>
                <a:t>B: </a:t>
              </a:r>
            </a:p>
          </p:txBody>
        </p:sp>
        <p:graphicFrame>
          <p:nvGraphicFramePr>
            <p:cNvPr id="6" name="对象 -2147482623"/>
            <p:cNvGraphicFramePr>
              <a:graphicFrameLocks noChangeAspect="1"/>
            </p:cNvGraphicFramePr>
            <p:nvPr/>
          </p:nvGraphicFramePr>
          <p:xfrm>
            <a:off x="14638" y="3173"/>
            <a:ext cx="2266" cy="9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3" r:id="rId8" imgW="1079500" imgH="431800" progId="Equation.3">
                    <p:embed/>
                  </p:oleObj>
                </mc:Choice>
                <mc:Fallback>
                  <p:oleObj r:id="rId8" imgW="1079500" imgH="4318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4638" y="3173"/>
                          <a:ext cx="2266" cy="90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文本框 7"/>
            <p:cNvSpPr txBox="1"/>
            <p:nvPr/>
          </p:nvSpPr>
          <p:spPr>
            <a:xfrm>
              <a:off x="12707" y="5775"/>
              <a:ext cx="5935" cy="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Noeud </a:t>
              </a:r>
              <a:r>
                <a:rPr lang="en-US" altLang="zh-CN"/>
                <a:t>C: </a:t>
              </a:r>
            </a:p>
          </p:txBody>
        </p:sp>
        <p:graphicFrame>
          <p:nvGraphicFramePr>
            <p:cNvPr id="9" name="对象 -2147482622"/>
            <p:cNvGraphicFramePr>
              <a:graphicFrameLocks noChangeAspect="1"/>
            </p:cNvGraphicFramePr>
            <p:nvPr/>
          </p:nvGraphicFramePr>
          <p:xfrm>
            <a:off x="12848" y="4691"/>
            <a:ext cx="1014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4" r:id="rId10" imgW="482600" imgH="215900" progId="Equation.3">
                    <p:embed/>
                  </p:oleObj>
                </mc:Choice>
                <mc:Fallback>
                  <p:oleObj r:id="rId10" imgW="482600" imgH="2159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2848" y="4691"/>
                          <a:ext cx="1014" cy="4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-2147482621"/>
            <p:cNvGraphicFramePr>
              <a:graphicFrameLocks noChangeAspect="1"/>
            </p:cNvGraphicFramePr>
            <p:nvPr/>
          </p:nvGraphicFramePr>
          <p:xfrm>
            <a:off x="14402" y="4691"/>
            <a:ext cx="1089" cy="5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" r:id="rId12" imgW="495300" imgH="228600" progId="Equation.3">
                    <p:embed/>
                  </p:oleObj>
                </mc:Choice>
                <mc:Fallback>
                  <p:oleObj r:id="rId12" imgW="4953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14402" y="4691"/>
                          <a:ext cx="1089" cy="51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-2147482620"/>
            <p:cNvGraphicFramePr>
              <a:graphicFrameLocks noChangeAspect="1"/>
            </p:cNvGraphicFramePr>
            <p:nvPr/>
          </p:nvGraphicFramePr>
          <p:xfrm>
            <a:off x="16596" y="4521"/>
            <a:ext cx="2190" cy="9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6" r:id="rId14" imgW="1041400" imgH="431800" progId="Equation.3">
                    <p:embed/>
                  </p:oleObj>
                </mc:Choice>
                <mc:Fallback>
                  <p:oleObj r:id="rId14" imgW="1041400" imgH="4318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16596" y="4521"/>
                          <a:ext cx="2190" cy="90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5" name="直接箭头连接符 14"/>
            <p:cNvCxnSpPr/>
            <p:nvPr/>
          </p:nvCxnSpPr>
          <p:spPr>
            <a:xfrm>
              <a:off x="15799" y="4891"/>
              <a:ext cx="477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6" name="对象 -2147482619"/>
            <p:cNvGraphicFramePr>
              <a:graphicFrameLocks noChangeAspect="1"/>
            </p:cNvGraphicFramePr>
            <p:nvPr/>
          </p:nvGraphicFramePr>
          <p:xfrm>
            <a:off x="14775" y="5611"/>
            <a:ext cx="1651" cy="9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7" r:id="rId16" imgW="787400" imgH="431800" progId="Equation.3">
                    <p:embed/>
                  </p:oleObj>
                </mc:Choice>
                <mc:Fallback>
                  <p:oleObj r:id="rId16" imgW="787400" imgH="4318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4775" y="5611"/>
                          <a:ext cx="1651" cy="90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对象 -2147482618"/>
            <p:cNvGraphicFramePr>
              <a:graphicFrameLocks noChangeAspect="1"/>
            </p:cNvGraphicFramePr>
            <p:nvPr/>
          </p:nvGraphicFramePr>
          <p:xfrm>
            <a:off x="14775" y="6801"/>
            <a:ext cx="2266" cy="9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8" r:id="rId18" imgW="1079500" imgH="431800" progId="Equation.3">
                    <p:embed/>
                  </p:oleObj>
                </mc:Choice>
                <mc:Fallback>
                  <p:oleObj r:id="rId18" imgW="1079500" imgH="4318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4775" y="6801"/>
                          <a:ext cx="2266" cy="90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1" name="直接箭头连接符 20"/>
            <p:cNvCxnSpPr/>
            <p:nvPr/>
          </p:nvCxnSpPr>
          <p:spPr>
            <a:xfrm>
              <a:off x="14161" y="7255"/>
              <a:ext cx="477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22" name="对象 -2147482617"/>
            <p:cNvGraphicFramePr>
              <a:graphicFrameLocks noChangeAspect="1"/>
            </p:cNvGraphicFramePr>
            <p:nvPr/>
          </p:nvGraphicFramePr>
          <p:xfrm>
            <a:off x="12848" y="8286"/>
            <a:ext cx="2805" cy="9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9" r:id="rId20" imgW="1333500" imgH="431800" progId="Equation.3">
                    <p:embed/>
                  </p:oleObj>
                </mc:Choice>
                <mc:Fallback>
                  <p:oleObj r:id="rId20" imgW="1333500" imgH="4318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12848" y="8286"/>
                          <a:ext cx="2805" cy="90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对象 -21474826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80621348"/>
                </p:ext>
              </p:extLst>
            </p:nvPr>
          </p:nvGraphicFramePr>
          <p:xfrm>
            <a:off x="15991" y="8277"/>
            <a:ext cx="2280" cy="9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0" name="Équation" r:id="rId22" imgW="914400" imgH="431640" progId="Equation.3">
                    <p:embed/>
                  </p:oleObj>
                </mc:Choice>
                <mc:Fallback>
                  <p:oleObj name="Équation" r:id="rId22" imgW="914400" imgH="431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5991" y="8277"/>
                          <a:ext cx="2280" cy="90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328232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 panose="020B0604020202020204"/>
              <a:buNone/>
            </a:pPr>
            <a:r>
              <a:rPr lang="zh-CN" altLang="en-US" sz="4000" b="1">
                <a:solidFill>
                  <a:schemeClr val="bg1"/>
                </a:solidFill>
                <a:latin typeface="+mn-lt"/>
                <a:sym typeface="+mn-ea"/>
              </a:rPr>
              <a:t>La simulation des signaux ECG</a:t>
            </a:r>
            <a:r>
              <a:rPr lang="zh-CN" altLang="en-US"/>
              <a:t/>
            </a:r>
            <a:br>
              <a:rPr lang="zh-CN" altLang="en-US"/>
            </a:br>
            <a:r>
              <a:rPr lang="zh-CN" altLang="en-US" b="1">
                <a:latin typeface="+mn-lt"/>
              </a:rPr>
              <a:t/>
            </a:r>
            <a:br>
              <a:rPr lang="zh-CN" altLang="en-US" b="1">
                <a:latin typeface="+mn-lt"/>
              </a:rPr>
            </a:br>
            <a:r>
              <a:rPr lang="en-US" sz="44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e...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None/>
            </a:pPr>
            <a:endParaRPr sz="3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15" name="Shape 115" descr="logo-institutionnel-cmjn.eps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11162" y="6381750"/>
            <a:ext cx="937438" cy="415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图片 73" descr="模拟心脏信号（波形）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845" y="2283460"/>
            <a:ext cx="4197985" cy="3054350"/>
          </a:xfrm>
          <a:prstGeom prst="rect">
            <a:avLst/>
          </a:prstGeom>
        </p:spPr>
      </p:pic>
      <p:pic>
        <p:nvPicPr>
          <p:cNvPr id="74" name="图片 74" descr="模拟心脏信号加50Hz（波形）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0090" y="2283460"/>
            <a:ext cx="4201160" cy="305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200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4000" b="1">
                <a:solidFill>
                  <a:schemeClr val="bg1"/>
                </a:solidFill>
                <a:latin typeface="+mn-lt"/>
                <a:sym typeface="+mn-ea"/>
              </a:rPr>
              <a:t>Le préamplificateur</a:t>
            </a:r>
            <a:r>
              <a:rPr lang="zh-CN" altLang="en-US" b="1">
                <a:latin typeface="+mn-lt"/>
              </a:rPr>
              <a:t/>
            </a:r>
            <a:br>
              <a:rPr lang="zh-CN" altLang="en-US" b="1">
                <a:latin typeface="+mn-lt"/>
              </a:rPr>
            </a:b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15" name="Shape 115" descr="logo-institutionnel-cmjn.eps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11162" y="6381750"/>
            <a:ext cx="937438" cy="415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图片 51" descr="双手右腿10倍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845" y="1600200"/>
            <a:ext cx="5341620" cy="2698115"/>
          </a:xfrm>
          <a:prstGeom prst="rect">
            <a:avLst/>
          </a:prstGeom>
        </p:spPr>
      </p:pic>
      <p:graphicFrame>
        <p:nvGraphicFramePr>
          <p:cNvPr id="6" name="对象 -2147482611"/>
          <p:cNvGraphicFramePr>
            <a:graphicFrameLocks noChangeAspect="1"/>
          </p:cNvGraphicFramePr>
          <p:nvPr/>
        </p:nvGraphicFramePr>
        <p:xfrm>
          <a:off x="1348105" y="4635500"/>
          <a:ext cx="2969895" cy="521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r:id="rId5" imgW="2463165" imgH="431800" progId="Equation.3">
                  <p:embed/>
                </p:oleObj>
              </mc:Choice>
              <mc:Fallback>
                <p:oleObj r:id="rId5" imgW="2463165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48105" y="4635500"/>
                        <a:ext cx="2969895" cy="5213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组合 13"/>
          <p:cNvGrpSpPr/>
          <p:nvPr/>
        </p:nvGrpSpPr>
        <p:grpSpPr>
          <a:xfrm>
            <a:off x="5837555" y="1703705"/>
            <a:ext cx="2540635" cy="3668395"/>
            <a:chOff x="12814" y="2663"/>
            <a:chExt cx="5308" cy="6633"/>
          </a:xfrm>
        </p:grpSpPr>
        <p:graphicFrame>
          <p:nvGraphicFramePr>
            <p:cNvPr id="7" name="对象 -2147482610"/>
            <p:cNvGraphicFramePr>
              <a:graphicFrameLocks noChangeAspect="1"/>
            </p:cNvGraphicFramePr>
            <p:nvPr/>
          </p:nvGraphicFramePr>
          <p:xfrm>
            <a:off x="12814" y="2663"/>
            <a:ext cx="4491" cy="1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8" r:id="rId7" imgW="2108200" imgH="609600" progId="Equation.3">
                    <p:embed/>
                  </p:oleObj>
                </mc:Choice>
                <mc:Fallback>
                  <p:oleObj r:id="rId7" imgW="2108200" imgH="609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2814" y="2663"/>
                          <a:ext cx="4491" cy="13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-2147482609"/>
            <p:cNvGraphicFramePr>
              <a:graphicFrameLocks noChangeAspect="1"/>
            </p:cNvGraphicFramePr>
            <p:nvPr/>
          </p:nvGraphicFramePr>
          <p:xfrm>
            <a:off x="12814" y="4542"/>
            <a:ext cx="5309" cy="9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9" r:id="rId9" imgW="2527300" imgH="431800" progId="Equation.3">
                    <p:embed/>
                  </p:oleObj>
                </mc:Choice>
                <mc:Fallback>
                  <p:oleObj r:id="rId9" imgW="2527300" imgH="4318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2814" y="4542"/>
                          <a:ext cx="5309" cy="90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-2147482608"/>
            <p:cNvGraphicFramePr>
              <a:graphicFrameLocks noChangeAspect="1"/>
            </p:cNvGraphicFramePr>
            <p:nvPr/>
          </p:nvGraphicFramePr>
          <p:xfrm>
            <a:off x="14080" y="5744"/>
            <a:ext cx="2353" cy="9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0" r:id="rId11" imgW="1117600" imgH="431800" progId="Equation.3">
                    <p:embed/>
                  </p:oleObj>
                </mc:Choice>
                <mc:Fallback>
                  <p:oleObj r:id="rId11" imgW="1117600" imgH="4318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4080" y="5744"/>
                          <a:ext cx="2353" cy="90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3" name="直接箭头连接符 12"/>
            <p:cNvCxnSpPr/>
            <p:nvPr/>
          </p:nvCxnSpPr>
          <p:spPr>
            <a:xfrm>
              <a:off x="13061" y="6073"/>
              <a:ext cx="601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5" name="对象 -2147482607"/>
            <p:cNvGraphicFramePr>
              <a:graphicFrameLocks noChangeAspect="1"/>
            </p:cNvGraphicFramePr>
            <p:nvPr/>
          </p:nvGraphicFramePr>
          <p:xfrm>
            <a:off x="12814" y="7083"/>
            <a:ext cx="2098" cy="5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1" r:id="rId13" imgW="952500" imgH="228600" progId="Equation.3">
                    <p:embed/>
                  </p:oleObj>
                </mc:Choice>
                <mc:Fallback>
                  <p:oleObj r:id="rId13" imgW="9525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2814" y="7083"/>
                          <a:ext cx="2098" cy="51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-2147482606"/>
            <p:cNvGraphicFramePr>
              <a:graphicFrameLocks noChangeAspect="1"/>
            </p:cNvGraphicFramePr>
            <p:nvPr/>
          </p:nvGraphicFramePr>
          <p:xfrm>
            <a:off x="14091" y="7936"/>
            <a:ext cx="2755" cy="1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2" r:id="rId15" imgW="1257300" imgH="622300" progId="Equation.3">
                    <p:embed/>
                  </p:oleObj>
                </mc:Choice>
                <mc:Fallback>
                  <p:oleObj r:id="rId15" imgW="1257300" imgH="6223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4091" y="7936"/>
                          <a:ext cx="2755" cy="136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9" name="直接箭头连接符 18"/>
            <p:cNvCxnSpPr/>
            <p:nvPr/>
          </p:nvCxnSpPr>
          <p:spPr>
            <a:xfrm>
              <a:off x="13061" y="8616"/>
              <a:ext cx="601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4818523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Bureau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217</Words>
  <Application>Microsoft Office PowerPoint</Application>
  <PresentationFormat>Affichage à l'écran (4:3)</PresentationFormat>
  <Paragraphs>152</Paragraphs>
  <Slides>25</Slides>
  <Notes>16</Notes>
  <HiddenSlides>0</HiddenSlides>
  <MMClips>0</MMClips>
  <ScaleCrop>false</ScaleCrop>
  <HeadingPairs>
    <vt:vector size="8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Serveurs OLE incorporés</vt:lpstr>
      </vt:variant>
      <vt:variant>
        <vt:i4>2</vt:i4>
      </vt:variant>
      <vt:variant>
        <vt:lpstr>Titres des diapositives</vt:lpstr>
      </vt:variant>
      <vt:variant>
        <vt:i4>25</vt:i4>
      </vt:variant>
    </vt:vector>
  </HeadingPairs>
  <TitlesOfParts>
    <vt:vector size="36" baseType="lpstr">
      <vt:lpstr>SimSun</vt:lpstr>
      <vt:lpstr>SimSun</vt:lpstr>
      <vt:lpstr>Arial</vt:lpstr>
      <vt:lpstr>Calibri</vt:lpstr>
      <vt:lpstr>Liberation Serif</vt:lpstr>
      <vt:lpstr>Times New Roman</vt:lpstr>
      <vt:lpstr>Wingdings</vt:lpstr>
      <vt:lpstr>1_Thème Office</vt:lpstr>
      <vt:lpstr>Thème Office</vt:lpstr>
      <vt:lpstr>Microsoft Equation 3.0</vt:lpstr>
      <vt:lpstr>Equation.KSEE3</vt:lpstr>
      <vt:lpstr>Travaux d’Étude en Electronique</vt:lpstr>
      <vt:lpstr>Plan de l’exposé</vt:lpstr>
      <vt:lpstr>Introduction</vt:lpstr>
      <vt:lpstr>Introduction</vt:lpstr>
      <vt:lpstr>Introduction</vt:lpstr>
      <vt:lpstr>La conception totale e...</vt:lpstr>
      <vt:lpstr>La simulation des signaux ECG  e...</vt:lpstr>
      <vt:lpstr>La simulation des signaux ECG  e...</vt:lpstr>
      <vt:lpstr>Le préamplificateur </vt:lpstr>
      <vt:lpstr>Le préamplificateur </vt:lpstr>
      <vt:lpstr>Le réjecteur </vt:lpstr>
      <vt:lpstr>Le réjecteur </vt:lpstr>
      <vt:lpstr>L'amplificateur principal </vt:lpstr>
      <vt:lpstr>L'amplificateur principal </vt:lpstr>
      <vt:lpstr>Le filtre passe-bas </vt:lpstr>
      <vt:lpstr>Le filtre passe-bas </vt:lpstr>
      <vt:lpstr>Circuit réel </vt:lpstr>
      <vt:lpstr>Étude expérimental </vt:lpstr>
      <vt:lpstr>Étude expérimental </vt:lpstr>
      <vt:lpstr>Étude expérimental </vt:lpstr>
      <vt:lpstr>Étude expérimental </vt:lpstr>
      <vt:lpstr>Étude expérimental </vt:lpstr>
      <vt:lpstr>Étude expérimental </vt:lpstr>
      <vt:lpstr>Conclusion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Travaxu d’Étude en Electronique</dc:title>
  <cp:lastModifiedBy>dou</cp:lastModifiedBy>
  <cp:revision>13</cp:revision>
  <dcterms:modified xsi:type="dcterms:W3CDTF">2018-04-30T12:10:19Z</dcterms:modified>
</cp:coreProperties>
</file>