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0" r:id="rId3"/>
    <p:sldId id="281" r:id="rId4"/>
    <p:sldId id="310" r:id="rId5"/>
    <p:sldId id="269" r:id="rId6"/>
    <p:sldId id="270" r:id="rId7"/>
    <p:sldId id="271" r:id="rId8"/>
    <p:sldId id="284" r:id="rId9"/>
    <p:sldId id="285" r:id="rId10"/>
    <p:sldId id="286" r:id="rId11"/>
    <p:sldId id="289" r:id="rId12"/>
    <p:sldId id="287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56" r:id="rId23"/>
    <p:sldId id="257" r:id="rId24"/>
    <p:sldId id="258" r:id="rId25"/>
    <p:sldId id="261" r:id="rId27"/>
    <p:sldId id="263" r:id="rId28"/>
    <p:sldId id="264" r:id="rId29"/>
    <p:sldId id="265" r:id="rId30"/>
    <p:sldId id="267" r:id="rId31"/>
    <p:sldId id="302" r:id="rId32"/>
    <p:sldId id="299" r:id="rId33"/>
    <p:sldId id="300" r:id="rId34"/>
    <p:sldId id="301" r:id="rId35"/>
    <p:sldId id="303" r:id="rId36"/>
    <p:sldId id="304" r:id="rId37"/>
    <p:sldId id="305" r:id="rId38"/>
    <p:sldId id="308" r:id="rId39"/>
    <p:sldId id="312" r:id="rId40"/>
    <p:sldId id="307" r:id="rId41"/>
    <p:sldId id="30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-635" y="-17145"/>
            <a:ext cx="12205335" cy="68910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 userDrawn="1"/>
        </p:nvPicPr>
        <p:blipFill rotWithShape="1">
          <a:blip r:embed="rId2"/>
          <a:srcRect b="8706"/>
          <a:stretch>
            <a:fillRect/>
          </a:stretch>
        </p:blipFill>
        <p:spPr>
          <a:xfrm>
            <a:off x="-6350" y="-635"/>
            <a:ext cx="1220406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9" Type="http://schemas.openxmlformats.org/officeDocument/2006/relationships/vmlDrawing" Target="../drawings/vmlDrawing1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0205" y="2735580"/>
            <a:ext cx="9937115" cy="1386840"/>
          </a:xfrm>
        </p:spPr>
        <p:txBody>
          <a:bodyPr>
            <a:noAutofit/>
          </a:bodyPr>
          <a:p>
            <a:pPr algn="l"/>
            <a:r>
              <a:rPr lang="zh-CN" altLang="en-US" sz="4000">
                <a:solidFill>
                  <a:schemeClr val="bg1"/>
                </a:solidFill>
              </a:rPr>
              <a:t>Evaluation d</a:t>
            </a:r>
            <a:r>
              <a:rPr lang="fr-FR" altLang="en-US" sz="4000">
                <a:solidFill>
                  <a:schemeClr val="bg1"/>
                </a:solidFill>
              </a:rPr>
              <a:t>'</a:t>
            </a:r>
            <a:r>
              <a:rPr lang="zh-CN" altLang="en-US" sz="4000">
                <a:solidFill>
                  <a:schemeClr val="bg1"/>
                </a:solidFill>
              </a:rPr>
              <a:t>une architecture SoC (ARM-FPGA) pour des applications de traitement d</a:t>
            </a:r>
            <a:r>
              <a:rPr lang="fr-FR" altLang="zh-CN" sz="4000">
                <a:solidFill>
                  <a:schemeClr val="bg1"/>
                </a:solidFill>
              </a:rPr>
              <a:t>'</a:t>
            </a:r>
            <a:r>
              <a:rPr lang="zh-CN" altLang="en-US" sz="4000">
                <a:solidFill>
                  <a:schemeClr val="bg1"/>
                </a:solidFill>
              </a:rPr>
              <a:t>images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33130" y="5000625"/>
            <a:ext cx="2740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zh-CN" sz="2000">
                <a:solidFill>
                  <a:schemeClr val="bg1"/>
                </a:solidFill>
                <a:sym typeface="+mn-ea"/>
              </a:rPr>
              <a:t>GHAOUI Mohamed Anis</a:t>
            </a:r>
            <a:endParaRPr lang="fr-FR" altLang="zh-CN" sz="2000">
              <a:solidFill>
                <a:schemeClr val="bg1"/>
              </a:solidFill>
              <a:sym typeface="+mn-ea"/>
            </a:endParaRPr>
          </a:p>
          <a:p>
            <a:r>
              <a:rPr lang="fr-FR" altLang="zh-CN" sz="2000">
                <a:solidFill>
                  <a:schemeClr val="bg1"/>
                </a:solidFill>
              </a:rPr>
              <a:t>ZHANG Boyang</a:t>
            </a:r>
            <a:endParaRPr lang="fr-FR" altLang="zh-CN" sz="2000">
              <a:solidFill>
                <a:schemeClr val="bg1"/>
              </a:solidFill>
            </a:endParaRPr>
          </a:p>
          <a:p>
            <a:r>
              <a:rPr lang="fr-FR" altLang="zh-CN" sz="2000">
                <a:solidFill>
                  <a:schemeClr val="bg1"/>
                </a:solidFill>
              </a:rPr>
              <a:t>DOU Yuhan</a:t>
            </a:r>
            <a:endParaRPr lang="fr-FR" altLang="zh-CN" sz="20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315" y="1406525"/>
            <a:ext cx="5369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zh-CN" sz="2800">
                <a:solidFill>
                  <a:schemeClr val="bg1"/>
                </a:solidFill>
              </a:rPr>
              <a:t>Travail d'Etude et de Recherche</a:t>
            </a:r>
            <a:endParaRPr lang="fr-FR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Schéma ARM+FPGA</a:t>
            </a:r>
            <a:endParaRPr lang="fr-FR" altLang="zh-CN">
              <a:solidFill>
                <a:srgbClr val="FFFFFF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49960" y="1995170"/>
            <a:ext cx="10292080" cy="4103370"/>
            <a:chOff x="1151" y="1763"/>
            <a:chExt cx="16208" cy="6462"/>
          </a:xfrm>
        </p:grpSpPr>
        <p:sp>
          <p:nvSpPr>
            <p:cNvPr id="5" name="矩形 4"/>
            <p:cNvSpPr/>
            <p:nvPr/>
          </p:nvSpPr>
          <p:spPr>
            <a:xfrm>
              <a:off x="1151" y="1763"/>
              <a:ext cx="6088" cy="6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271" y="1763"/>
              <a:ext cx="6088" cy="64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51" y="1763"/>
              <a:ext cx="224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Host A</a:t>
              </a:r>
              <a:r>
                <a:rPr lang="fr-FR" altLang="en-US" sz="2400"/>
                <a:t>RM</a:t>
              </a:r>
              <a:endParaRPr lang="fr-FR" altLang="en-US" sz="2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71" y="1763"/>
              <a:ext cx="270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device FPGA</a:t>
              </a:r>
              <a:endParaRPr lang="en-US" altLang="zh-CN" sz="2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681" y="2636"/>
              <a:ext cx="12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/>
                <a:t>noyau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601" y="4704"/>
              <a:ext cx="3333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/>
                <a:t>fonction principale</a:t>
              </a:r>
              <a:endParaRPr lang="en-US" altLang="zh-CN" sz="20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726" y="3091"/>
              <a:ext cx="314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/>
                <a:t>données d'entrée</a:t>
              </a:r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480" y="3671"/>
              <a:ext cx="3550" cy="32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10800000">
              <a:off x="7480" y="6658"/>
              <a:ext cx="3550" cy="32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521" y="5979"/>
              <a:ext cx="1529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000"/>
                <a:t>résultat</a:t>
              </a:r>
              <a:r>
                <a:rPr lang="en-US" altLang="zh-CN"/>
                <a:t>   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649" y="4704"/>
              <a:ext cx="5346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2000"/>
                <a:t>instructions exécutes parallèles </a:t>
              </a:r>
              <a:endParaRPr lang="en-US" altLang="zh-CN" sz="2000"/>
            </a:p>
          </p:txBody>
        </p:sp>
        <p:sp>
          <p:nvSpPr>
            <p:cNvPr id="20" name="圆角右箭头 19"/>
            <p:cNvSpPr/>
            <p:nvPr/>
          </p:nvSpPr>
          <p:spPr>
            <a:xfrm rot="5400000">
              <a:off x="12656" y="2570"/>
              <a:ext cx="707" cy="3097"/>
            </a:xfrm>
            <a:prstGeom prst="ben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圆角右箭头 20"/>
            <p:cNvSpPr/>
            <p:nvPr/>
          </p:nvSpPr>
          <p:spPr>
            <a:xfrm rot="10800000">
              <a:off x="11461" y="5552"/>
              <a:ext cx="3096" cy="1433"/>
            </a:xfrm>
            <a:prstGeom prst="bentArrow">
              <a:avLst>
                <a:gd name="adj1" fmla="val 12484"/>
                <a:gd name="adj2" fmla="val 10762"/>
                <a:gd name="adj3" fmla="val 25000"/>
                <a:gd name="adj4" fmla="val 4375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 </a:t>
            </a:r>
            <a:r>
              <a:rPr lang="fr-FR" altLang="en-US">
                <a:solidFill>
                  <a:srgbClr val="FFFFFF"/>
                </a:solidFill>
                <a:sym typeface="+mn-ea"/>
              </a:rPr>
              <a:t>I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nstruct</a:t>
            </a:r>
            <a:r>
              <a:rPr lang="fr-FR" altLang="en-US">
                <a:solidFill>
                  <a:srgbClr val="FFFFFF"/>
                </a:solidFill>
                <a:sym typeface="+mn-ea"/>
              </a:rPr>
              <a:t>i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ons parallèles dans le noyau</a:t>
            </a:r>
            <a:endParaRPr lang="en-US" altLang="zh-CN">
              <a:solidFill>
                <a:srgbClr val="FFFFFF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1238250"/>
            <a:ext cx="10515600" cy="5160010"/>
          </a:xfrm>
        </p:spPr>
        <p:txBody>
          <a:bodyPr/>
          <a:p>
            <a:endParaRPr lang="zh-CN" altLang="en-US"/>
          </a:p>
          <a:p>
            <a:endParaRPr lang="fr-FR" altLang="zh-CN" sz="3600"/>
          </a:p>
          <a:p>
            <a:pPr marL="0" indent="0">
              <a:buNone/>
            </a:pPr>
            <a:endParaRPr lang="fr-FR" altLang="zh-CN" sz="3600"/>
          </a:p>
          <a:p>
            <a:endParaRPr lang="fr-FR" altLang="zh-CN" sz="3600"/>
          </a:p>
          <a:p>
            <a:endParaRPr lang="fr-FR" altLang="zh-CN" sz="3600"/>
          </a:p>
          <a:p>
            <a:endParaRPr lang="fr-FR" altLang="zh-CN" sz="3600"/>
          </a:p>
        </p:txBody>
      </p:sp>
      <p:grpSp>
        <p:nvGrpSpPr>
          <p:cNvPr id="27" name="组合 26"/>
          <p:cNvGrpSpPr/>
          <p:nvPr/>
        </p:nvGrpSpPr>
        <p:grpSpPr>
          <a:xfrm>
            <a:off x="1815465" y="2664460"/>
            <a:ext cx="8560435" cy="2306955"/>
            <a:chOff x="2736" y="4196"/>
            <a:chExt cx="13481" cy="3633"/>
          </a:xfrm>
        </p:grpSpPr>
        <p:sp>
          <p:nvSpPr>
            <p:cNvPr id="24" name="文本框 23"/>
            <p:cNvSpPr txBox="1"/>
            <p:nvPr/>
          </p:nvSpPr>
          <p:spPr>
            <a:xfrm>
              <a:off x="2736" y="4777"/>
              <a:ext cx="4900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#pragma unroll</a:t>
              </a:r>
              <a:endParaRPr lang="en-US" altLang="zh-CN" sz="2400"/>
            </a:p>
            <a:p>
              <a:r>
                <a:rPr lang="en-US" altLang="zh-CN" sz="2400"/>
                <a:t>for (i=0;i&lt;n;i++){</a:t>
              </a:r>
              <a:endParaRPr lang="en-US" altLang="zh-CN" sz="2400"/>
            </a:p>
            <a:p>
              <a:r>
                <a:rPr lang="en-US" altLang="zh-CN" sz="2400"/>
                <a:t>	instruction i</a:t>
              </a:r>
              <a:r>
                <a:rPr lang="zh-CN" altLang="en-US" sz="2400"/>
                <a:t>；</a:t>
              </a:r>
              <a:endParaRPr lang="en-US" altLang="zh-CN" sz="2400"/>
            </a:p>
            <a:p>
              <a:r>
                <a:rPr lang="en-US" altLang="zh-CN" sz="2400"/>
                <a:t>}</a:t>
              </a:r>
              <a:endParaRPr lang="en-US" altLang="zh-CN" sz="24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459" y="4196"/>
              <a:ext cx="3758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{</a:t>
              </a:r>
              <a:endParaRPr lang="en-US" altLang="zh-CN" sz="2400"/>
            </a:p>
            <a:p>
              <a:r>
                <a:rPr lang="en-US" altLang="zh-CN" sz="2400"/>
                <a:t>instruction 0;</a:t>
              </a:r>
              <a:endParaRPr lang="en-US" altLang="zh-CN" sz="2400"/>
            </a:p>
            <a:p>
              <a:r>
                <a:rPr lang="en-US" altLang="zh-CN" sz="2400"/>
                <a:t>instruction 1;</a:t>
              </a:r>
              <a:endParaRPr lang="en-US" altLang="zh-CN" sz="2400"/>
            </a:p>
            <a:p>
              <a:r>
                <a:rPr lang="en-US" altLang="zh-CN" sz="2400"/>
                <a:t>instruction 2;</a:t>
              </a:r>
              <a:endParaRPr lang="en-US" altLang="zh-CN" sz="2400"/>
            </a:p>
            <a:p>
              <a:r>
                <a:rPr lang="en-US" altLang="zh-CN" sz="2400"/>
                <a:t>......</a:t>
              </a:r>
              <a:endParaRPr lang="en-US" altLang="zh-CN" sz="2400"/>
            </a:p>
            <a:p>
              <a:r>
                <a:rPr lang="en-US" altLang="zh-CN" sz="2400"/>
                <a:t>}</a:t>
              </a:r>
              <a:endParaRPr lang="en-US" altLang="zh-CN" sz="2400"/>
            </a:p>
          </p:txBody>
        </p:sp>
        <p:sp>
          <p:nvSpPr>
            <p:cNvPr id="26" name="右箭头 25"/>
            <p:cNvSpPr/>
            <p:nvPr/>
          </p:nvSpPr>
          <p:spPr>
            <a:xfrm>
              <a:off x="8857" y="6031"/>
              <a:ext cx="1751" cy="491"/>
            </a:xfrm>
            <a:prstGeom prst="rightArrow">
              <a:avLst>
                <a:gd name="adj1" fmla="val 26680"/>
                <a:gd name="adj2" fmla="val 9450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en-US" altLang="zh-CN">
                <a:solidFill>
                  <a:srgbClr val="FFFFFF"/>
                </a:solidFill>
                <a:sym typeface="+mn-ea"/>
              </a:rPr>
              <a:t> </a:t>
            </a:r>
            <a:r>
              <a:rPr lang="fr-FR" altLang="en-US">
                <a:solidFill>
                  <a:srgbClr val="FFFFFF"/>
                </a:solidFill>
                <a:sym typeface="+mn-ea"/>
              </a:rPr>
              <a:t>C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ommunication entre A</a:t>
            </a:r>
            <a:r>
              <a:rPr lang="fr-FR" altLang="en-US">
                <a:solidFill>
                  <a:srgbClr val="FFFFFF"/>
                </a:solidFill>
                <a:sym typeface="+mn-ea"/>
              </a:rPr>
              <a:t>RM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 et FPGA</a:t>
            </a:r>
            <a:endParaRPr lang="en-US" altLang="zh-CN">
              <a:solidFill>
                <a:srgbClr val="FFFFFF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090" y="1676400"/>
            <a:ext cx="42779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écrire le noyau et définir ses interfaces </a:t>
            </a:r>
            <a:r>
              <a:rPr lang="fr-FR" altLang="en-US" sz="2000"/>
              <a:t>:</a:t>
            </a:r>
            <a:endParaRPr lang="fr-FR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2854325" y="2253615"/>
            <a:ext cx="6483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nom du noyau (paramètre 1,paramètre 2,paramètre 3...)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720090" y="2868930"/>
            <a:ext cx="110242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/>
              <a:t>L</a:t>
            </a:r>
            <a:r>
              <a:rPr lang="en-US" altLang="zh-CN" sz="2000"/>
              <a:t>es paramètres de fonction sont des interfaces du noyau, donc on peut faire la transmission des données</a:t>
            </a:r>
            <a:r>
              <a:rPr lang="fr-FR" altLang="en-US" sz="2000"/>
              <a:t>.</a:t>
            </a:r>
            <a:r>
              <a:rPr lang="en-US" altLang="zh-CN" sz="2000"/>
              <a:t> </a:t>
            </a:r>
            <a:endParaRPr lang="en-US" altLang="zh-CN" sz="2000"/>
          </a:p>
        </p:txBody>
      </p:sp>
      <p:grpSp>
        <p:nvGrpSpPr>
          <p:cNvPr id="28" name="组合 27"/>
          <p:cNvGrpSpPr/>
          <p:nvPr/>
        </p:nvGrpSpPr>
        <p:grpSpPr>
          <a:xfrm>
            <a:off x="2501900" y="3761105"/>
            <a:ext cx="6951980" cy="2254885"/>
            <a:chOff x="3693" y="6033"/>
            <a:chExt cx="10948" cy="3551"/>
          </a:xfrm>
        </p:grpSpPr>
        <p:grpSp>
          <p:nvGrpSpPr>
            <p:cNvPr id="8" name="组合 7"/>
            <p:cNvGrpSpPr/>
            <p:nvPr/>
          </p:nvGrpSpPr>
          <p:grpSpPr>
            <a:xfrm>
              <a:off x="3693" y="6033"/>
              <a:ext cx="10949" cy="3551"/>
              <a:chOff x="3518" y="6593"/>
              <a:chExt cx="10949" cy="3551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518" y="6593"/>
                <a:ext cx="2734" cy="3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1733" y="6593"/>
                <a:ext cx="2734" cy="35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2466" y="8050"/>
                <a:ext cx="1268" cy="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>
                  <a:lnSpc>
                    <a:spcPct val="110000"/>
                  </a:lnSpc>
                </a:pPr>
                <a:r>
                  <a:rPr lang="en-US" altLang="zh-CN"/>
                  <a:t>noyau </a:t>
                </a:r>
                <a:endParaRPr lang="en-US" altLang="zh-CN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9699" y="6786"/>
                <a:ext cx="19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interface 1</a:t>
                </a:r>
                <a:endParaRPr lang="en-US" altLang="zh-CN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689" y="7770"/>
                <a:ext cx="19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interface 2</a:t>
                </a:r>
                <a:endParaRPr lang="en-US" altLang="zh-CN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9689" y="8723"/>
                <a:ext cx="19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interface 3</a:t>
                </a:r>
                <a:endParaRPr lang="en-US" altLang="zh-CN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1" y="8143"/>
                <a:ext cx="104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CPU</a:t>
                </a:r>
                <a:endParaRPr lang="en-US" altLang="zh-CN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V="1">
                <a:off x="6223" y="8050"/>
                <a:ext cx="3400" cy="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6233" y="9001"/>
                <a:ext cx="3400" cy="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H="1">
                <a:off x="6252" y="9848"/>
                <a:ext cx="3308" cy="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9633" y="6786"/>
                <a:ext cx="2100" cy="5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9755" y="9564"/>
                <a:ext cx="19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interface 4</a:t>
                </a:r>
                <a:endParaRPr lang="en-US" altLang="zh-CN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V="1">
                <a:off x="6223" y="7074"/>
                <a:ext cx="3400" cy="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/>
            <p:cNvSpPr/>
            <p:nvPr/>
          </p:nvSpPr>
          <p:spPr>
            <a:xfrm>
              <a:off x="9808" y="7230"/>
              <a:ext cx="2100" cy="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808" y="8183"/>
              <a:ext cx="2100" cy="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808" y="9024"/>
              <a:ext cx="2100" cy="5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en-US" altLang="zh-CN">
                <a:solidFill>
                  <a:srgbClr val="FFFFFF"/>
                </a:solidFill>
                <a:sym typeface="+mn-ea"/>
              </a:rPr>
              <a:t> </a:t>
            </a:r>
            <a:r>
              <a:rPr lang="fr-FR" altLang="en-US">
                <a:solidFill>
                  <a:srgbClr val="FFFFFF"/>
                </a:solidFill>
                <a:sym typeface="+mn-ea"/>
              </a:rPr>
              <a:t>Mise en œuvre Sobel</a:t>
            </a:r>
            <a:endParaRPr lang="fr-FR" altLang="en-US">
              <a:solidFill>
                <a:srgbClr val="FFFFFF"/>
              </a:solidFill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31265" y="2079625"/>
            <a:ext cx="9729470" cy="3773170"/>
            <a:chOff x="444" y="1174"/>
            <a:chExt cx="18320" cy="7764"/>
          </a:xfrm>
        </p:grpSpPr>
        <p:sp>
          <p:nvSpPr>
            <p:cNvPr id="24" name="矩形 23"/>
            <p:cNvSpPr/>
            <p:nvPr/>
          </p:nvSpPr>
          <p:spPr>
            <a:xfrm>
              <a:off x="7469" y="1174"/>
              <a:ext cx="4020" cy="4038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521" y="2079"/>
              <a:ext cx="1918" cy="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FPGA</a:t>
              </a:r>
              <a:endParaRPr lang="en-US" altLang="zh-CN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44" y="6569"/>
              <a:ext cx="6508" cy="2369"/>
              <a:chOff x="444" y="6569"/>
              <a:chExt cx="6508" cy="236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628" y="6569"/>
                <a:ext cx="592" cy="592"/>
              </a:xfrm>
              <a:prstGeom prst="rect">
                <a:avLst/>
              </a:prstGeom>
              <a:solidFill>
                <a:schemeClr val="accent3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36" y="6569"/>
                <a:ext cx="592" cy="592"/>
              </a:xfrm>
              <a:prstGeom prst="rect">
                <a:avLst/>
              </a:prstGeom>
              <a:solidFill>
                <a:schemeClr val="accent3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44" y="6569"/>
                <a:ext cx="592" cy="592"/>
              </a:xfrm>
              <a:prstGeom prst="rect">
                <a:avLst/>
              </a:prstGeom>
              <a:solidFill>
                <a:schemeClr val="accent3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24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816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360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768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76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584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00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992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632" y="7161"/>
                <a:ext cx="592" cy="592"/>
              </a:xfrm>
              <a:prstGeom prst="rect">
                <a:avLst/>
              </a:prstGeom>
              <a:solidFill>
                <a:schemeClr val="accent3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036" y="7161"/>
                <a:ext cx="592" cy="592"/>
              </a:xfrm>
              <a:prstGeom prst="rect">
                <a:avLst/>
              </a:prstGeom>
              <a:solidFill>
                <a:schemeClr val="accent3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44" y="7161"/>
                <a:ext cx="592" cy="592"/>
              </a:xfrm>
              <a:prstGeom prst="rect">
                <a:avLst/>
              </a:prstGeom>
              <a:solidFill>
                <a:schemeClr val="accent3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224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816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360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768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176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584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400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992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628" y="7754"/>
                <a:ext cx="592" cy="592"/>
              </a:xfrm>
              <a:prstGeom prst="rect">
                <a:avLst/>
              </a:prstGeom>
              <a:solidFill>
                <a:schemeClr val="accent3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036" y="7754"/>
                <a:ext cx="592" cy="592"/>
              </a:xfrm>
              <a:prstGeom prst="rect">
                <a:avLst/>
              </a:prstGeom>
              <a:solidFill>
                <a:schemeClr val="accent3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44" y="7753"/>
                <a:ext cx="592" cy="592"/>
              </a:xfrm>
              <a:prstGeom prst="rect">
                <a:avLst/>
              </a:prstGeom>
              <a:solidFill>
                <a:schemeClr val="accent3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224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816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360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768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176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4584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400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992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628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036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44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224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816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6360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768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176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584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3400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992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2256" y="6569"/>
              <a:ext cx="6508" cy="2369"/>
              <a:chOff x="12256" y="6569"/>
              <a:chExt cx="6508" cy="2369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13440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12848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2256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4036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4628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8172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17580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16988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16396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15212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15804" y="6569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13440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12848" y="7161"/>
                <a:ext cx="592" cy="592"/>
              </a:xfrm>
              <a:prstGeom prst="rect">
                <a:avLst/>
              </a:prstGeom>
              <a:solidFill>
                <a:schemeClr val="accent3"/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12256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14036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4628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8172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17580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6988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16396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15212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5804" y="7161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13440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2848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12256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4036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4628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18172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7580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16988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6396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15212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15804" y="7754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3440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12848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2256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4036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4628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8172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17580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16988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6396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15212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15804" y="8346"/>
                <a:ext cx="592" cy="592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04" name="文本框 203"/>
            <p:cNvSpPr txBox="1"/>
            <p:nvPr/>
          </p:nvSpPr>
          <p:spPr>
            <a:xfrm>
              <a:off x="7833" y="3428"/>
              <a:ext cx="3293" cy="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filtre Sobel HDL</a:t>
              </a:r>
              <a:endParaRPr lang="en-US" altLang="zh-CN"/>
            </a:p>
          </p:txBody>
        </p:sp>
        <p:sp>
          <p:nvSpPr>
            <p:cNvPr id="205" name="圆角右箭头 204"/>
            <p:cNvSpPr/>
            <p:nvPr/>
          </p:nvSpPr>
          <p:spPr>
            <a:xfrm>
              <a:off x="1257" y="2602"/>
              <a:ext cx="6095" cy="3848"/>
            </a:xfrm>
            <a:prstGeom prst="bentArrow">
              <a:avLst>
                <a:gd name="adj1" fmla="val 7432"/>
                <a:gd name="adj2" fmla="val 8874"/>
                <a:gd name="adj3" fmla="val 25000"/>
                <a:gd name="adj4" fmla="val 4375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6" name="圆角右箭头 205"/>
            <p:cNvSpPr/>
            <p:nvPr/>
          </p:nvSpPr>
          <p:spPr>
            <a:xfrm rot="5400000">
              <a:off x="10218" y="4045"/>
              <a:ext cx="4515" cy="1696"/>
            </a:xfrm>
            <a:prstGeom prst="bentArrow">
              <a:avLst>
                <a:gd name="adj1" fmla="val 12942"/>
                <a:gd name="adj2" fmla="val 12485"/>
                <a:gd name="adj3" fmla="val 25000"/>
                <a:gd name="adj4" fmla="val 4375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7" name="文本框 206"/>
          <p:cNvSpPr txBox="1"/>
          <p:nvPr/>
        </p:nvSpPr>
        <p:spPr>
          <a:xfrm>
            <a:off x="457835" y="1537335"/>
            <a:ext cx="899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2000"/>
              <a:t>E</a:t>
            </a:r>
            <a:r>
              <a:rPr lang="en-US" altLang="zh-CN" sz="2000"/>
              <a:t>ntrer un</a:t>
            </a:r>
            <a:r>
              <a:rPr lang="fr-FR" altLang="en-US" sz="2000"/>
              <a:t>e</a:t>
            </a:r>
            <a:r>
              <a:rPr lang="en-US" altLang="zh-CN" sz="2000"/>
              <a:t> matrice occupe beaucoup de broches</a:t>
            </a:r>
            <a:endParaRPr lang="en-US" altLang="zh-CN" sz="2000"/>
          </a:p>
        </p:txBody>
      </p:sp>
      <p:sp>
        <p:nvSpPr>
          <p:cNvPr id="208" name="文本框 207"/>
          <p:cNvSpPr txBox="1"/>
          <p:nvPr/>
        </p:nvSpPr>
        <p:spPr>
          <a:xfrm>
            <a:off x="1156970" y="6114415"/>
            <a:ext cx="36029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/>
              <a:t>9 pixels x 32 bits=288 broches</a:t>
            </a:r>
            <a:endParaRPr lang="en-US" altLang="zh-CN" sz="2000"/>
          </a:p>
        </p:txBody>
      </p:sp>
      <p:sp>
        <p:nvSpPr>
          <p:cNvPr id="51" name="文本框 50"/>
          <p:cNvSpPr txBox="1"/>
          <p:nvPr/>
        </p:nvSpPr>
        <p:spPr>
          <a:xfrm>
            <a:off x="7450455" y="6114415"/>
            <a:ext cx="35623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/>
              <a:t>résoudre avec un buffer de FPGA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en-US" altLang="zh-CN">
                <a:solidFill>
                  <a:srgbClr val="FFFFFF"/>
                </a:solidFill>
                <a:sym typeface="+mn-ea"/>
              </a:rPr>
              <a:t> </a:t>
            </a:r>
            <a:r>
              <a:rPr lang="fr-FR" altLang="en-US">
                <a:solidFill>
                  <a:srgbClr val="FFFFFF"/>
                </a:solidFill>
                <a:sym typeface="+mn-ea"/>
              </a:rPr>
              <a:t>Mise en œuvre Sobel</a:t>
            </a:r>
            <a:endParaRPr lang="fr-FR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240" y="1371600"/>
            <a:ext cx="4926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/>
              <a:t>O</a:t>
            </a:r>
            <a:r>
              <a:rPr lang="en-US" altLang="zh-CN" sz="2000"/>
              <a:t>n peut le résoudre avec un buffer dans FPGA</a:t>
            </a:r>
            <a:endParaRPr lang="en-US" altLang="zh-CN" sz="2000"/>
          </a:p>
        </p:txBody>
      </p:sp>
      <p:pic>
        <p:nvPicPr>
          <p:cNvPr id="257" name="图片 256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3975" y="2280920"/>
            <a:ext cx="7003415" cy="3953510"/>
          </a:xfrm>
          <a:prstGeom prst="rect">
            <a:avLst/>
          </a:prstGeom>
        </p:spPr>
      </p:pic>
      <p:sp>
        <p:nvSpPr>
          <p:cNvPr id="258" name="文本框 257"/>
          <p:cNvSpPr txBox="1"/>
          <p:nvPr/>
        </p:nvSpPr>
        <p:spPr>
          <a:xfrm>
            <a:off x="523240" y="1770380"/>
            <a:ext cx="20726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>
                <a:sym typeface="+mn-ea"/>
              </a:rPr>
              <a:t>le noyau sobel.cl</a:t>
            </a:r>
            <a:endParaRPr lang="zh-CN" altLang="en-US" sz="2000"/>
          </a:p>
        </p:txBody>
      </p:sp>
      <p:sp>
        <p:nvSpPr>
          <p:cNvPr id="259" name="文本框 258"/>
          <p:cNvSpPr txBox="1"/>
          <p:nvPr/>
        </p:nvSpPr>
        <p:spPr>
          <a:xfrm>
            <a:off x="523240" y="6234430"/>
            <a:ext cx="50107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 sz="2000"/>
              <a:t>C</a:t>
            </a:r>
            <a:r>
              <a:rPr lang="en-US" altLang="zh-CN" sz="2000"/>
              <a:t>haque cycle, il faut entrer seulement un pixel.</a:t>
            </a:r>
            <a:endParaRPr lang="en-US" altLang="zh-CN" sz="2000"/>
          </a:p>
        </p:txBody>
      </p:sp>
      <p:pic>
        <p:nvPicPr>
          <p:cNvPr id="260" name="图片 2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770380"/>
            <a:ext cx="3909060" cy="5105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en-US" altLang="zh-CN">
                <a:solidFill>
                  <a:srgbClr val="FFFFFF"/>
                </a:solidFill>
                <a:sym typeface="+mn-ea"/>
              </a:rPr>
              <a:t> </a:t>
            </a:r>
            <a:r>
              <a:rPr lang="fr-FR" altLang="en-US">
                <a:solidFill>
                  <a:srgbClr val="FFFFFF"/>
                </a:solidFill>
                <a:sym typeface="+mn-ea"/>
              </a:rPr>
              <a:t>C</a:t>
            </a:r>
            <a:r>
              <a:rPr lang="en-US" altLang="zh-CN">
                <a:solidFill>
                  <a:srgbClr val="FFFFFF"/>
                </a:solidFill>
                <a:sym typeface="+mn-ea"/>
              </a:rPr>
              <a:t>ommunication </a:t>
            </a:r>
            <a:r>
              <a:rPr lang="fr-FR" altLang="en-US">
                <a:solidFill>
                  <a:srgbClr val="FFFFFF"/>
                </a:solidFill>
                <a:sym typeface="+mn-ea"/>
              </a:rPr>
              <a:t>au niveau du matériel</a:t>
            </a:r>
            <a:endParaRPr lang="fr-FR" altLang="en-US">
              <a:solidFill>
                <a:srgbClr val="FFFFFF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1676400"/>
            <a:ext cx="7886700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en-US" altLang="zh-CN">
                <a:solidFill>
                  <a:srgbClr val="FFFFFF"/>
                </a:solidFill>
                <a:sym typeface="+mn-ea"/>
              </a:rPr>
              <a:t> </a:t>
            </a:r>
            <a:r>
              <a:rPr lang="fr-FR" altLang="en-US">
                <a:solidFill>
                  <a:srgbClr val="FFFFFF"/>
                </a:solidFill>
                <a:sym typeface="+mn-ea"/>
              </a:rPr>
              <a:t>BSP</a:t>
            </a:r>
            <a:endParaRPr lang="fr-FR" altLang="en-US">
              <a:solidFill>
                <a:srgbClr val="FFFFFF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1721485"/>
            <a:ext cx="970788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/>
              <a:t>BSP nous offre 3 bus entre A</a:t>
            </a:r>
            <a:r>
              <a:rPr lang="fr-FR" altLang="en-US" sz="2400"/>
              <a:t>RM</a:t>
            </a:r>
            <a:r>
              <a:rPr lang="en-US" altLang="zh-CN" sz="2400"/>
              <a:t> et FPGA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 sz="2400"/>
              <a:t>HPS2FPGA bridge</a:t>
            </a:r>
            <a:endParaRPr lang="en-US" altLang="zh-CN" sz="2400"/>
          </a:p>
          <a:p>
            <a:pPr algn="l"/>
            <a:r>
              <a:rPr lang="en-US" altLang="zh-CN" sz="2400"/>
              <a:t>     LWHPS2FPGA bridge</a:t>
            </a:r>
            <a:endParaRPr lang="en-US" altLang="zh-CN" sz="2400"/>
          </a:p>
          <a:p>
            <a:pPr algn="l"/>
            <a:endParaRPr lang="en-US" altLang="zh-CN" sz="2400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 sz="2400"/>
              <a:t>FPGA2HPS bridge</a:t>
            </a:r>
            <a:endParaRPr lang="en-US" altLang="zh-CN" sz="2400"/>
          </a:p>
          <a:p>
            <a:pPr algn="l"/>
            <a:endParaRPr lang="en-US" altLang="zh-CN" sz="2400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 sz="2400"/>
              <a:t>FPGA2SDRAM bridge</a:t>
            </a:r>
            <a:endParaRPr lang="en-US" altLang="zh-CN" sz="2400"/>
          </a:p>
        </p:txBody>
      </p:sp>
      <p:pic>
        <p:nvPicPr>
          <p:cNvPr id="6" name="图片 6" descr="Hardware 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0680" y="1676400"/>
            <a:ext cx="4643120" cy="48520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Performances sur ARM+FPGA</a:t>
            </a:r>
            <a:endParaRPr lang="fr-FR" altLang="zh-CN">
              <a:solidFill>
                <a:srgbClr val="FFFFFF"/>
              </a:solidFill>
            </a:endParaRPr>
          </a:p>
        </p:txBody>
      </p:sp>
      <p:pic>
        <p:nvPicPr>
          <p:cNvPr id="7" name="图片 6" descr="echange"/>
          <p:cNvPicPr>
            <a:picLocks noChangeAspect="1"/>
          </p:cNvPicPr>
          <p:nvPr/>
        </p:nvPicPr>
        <p:blipFill>
          <a:blip r:embed="rId1"/>
          <a:srcRect t="10057" r="6089" b="3918"/>
          <a:stretch>
            <a:fillRect/>
          </a:stretch>
        </p:blipFill>
        <p:spPr>
          <a:xfrm>
            <a:off x="1519555" y="1365885"/>
            <a:ext cx="4368165" cy="3959860"/>
          </a:xfrm>
          <a:prstGeom prst="rect">
            <a:avLst/>
          </a:prstGeom>
        </p:spPr>
      </p:pic>
      <p:pic>
        <p:nvPicPr>
          <p:cNvPr id="10" name="图片 9" descr="debit_arm_fpga"/>
          <p:cNvPicPr>
            <a:picLocks noChangeAspect="1"/>
          </p:cNvPicPr>
          <p:nvPr/>
        </p:nvPicPr>
        <p:blipFill>
          <a:blip r:embed="rId2"/>
          <a:srcRect l="3584" t="9489" r="8953" b="3898"/>
          <a:stretch>
            <a:fillRect/>
          </a:stretch>
        </p:blipFill>
        <p:spPr>
          <a:xfrm>
            <a:off x="6569075" y="1365250"/>
            <a:ext cx="4144010" cy="40608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96795" y="5408930"/>
            <a:ext cx="75755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fr-FR" altLang="en-US" sz="2000"/>
              <a:t>La</a:t>
            </a:r>
            <a:r>
              <a:rPr lang="en-US" altLang="zh-CN" sz="2000"/>
              <a:t> réception depuis FPGA est plus rapide que la transmission vers FPGA</a:t>
            </a:r>
            <a:r>
              <a:rPr lang="fr-FR" altLang="en-US" sz="2000"/>
              <a:t>.</a:t>
            </a:r>
            <a:endParaRPr lang="en-US" altLang="zh-CN" sz="2000"/>
          </a:p>
          <a:p>
            <a:pPr algn="l"/>
            <a:r>
              <a:rPr lang="fr-FR" altLang="en-US" sz="2000"/>
              <a:t>- </a:t>
            </a:r>
            <a:r>
              <a:rPr lang="en-US" altLang="zh-CN" sz="2000"/>
              <a:t>HPS2FPGA bridge </a:t>
            </a:r>
            <a:r>
              <a:rPr lang="fr-FR" altLang="en-US" sz="2000"/>
              <a:t>:</a:t>
            </a:r>
            <a:r>
              <a:rPr lang="en-US" altLang="zh-CN" sz="2000"/>
              <a:t>	passer par l'échangeur L3</a:t>
            </a:r>
            <a:endParaRPr lang="en-US" altLang="zh-CN" sz="2000"/>
          </a:p>
          <a:p>
            <a:pPr algn="l"/>
            <a:r>
              <a:rPr lang="fr-FR" altLang="en-US" sz="2000"/>
              <a:t>- </a:t>
            </a:r>
            <a:r>
              <a:rPr lang="en-US" altLang="zh-CN" sz="2000"/>
              <a:t>FPGA2SDRAM bridge </a:t>
            </a:r>
            <a:r>
              <a:rPr lang="fr-FR" altLang="en-US" sz="2000"/>
              <a:t>:</a:t>
            </a:r>
            <a:r>
              <a:rPr lang="en-US" altLang="zh-CN" sz="2000"/>
              <a:t> 	directement 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Traitement sur ARM+FPGA</a:t>
            </a:r>
            <a:endParaRPr lang="fr-FR" altLang="zh-CN">
              <a:solidFill>
                <a:srgbClr val="FFFFFF"/>
              </a:solidFill>
            </a:endParaRPr>
          </a:p>
        </p:txBody>
      </p:sp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1403985"/>
            <a:ext cx="2992755" cy="2245360"/>
          </a:xfrm>
          <a:prstGeom prst="rect">
            <a:avLst/>
          </a:prstGeom>
        </p:spPr>
      </p:pic>
      <p:pic>
        <p:nvPicPr>
          <p:cNvPr id="13" name="图片 12" descr="1AR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1403985"/>
            <a:ext cx="2993390" cy="2245360"/>
          </a:xfrm>
          <a:prstGeom prst="rect">
            <a:avLst/>
          </a:prstGeom>
        </p:spPr>
      </p:pic>
      <p:pic>
        <p:nvPicPr>
          <p:cNvPr id="10" name="图片 9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4034790"/>
            <a:ext cx="3957955" cy="2350135"/>
          </a:xfrm>
          <a:prstGeom prst="rect">
            <a:avLst/>
          </a:prstGeom>
        </p:spPr>
      </p:pic>
      <p:pic>
        <p:nvPicPr>
          <p:cNvPr id="11" name="图片 10" descr="2AR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4034790"/>
            <a:ext cx="3992880" cy="23710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97755" y="3538220"/>
            <a:ext cx="2621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résolution </a:t>
            </a:r>
            <a:r>
              <a:rPr lang="zh-CN" altLang="en-US"/>
              <a:t>800×600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38395" y="64058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résolution</a:t>
            </a:r>
            <a:r>
              <a:rPr lang="zh-CN" altLang="en-US"/>
              <a:t> 1280×760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Comparaison des performances</a:t>
            </a:r>
            <a:endParaRPr lang="fr-FR" altLang="zh-CN">
              <a:solidFill>
                <a:srgbClr val="FFFFFF"/>
              </a:solidFill>
            </a:endParaRPr>
          </a:p>
        </p:txBody>
      </p:sp>
      <p:pic>
        <p:nvPicPr>
          <p:cNvPr id="4" name="图片 3" descr="time_arm_fpga"/>
          <p:cNvPicPr>
            <a:picLocks noChangeAspect="1"/>
          </p:cNvPicPr>
          <p:nvPr/>
        </p:nvPicPr>
        <p:blipFill>
          <a:blip r:embed="rId1"/>
          <a:srcRect t="9068" r="6488" b="4030"/>
          <a:stretch>
            <a:fillRect/>
          </a:stretch>
        </p:blipFill>
        <p:spPr>
          <a:xfrm>
            <a:off x="838200" y="1450975"/>
            <a:ext cx="4823460" cy="44361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8435" y="5887085"/>
            <a:ext cx="3911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Evolution du temps de traitement</a:t>
            </a:r>
            <a:endParaRPr lang="zh-CN" altLang="en-US" sz="2000"/>
          </a:p>
        </p:txBody>
      </p:sp>
      <p:pic>
        <p:nvPicPr>
          <p:cNvPr id="5" name="图片 4" descr="cpp_arm_fpga"/>
          <p:cNvPicPr>
            <a:picLocks noChangeAspect="1"/>
          </p:cNvPicPr>
          <p:nvPr/>
        </p:nvPicPr>
        <p:blipFill>
          <a:blip r:embed="rId2"/>
          <a:srcRect t="10625" r="8632" b="4640"/>
          <a:stretch>
            <a:fillRect/>
          </a:stretch>
        </p:blipFill>
        <p:spPr>
          <a:xfrm>
            <a:off x="5862320" y="1499235"/>
            <a:ext cx="4780280" cy="4387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85255" y="5887085"/>
            <a:ext cx="45205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/>
              <a:t>Mesures du nombre </a:t>
            </a:r>
            <a:r>
              <a:rPr lang="fr-FR" altLang="zh-CN" sz="2000"/>
              <a:t>de</a:t>
            </a:r>
            <a:r>
              <a:rPr lang="zh-CN" altLang="en-US" sz="2000"/>
              <a:t> cycles par pixel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>
                <a:solidFill>
                  <a:srgbClr val="FFFFFF"/>
                </a:solidFill>
              </a:rPr>
              <a:t>Plan de présentation</a:t>
            </a:r>
            <a:endParaRPr lang="fr-FR" altLang="en-US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0" y="1844040"/>
            <a:ext cx="8721090" cy="4368800"/>
          </a:xfrm>
        </p:spPr>
        <p:txBody>
          <a:bodyPr>
            <a:normAutofit lnSpcReduction="10000"/>
          </a:bodyPr>
          <a:p>
            <a:pPr algn="l">
              <a:lnSpc>
                <a:spcPct val="120000"/>
              </a:lnSpc>
            </a:pPr>
            <a:r>
              <a:rPr lang="fr-FR" altLang="zh-CN"/>
              <a:t>Introduction</a:t>
            </a:r>
            <a:endParaRPr lang="fr-FR" altLang="zh-CN"/>
          </a:p>
          <a:p>
            <a:pPr algn="l">
              <a:lnSpc>
                <a:spcPct val="120000"/>
              </a:lnSpc>
            </a:pPr>
            <a:r>
              <a:rPr lang="fr-FR" altLang="zh-CN"/>
              <a:t>Généralités du traitement et de la carte</a:t>
            </a:r>
            <a:endParaRPr lang="fr-FR" altLang="zh-CN"/>
          </a:p>
          <a:p>
            <a:pPr algn="l">
              <a:lnSpc>
                <a:spcPct val="120000"/>
              </a:lnSpc>
            </a:pPr>
            <a:r>
              <a:rPr lang="fr-FR" altLang="zh-CN"/>
              <a:t>Traitement d'image sur ARM</a:t>
            </a:r>
            <a:endParaRPr lang="fr-FR" altLang="zh-CN"/>
          </a:p>
          <a:p>
            <a:pPr algn="l">
              <a:lnSpc>
                <a:spcPct val="120000"/>
              </a:lnSpc>
            </a:pPr>
            <a:r>
              <a:rPr lang="fr-FR" altLang="zh-CN"/>
              <a:t>Traitement d'image sur CPU+FPGA</a:t>
            </a:r>
            <a:endParaRPr lang="fr-FR" altLang="zh-CN"/>
          </a:p>
          <a:p>
            <a:pPr algn="l">
              <a:lnSpc>
                <a:spcPct val="120000"/>
              </a:lnSpc>
            </a:pPr>
            <a:r>
              <a:rPr lang="fr-FR" altLang="zh-CN"/>
              <a:t>Traitement vidéo</a:t>
            </a:r>
            <a:endParaRPr lang="fr-FR" altLang="zh-CN"/>
          </a:p>
          <a:p>
            <a:pPr algn="l">
              <a:lnSpc>
                <a:spcPct val="120000"/>
              </a:lnSpc>
            </a:pPr>
            <a:r>
              <a:rPr lang="fr-FR" altLang="zh-CN"/>
              <a:t>Traitements parallèles</a:t>
            </a:r>
            <a:endParaRPr lang="fr-FR" altLang="zh-CN"/>
          </a:p>
          <a:p>
            <a:pPr algn="l">
              <a:lnSpc>
                <a:spcPct val="120000"/>
              </a:lnSpc>
            </a:pPr>
            <a:r>
              <a:rPr lang="fr-FR" altLang="zh-CN"/>
              <a:t>Conclusion et perspectives</a:t>
            </a:r>
            <a:endParaRPr lang="fr-FR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Comparaison des performances</a:t>
            </a:r>
            <a:endParaRPr lang="fr-FR" altLang="zh-CN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9055" r="6321"/>
          <a:stretch>
            <a:fillRect/>
          </a:stretch>
        </p:blipFill>
        <p:spPr>
          <a:xfrm>
            <a:off x="3808730" y="1462405"/>
            <a:ext cx="4796155" cy="46081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59660" y="6070600"/>
            <a:ext cx="7833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fr-FR" altLang="en-US"/>
              <a:t>E</a:t>
            </a:r>
            <a:r>
              <a:rPr lang="en-US" altLang="zh-CN"/>
              <a:t>volution</a:t>
            </a:r>
            <a:r>
              <a:rPr lang="zh-CN" altLang="en-US"/>
              <a:t> des ressources FPGA </a:t>
            </a:r>
            <a:r>
              <a:rPr lang="en-US" altLang="zh-CN"/>
              <a:t>utilisé</a:t>
            </a:r>
            <a:r>
              <a:rPr lang="fr-FR" altLang="en-US"/>
              <a:t>es</a:t>
            </a:r>
            <a:r>
              <a:rPr lang="zh-CN" altLang="en-US"/>
              <a:t> en fonction du nombre de pixels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Shape 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4445" y="-5715"/>
            <a:ext cx="12204065" cy="6911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51318"/>
            <a:ext cx="9144000" cy="2387600"/>
          </a:xfrm>
        </p:spPr>
        <p:txBody>
          <a:bodyPr/>
          <a:p>
            <a:r>
              <a:rPr lang="fr-FR" altLang="zh-CN" sz="6600">
                <a:solidFill>
                  <a:srgbClr val="FFFFFF"/>
                </a:solidFill>
                <a:cs typeface="+mj-lt"/>
              </a:rPr>
              <a:t>Traitement vidéo</a:t>
            </a:r>
            <a:endParaRPr lang="fr-FR" altLang="zh-CN" sz="6600">
              <a:solidFill>
                <a:srgbClr val="FFFFFF"/>
              </a:solidFill>
              <a:cs typeface="+mj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Shape 22"/>
          <p:cNvPicPr preferRelativeResize="0"/>
          <p:nvPr/>
        </p:nvPicPr>
        <p:blipFill rotWithShape="1">
          <a:blip r:embed="rId1"/>
          <a:srcRect b="8706"/>
          <a:stretch>
            <a:fillRect/>
          </a:stretch>
        </p:blipFill>
        <p:spPr>
          <a:xfrm>
            <a:off x="-6350" y="-635"/>
            <a:ext cx="1220406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Principes d'une vidéo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fr-FR" altLang="zh-CN" sz="3600"/>
              <a:t>Cadence vidéo (fps)</a:t>
            </a:r>
            <a:endParaRPr lang="fr-FR" altLang="zh-CN" sz="3600"/>
          </a:p>
          <a:p>
            <a:pPr marL="0" indent="0">
              <a:buNone/>
            </a:pPr>
            <a:endParaRPr lang="fr-FR" altLang="zh-CN" sz="3600"/>
          </a:p>
          <a:p>
            <a:r>
              <a:rPr lang="fr-FR" altLang="zh-CN" sz="3600"/>
              <a:t>Même résolution </a:t>
            </a:r>
            <a:endParaRPr lang="fr-FR" altLang="zh-CN" sz="3600"/>
          </a:p>
          <a:p>
            <a:endParaRPr lang="fr-FR" altLang="zh-CN" sz="3600"/>
          </a:p>
          <a:p>
            <a:r>
              <a:rPr lang="fr-FR" altLang="zh-CN" sz="3600"/>
              <a:t>Codage de couleur YUV</a:t>
            </a:r>
            <a:endParaRPr lang="fr-FR" altLang="zh-CN" sz="3600"/>
          </a:p>
        </p:txBody>
      </p:sp>
      <p:grpSp>
        <p:nvGrpSpPr>
          <p:cNvPr id="13" name="组合 12"/>
          <p:cNvGrpSpPr/>
          <p:nvPr/>
        </p:nvGrpSpPr>
        <p:grpSpPr>
          <a:xfrm rot="0">
            <a:off x="6770370" y="2884805"/>
            <a:ext cx="2193290" cy="1557655"/>
            <a:chOff x="1899" y="6111"/>
            <a:chExt cx="2354" cy="1850"/>
          </a:xfrm>
        </p:grpSpPr>
        <p:sp>
          <p:nvSpPr>
            <p:cNvPr id="5" name="矩形 4"/>
            <p:cNvSpPr/>
            <p:nvPr/>
          </p:nvSpPr>
          <p:spPr>
            <a:xfrm>
              <a:off x="1899" y="6111"/>
              <a:ext cx="1577" cy="1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099" y="6311"/>
              <a:ext cx="1577" cy="1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277" y="6511"/>
              <a:ext cx="1577" cy="1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477" y="6711"/>
              <a:ext cx="1577" cy="1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677" y="6911"/>
              <a:ext cx="1577" cy="1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033895" y="4540885"/>
            <a:ext cx="2392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zh-CN" sz="2400"/>
              <a:t>vidéo</a:t>
            </a:r>
            <a:endParaRPr lang="fr-FR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9726295" y="3198495"/>
            <a:ext cx="1627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zh-CN" sz="2400"/>
              <a:t>un frame</a:t>
            </a:r>
            <a:endParaRPr lang="fr-FR" altLang="zh-CN" sz="240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9076690" y="3427730"/>
            <a:ext cx="81026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Shape 22"/>
          <p:cNvPicPr preferRelativeResize="0"/>
          <p:nvPr/>
        </p:nvPicPr>
        <p:blipFill rotWithShape="1">
          <a:blip r:embed="rId1"/>
          <a:srcRect b="8706"/>
          <a:stretch>
            <a:fillRect/>
          </a:stretch>
        </p:blipFill>
        <p:spPr>
          <a:xfrm>
            <a:off x="-6350" y="-635"/>
            <a:ext cx="1220406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>
              <a:buClrTx/>
              <a:buSzTx/>
              <a:buFontTx/>
            </a:pPr>
            <a:r>
              <a:rPr lang="fr-FR" altLang="zh-CN">
                <a:solidFill>
                  <a:srgbClr val="FFFFFF"/>
                </a:solidFill>
                <a:sym typeface="+mn-ea"/>
              </a:rPr>
              <a:t>Format YUV 420</a:t>
            </a:r>
            <a:endParaRPr lang="fr-FR" altLang="zh-CN">
              <a:solidFill>
                <a:srgbClr val="FFFFFF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34890"/>
          </a:xfrm>
        </p:spPr>
        <p:txBody>
          <a:bodyPr>
            <a:normAutofit/>
          </a:bodyPr>
          <a:p>
            <a:r>
              <a:rPr lang="fr-FR" altLang="zh-CN" sz="3600"/>
              <a:t>2 catégories de YUV</a:t>
            </a:r>
            <a:endParaRPr lang="fr-FR" altLang="zh-CN"/>
          </a:p>
          <a:p>
            <a:endParaRPr lang="fr-FR" altLang="zh-CN"/>
          </a:p>
          <a:p>
            <a:endParaRPr lang="fr-FR" altLang="zh-CN"/>
          </a:p>
          <a:p>
            <a:endParaRPr lang="fr-FR" altLang="zh-CN"/>
          </a:p>
          <a:p>
            <a:endParaRPr lang="fr-FR" altLang="zh-CN"/>
          </a:p>
          <a:p>
            <a:endParaRPr lang="fr-FR" altLang="zh-CN"/>
          </a:p>
          <a:p>
            <a:endParaRPr lang="fr-FR" altLang="zh-CN"/>
          </a:p>
          <a:p>
            <a:pPr marL="0" indent="0">
              <a:buNone/>
            </a:pPr>
            <a:r>
              <a:rPr lang="fr-FR" altLang="zh-CN"/>
              <a:t>                   </a:t>
            </a:r>
            <a:endParaRPr lang="fr-FR" altLang="zh-CN"/>
          </a:p>
          <a:p>
            <a:pPr marL="0" indent="0">
              <a:buNone/>
            </a:pPr>
            <a:r>
              <a:rPr lang="fr-FR" altLang="zh-CN"/>
              <a:t>                     </a:t>
            </a:r>
            <a:r>
              <a:rPr lang="fr-FR" altLang="zh-CN" sz="2400"/>
              <a:t>planar format                                              packed format</a:t>
            </a:r>
            <a:endParaRPr lang="fr-FR" altLang="zh-CN" sz="2400"/>
          </a:p>
        </p:txBody>
      </p:sp>
      <p:graphicFrame>
        <p:nvGraphicFramePr>
          <p:cNvPr id="6" name="表格 5"/>
          <p:cNvGraphicFramePr/>
          <p:nvPr/>
        </p:nvGraphicFramePr>
        <p:xfrm>
          <a:off x="1421765" y="2462530"/>
          <a:ext cx="3904615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125"/>
                <a:gridCol w="490855"/>
                <a:gridCol w="489585"/>
                <a:gridCol w="491490"/>
                <a:gridCol w="485775"/>
                <a:gridCol w="485140"/>
                <a:gridCol w="485140"/>
                <a:gridCol w="484505"/>
              </a:tblGrid>
              <a:tr h="548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Y00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Y01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Y02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Y03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 Y20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Y21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Y22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Y23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Y30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Y31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Y32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Y33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548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U00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U01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U02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U03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U10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U11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U12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U13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</a:tr>
              <a:tr h="548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U20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U21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U22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U23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U30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U31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U32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U33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</a:tr>
              <a:tr h="548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V00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V01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V02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V03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V10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V11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V12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V13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</a:tr>
              <a:tr h="548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V20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V21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V22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V23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V30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V31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V32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V33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692140" y="3027680"/>
          <a:ext cx="5452110" cy="216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05"/>
                <a:gridCol w="457835"/>
                <a:gridCol w="456565"/>
                <a:gridCol w="458470"/>
                <a:gridCol w="452755"/>
                <a:gridCol w="452755"/>
                <a:gridCol w="452120"/>
                <a:gridCol w="452755"/>
                <a:gridCol w="452120"/>
                <a:gridCol w="452755"/>
                <a:gridCol w="452120"/>
                <a:gridCol w="452755"/>
              </a:tblGrid>
              <a:tr h="540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Y00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U00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V00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Y01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U01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V01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Y02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U02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V02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Y03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U03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V03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</a:tr>
              <a:tr h="540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U10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V10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U11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V11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U12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V12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U13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V13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</a:tr>
              <a:tr h="540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Y20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U20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V20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Y21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U21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V21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Y22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U22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V22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Y23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U23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V23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</a:tr>
              <a:tr h="540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Y30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U30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V30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Y31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U31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V31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Y32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U32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V32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Y33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U33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V33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Shape 22"/>
          <p:cNvPicPr preferRelativeResize="0"/>
          <p:nvPr/>
        </p:nvPicPr>
        <p:blipFill rotWithShape="1">
          <a:blip r:embed="rId1"/>
          <a:srcRect b="8706"/>
          <a:stretch>
            <a:fillRect/>
          </a:stretch>
        </p:blipFill>
        <p:spPr>
          <a:xfrm>
            <a:off x="-6350" y="-635"/>
            <a:ext cx="1220406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>
              <a:buClrTx/>
              <a:buSzTx/>
              <a:buFontTx/>
            </a:pPr>
            <a:r>
              <a:rPr lang="fr-FR" altLang="zh-CN">
                <a:solidFill>
                  <a:srgbClr val="FFFFFF"/>
                </a:solidFill>
                <a:sym typeface="+mn-ea"/>
              </a:rPr>
              <a:t>Format YUV 420</a:t>
            </a:r>
            <a:endParaRPr lang="fr-FR" altLang="zh-CN">
              <a:solidFill>
                <a:srgbClr val="FFFFFF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834890"/>
          </a:xfrm>
        </p:spPr>
        <p:txBody>
          <a:bodyPr>
            <a:normAutofit/>
          </a:bodyPr>
          <a:p>
            <a:r>
              <a:rPr lang="fr-FR" altLang="zh-CN" sz="3600"/>
              <a:t>échantillonage de chrominance 420</a:t>
            </a:r>
            <a:endParaRPr lang="fr-FR" altLang="zh-CN"/>
          </a:p>
          <a:p>
            <a:endParaRPr lang="fr-FR" altLang="zh-CN"/>
          </a:p>
          <a:p>
            <a:endParaRPr lang="fr-FR" altLang="zh-CN"/>
          </a:p>
          <a:p>
            <a:endParaRPr lang="fr-FR" altLang="zh-CN"/>
          </a:p>
          <a:p>
            <a:endParaRPr lang="fr-FR" altLang="zh-CN"/>
          </a:p>
          <a:p>
            <a:endParaRPr lang="fr-FR" altLang="zh-CN"/>
          </a:p>
          <a:p>
            <a:endParaRPr lang="fr-FR" altLang="zh-CN"/>
          </a:p>
          <a:p>
            <a:pPr marL="0" indent="0">
              <a:buNone/>
            </a:pPr>
            <a:r>
              <a:rPr lang="fr-FR" altLang="zh-CN"/>
              <a:t>                   </a:t>
            </a:r>
            <a:endParaRPr lang="fr-FR" altLang="zh-CN"/>
          </a:p>
          <a:p>
            <a:pPr marL="0" indent="0">
              <a:buNone/>
            </a:pPr>
            <a:r>
              <a:rPr lang="fr-FR" altLang="zh-CN"/>
              <a:t>                   </a:t>
            </a:r>
            <a:r>
              <a:rPr lang="fr-FR" altLang="zh-CN" sz="2400"/>
              <a:t>                                                             </a:t>
            </a:r>
            <a:endParaRPr lang="fr-FR" altLang="zh-CN" sz="2400"/>
          </a:p>
        </p:txBody>
      </p:sp>
      <p:graphicFrame>
        <p:nvGraphicFramePr>
          <p:cNvPr id="5" name="表格 4"/>
          <p:cNvGraphicFramePr/>
          <p:nvPr/>
        </p:nvGraphicFramePr>
        <p:xfrm>
          <a:off x="7156450" y="2338705"/>
          <a:ext cx="2372360" cy="3539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/>
                <a:gridCol w="593090"/>
                <a:gridCol w="590550"/>
                <a:gridCol w="594360"/>
              </a:tblGrid>
              <a:tr h="589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Y4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</a:tr>
              <a:tr h="589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Y5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Y6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Y7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Y8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</a:tr>
              <a:tr h="589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Y9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Y10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89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Y14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Y15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Y16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89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U4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89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V1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V2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BFE8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V3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AAC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latin typeface="Calibri" panose="020F0502020204030204" charset="0"/>
                          <a:cs typeface="Calibri" panose="020F0502020204030204" charset="0"/>
                        </a:rPr>
                        <a:t>V4</a:t>
                      </a:r>
                      <a:endParaRPr lang="en-US" altLang="en-US" sz="14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6408420" y="2823210"/>
            <a:ext cx="736600" cy="2907665"/>
            <a:chOff x="10092" y="4446"/>
            <a:chExt cx="1160" cy="4579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0092" y="4446"/>
              <a:ext cx="0" cy="3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0092" y="4446"/>
              <a:ext cx="11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0114" y="7885"/>
              <a:ext cx="11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0092" y="7842"/>
              <a:ext cx="0" cy="1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10092" y="9025"/>
              <a:ext cx="11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表格 21"/>
          <p:cNvGraphicFramePr/>
          <p:nvPr/>
        </p:nvGraphicFramePr>
        <p:xfrm>
          <a:off x="1830705" y="2606040"/>
          <a:ext cx="3272155" cy="3004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995"/>
                <a:gridCol w="467360"/>
                <a:gridCol w="466090"/>
                <a:gridCol w="467995"/>
                <a:gridCol w="467360"/>
                <a:gridCol w="467995"/>
                <a:gridCol w="467360"/>
              </a:tblGrid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○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○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○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○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solidFill>
                            <a:schemeClr val="tx1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●</a:t>
                      </a:r>
                      <a:endParaRPr lang="en-US" altLang="en-US" sz="2800" b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Shape 22"/>
          <p:cNvPicPr preferRelativeResize="0"/>
          <p:nvPr/>
        </p:nvPicPr>
        <p:blipFill rotWithShape="1">
          <a:blip r:embed="rId1"/>
          <a:srcRect b="8706"/>
          <a:stretch>
            <a:fillRect/>
          </a:stretch>
        </p:blipFill>
        <p:spPr>
          <a:xfrm>
            <a:off x="-6350" y="-635"/>
            <a:ext cx="1220406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Vidéo YUV 420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680"/>
          </a:xfrm>
        </p:spPr>
        <p:txBody>
          <a:bodyPr/>
          <a:p>
            <a:endParaRPr lang="zh-CN" altLang="en-US"/>
          </a:p>
          <a:p>
            <a:r>
              <a:rPr lang="fr-FR" altLang="zh-CN" sz="3600"/>
              <a:t>Frame size = Y size + U size + V size</a:t>
            </a:r>
            <a:endParaRPr lang="fr-FR" altLang="zh-CN" sz="3600"/>
          </a:p>
          <a:p>
            <a:pPr marL="0" indent="0">
              <a:buNone/>
            </a:pPr>
            <a:endParaRPr lang="fr-FR" altLang="zh-CN" sz="3600"/>
          </a:p>
          <a:p>
            <a:r>
              <a:rPr lang="fr-FR" altLang="zh-CN" sz="3600"/>
              <a:t>Y size = Cols x Rows = résolution</a:t>
            </a:r>
            <a:endParaRPr lang="fr-FR" altLang="zh-CN" sz="3600"/>
          </a:p>
          <a:p>
            <a:r>
              <a:rPr lang="fr-FR" altLang="zh-CN" sz="3600"/>
              <a:t>U size = 1/4 x Y size</a:t>
            </a:r>
            <a:endParaRPr lang="fr-FR" altLang="zh-CN" sz="3600"/>
          </a:p>
          <a:p>
            <a:r>
              <a:rPr lang="fr-FR" altLang="zh-CN" sz="3600"/>
              <a:t>V size = 1/4 x Y size</a:t>
            </a:r>
            <a:endParaRPr lang="fr-FR" altLang="zh-CN"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7970"/>
            <a:ext cx="10515600" cy="1325563"/>
          </a:xfrm>
        </p:spPr>
        <p:txBody>
          <a:bodyPr>
            <a:normAutofit/>
          </a:bodyPr>
          <a:p>
            <a:pPr algn="ctr">
              <a:buClrTx/>
              <a:buSzTx/>
              <a:buFontTx/>
            </a:pPr>
            <a:r>
              <a:rPr lang="fr-FR" altLang="zh-CN">
                <a:solidFill>
                  <a:srgbClr val="FFFFFF"/>
                </a:solidFill>
                <a:sym typeface="+mn-ea"/>
              </a:rPr>
              <a:t>Processus du traitement</a:t>
            </a:r>
            <a:endParaRPr lang="fr-FR" altLang="zh-CN">
              <a:solidFill>
                <a:srgbClr val="FFFFFF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8395"/>
            <a:ext cx="10515600" cy="5044440"/>
          </a:xfrm>
        </p:spPr>
        <p:txBody>
          <a:bodyPr>
            <a:normAutofit lnSpcReduction="10000"/>
          </a:bodyPr>
          <a:p>
            <a:endParaRPr lang="fr-FR" altLang="zh-CN"/>
          </a:p>
          <a:p>
            <a:endParaRPr lang="fr-FR" altLang="zh-CN"/>
          </a:p>
          <a:p>
            <a:endParaRPr lang="fr-FR" altLang="zh-CN"/>
          </a:p>
          <a:p>
            <a:endParaRPr lang="fr-FR" altLang="zh-CN"/>
          </a:p>
          <a:p>
            <a:endParaRPr lang="fr-FR" altLang="zh-CN"/>
          </a:p>
          <a:p>
            <a:pPr marL="0" indent="0">
              <a:buNone/>
            </a:pPr>
            <a:r>
              <a:rPr lang="fr-FR" altLang="zh-CN"/>
              <a:t>                        </a:t>
            </a:r>
            <a:r>
              <a:rPr lang="fr-FR" altLang="zh-CN" sz="2400"/>
              <a:t>             </a:t>
            </a:r>
            <a:endParaRPr lang="fr-FR" altLang="zh-CN"/>
          </a:p>
          <a:p>
            <a:endParaRPr lang="fr-FR" altLang="zh-CN"/>
          </a:p>
          <a:p>
            <a:pPr marL="0" indent="0">
              <a:buNone/>
            </a:pPr>
            <a:r>
              <a:rPr lang="fr-FR" altLang="zh-CN"/>
              <a:t>                   </a:t>
            </a:r>
            <a:endParaRPr lang="fr-FR" altLang="zh-CN"/>
          </a:p>
          <a:p>
            <a:pPr marL="0" indent="0">
              <a:buNone/>
            </a:pPr>
            <a:r>
              <a:rPr lang="fr-FR" altLang="zh-CN"/>
              <a:t>                   </a:t>
            </a:r>
            <a:r>
              <a:rPr lang="fr-FR" altLang="zh-CN" sz="2400"/>
              <a:t>                                                             </a:t>
            </a:r>
            <a:endParaRPr lang="fr-FR" altLang="zh-CN" sz="2400"/>
          </a:p>
        </p:txBody>
      </p:sp>
      <p:grpSp>
        <p:nvGrpSpPr>
          <p:cNvPr id="89" name="组合 88"/>
          <p:cNvGrpSpPr/>
          <p:nvPr/>
        </p:nvGrpSpPr>
        <p:grpSpPr>
          <a:xfrm>
            <a:off x="1574165" y="1663700"/>
            <a:ext cx="8689975" cy="4340860"/>
            <a:chOff x="2479" y="2620"/>
            <a:chExt cx="13685" cy="6836"/>
          </a:xfrm>
        </p:grpSpPr>
        <p:grpSp>
          <p:nvGrpSpPr>
            <p:cNvPr id="40" name="组合 39"/>
            <p:cNvGrpSpPr/>
            <p:nvPr/>
          </p:nvGrpSpPr>
          <p:grpSpPr>
            <a:xfrm rot="0">
              <a:off x="13466" y="2620"/>
              <a:ext cx="2699" cy="1244"/>
              <a:chOff x="16421" y="2252"/>
              <a:chExt cx="2699" cy="1244"/>
            </a:xfrm>
          </p:grpSpPr>
          <p:sp>
            <p:nvSpPr>
              <p:cNvPr id="38" name="流程图: 可选过程 37"/>
              <p:cNvSpPr/>
              <p:nvPr/>
            </p:nvSpPr>
            <p:spPr>
              <a:xfrm>
                <a:off x="16421" y="2252"/>
                <a:ext cx="2699" cy="1244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6523" y="2512"/>
                <a:ext cx="249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fr-FR" altLang="zh-CN" sz="2400"/>
                  <a:t> out-buffer</a:t>
                </a:r>
                <a:endParaRPr lang="fr-FR" altLang="zh-CN" sz="240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0">
              <a:off x="13466" y="8133"/>
              <a:ext cx="2699" cy="1244"/>
              <a:chOff x="11962" y="3975"/>
              <a:chExt cx="2699" cy="1244"/>
            </a:xfrm>
          </p:grpSpPr>
          <p:sp>
            <p:nvSpPr>
              <p:cNvPr id="42" name="流程图: 可选过程 41"/>
              <p:cNvSpPr/>
              <p:nvPr/>
            </p:nvSpPr>
            <p:spPr>
              <a:xfrm>
                <a:off x="11962" y="3975"/>
                <a:ext cx="2699" cy="1244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2063" y="4234"/>
                <a:ext cx="249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fr-FR" altLang="zh-CN" sz="2400"/>
                  <a:t>  in-buffer</a:t>
                </a:r>
                <a:endParaRPr lang="fr-FR" altLang="zh-CN" sz="240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 rot="0">
              <a:off x="13466" y="5119"/>
              <a:ext cx="2699" cy="1633"/>
              <a:chOff x="11686" y="4455"/>
              <a:chExt cx="2699" cy="764"/>
            </a:xfrm>
          </p:grpSpPr>
          <p:sp>
            <p:nvSpPr>
              <p:cNvPr id="46" name="流程图: 可选过程 45"/>
              <p:cNvSpPr/>
              <p:nvPr/>
            </p:nvSpPr>
            <p:spPr>
              <a:xfrm>
                <a:off x="11686" y="4455"/>
                <a:ext cx="2699" cy="764"/>
              </a:xfrm>
              <a:prstGeom prst="flowChartAlternateProcess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1788" y="4647"/>
                <a:ext cx="2497" cy="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fr-FR" altLang="zh-CN" sz="2400"/>
                  <a:t> Sobel</a:t>
                </a:r>
                <a:endParaRPr lang="fr-FR" altLang="zh-CN" sz="240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0">
              <a:off x="2479" y="6585"/>
              <a:ext cx="2842" cy="2386"/>
              <a:chOff x="1214" y="6000"/>
              <a:chExt cx="3705" cy="2853"/>
            </a:xfrm>
          </p:grpSpPr>
          <p:grpSp>
            <p:nvGrpSpPr>
              <p:cNvPr id="13" name="组合 12"/>
              <p:cNvGrpSpPr/>
              <p:nvPr/>
            </p:nvGrpSpPr>
            <p:grpSpPr>
              <a:xfrm rot="0">
                <a:off x="1500" y="6000"/>
                <a:ext cx="2354" cy="1850"/>
                <a:chOff x="1899" y="6111"/>
                <a:chExt cx="2354" cy="185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1899" y="6111"/>
                  <a:ext cx="1577" cy="1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2099" y="6311"/>
                  <a:ext cx="1577" cy="1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277" y="6511"/>
                  <a:ext cx="1577" cy="1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477" y="6711"/>
                  <a:ext cx="1577" cy="1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677" y="6911"/>
                  <a:ext cx="1577" cy="1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/>
              <p:cNvSpPr txBox="1"/>
              <p:nvPr/>
            </p:nvSpPr>
            <p:spPr>
              <a:xfrm>
                <a:off x="1214" y="8102"/>
                <a:ext cx="3705" cy="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fr-FR" altLang="zh-CN" sz="2000"/>
                  <a:t>vidéo originale</a:t>
                </a:r>
                <a:endParaRPr lang="fr-FR" altLang="zh-CN" sz="200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0">
              <a:off x="5531" y="7168"/>
              <a:ext cx="3167" cy="2288"/>
              <a:chOff x="5945" y="6030"/>
              <a:chExt cx="3167" cy="2288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740" y="6030"/>
                <a:ext cx="1577" cy="10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5945" y="7205"/>
                <a:ext cx="3167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fr-FR" altLang="zh-CN" sz="2000"/>
                  <a:t>frame original</a:t>
                </a:r>
                <a:endParaRPr lang="fr-FR" altLang="zh-CN" sz="2000"/>
              </a:p>
            </p:txBody>
          </p:sp>
        </p:grpSp>
        <p:sp>
          <p:nvSpPr>
            <p:cNvPr id="36" name="右箭头 35"/>
            <p:cNvSpPr/>
            <p:nvPr/>
          </p:nvSpPr>
          <p:spPr>
            <a:xfrm>
              <a:off x="5089" y="7529"/>
              <a:ext cx="715" cy="270"/>
            </a:xfrm>
            <a:prstGeom prst="rightArrow">
              <a:avLst>
                <a:gd name="adj1" fmla="val 50000"/>
                <a:gd name="adj2" fmla="val 7794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 rot="0">
              <a:off x="8150" y="7215"/>
              <a:ext cx="3954" cy="1004"/>
              <a:chOff x="8933" y="4999"/>
              <a:chExt cx="5040" cy="1607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1"/>
              <a:srcRect l="-1471" t="-11148" r="58327" b="27322"/>
              <a:stretch>
                <a:fillRect/>
              </a:stretch>
            </p:blipFill>
            <p:spPr>
              <a:xfrm>
                <a:off x="8933" y="5270"/>
                <a:ext cx="5040" cy="1020"/>
              </a:xfrm>
              <a:prstGeom prst="rect">
                <a:avLst/>
              </a:prstGeom>
            </p:spPr>
          </p:pic>
          <p:sp>
            <p:nvSpPr>
              <p:cNvPr id="53" name="图文框 52"/>
              <p:cNvSpPr/>
              <p:nvPr/>
            </p:nvSpPr>
            <p:spPr>
              <a:xfrm>
                <a:off x="8933" y="4999"/>
                <a:ext cx="3318" cy="1607"/>
              </a:xfrm>
              <a:prstGeom prst="frame">
                <a:avLst>
                  <a:gd name="adj1" fmla="val 596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直角上箭头 58"/>
            <p:cNvSpPr/>
            <p:nvPr/>
          </p:nvSpPr>
          <p:spPr>
            <a:xfrm flipH="1" flipV="1">
              <a:off x="9377" y="3169"/>
              <a:ext cx="3713" cy="737"/>
            </a:xfrm>
            <a:prstGeom prst="bentUpArrow">
              <a:avLst>
                <a:gd name="adj1" fmla="val 25000"/>
                <a:gd name="adj2" fmla="val 25000"/>
                <a:gd name="adj3" fmla="val 37585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 rot="0">
              <a:off x="8150" y="3934"/>
              <a:ext cx="3954" cy="948"/>
              <a:chOff x="8933" y="5075"/>
              <a:chExt cx="5311" cy="1447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1"/>
              <a:srcRect l="-1471" t="-11148" r="58327" b="27322"/>
              <a:stretch>
                <a:fillRect/>
              </a:stretch>
            </p:blipFill>
            <p:spPr>
              <a:xfrm>
                <a:off x="8933" y="5270"/>
                <a:ext cx="5311" cy="1075"/>
              </a:xfrm>
              <a:prstGeom prst="rect">
                <a:avLst/>
              </a:prstGeom>
            </p:spPr>
          </p:pic>
          <p:sp>
            <p:nvSpPr>
              <p:cNvPr id="31" name="图文框 30"/>
              <p:cNvSpPr/>
              <p:nvPr/>
            </p:nvSpPr>
            <p:spPr>
              <a:xfrm>
                <a:off x="8933" y="5075"/>
                <a:ext cx="3497" cy="1447"/>
              </a:xfrm>
              <a:prstGeom prst="frame">
                <a:avLst>
                  <a:gd name="adj1" fmla="val 596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0">
              <a:off x="5531" y="3842"/>
              <a:ext cx="3167" cy="1724"/>
              <a:chOff x="5409" y="2755"/>
              <a:chExt cx="3167" cy="172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204" y="2755"/>
                <a:ext cx="1577" cy="10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5409" y="3851"/>
                <a:ext cx="3167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fr-FR" altLang="zh-CN" sz="2000"/>
                  <a:t>frame traité</a:t>
                </a:r>
                <a:endParaRPr lang="fr-FR" altLang="zh-CN" sz="20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rot="0">
              <a:off x="2616" y="3561"/>
              <a:ext cx="2828" cy="2013"/>
              <a:chOff x="1408" y="5430"/>
              <a:chExt cx="3330" cy="2798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505" y="5430"/>
                <a:ext cx="2354" cy="1850"/>
                <a:chOff x="1899" y="6111"/>
                <a:chExt cx="2354" cy="1850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1899" y="6111"/>
                  <a:ext cx="1577" cy="1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099" y="6311"/>
                  <a:ext cx="1577" cy="1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2277" y="6511"/>
                  <a:ext cx="1577" cy="1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477" y="6711"/>
                  <a:ext cx="1577" cy="1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2677" y="6911"/>
                  <a:ext cx="1577" cy="10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文本框 25"/>
              <p:cNvSpPr txBox="1"/>
              <p:nvPr/>
            </p:nvSpPr>
            <p:spPr>
              <a:xfrm>
                <a:off x="1408" y="7355"/>
                <a:ext cx="3330" cy="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fr-FR" altLang="zh-CN" sz="2000"/>
                  <a:t>vidéo traitée</a:t>
                </a:r>
                <a:endParaRPr lang="fr-FR" altLang="zh-CN" sz="2000"/>
              </a:p>
            </p:txBody>
          </p:sp>
        </p:grpSp>
        <p:sp>
          <p:nvSpPr>
            <p:cNvPr id="63" name="右箭头 62"/>
            <p:cNvSpPr/>
            <p:nvPr/>
          </p:nvSpPr>
          <p:spPr>
            <a:xfrm rot="10800000">
              <a:off x="5089" y="4380"/>
              <a:ext cx="715" cy="270"/>
            </a:xfrm>
            <a:prstGeom prst="rightArrow">
              <a:avLst>
                <a:gd name="adj1" fmla="val 50000"/>
                <a:gd name="adj2" fmla="val 77944"/>
              </a:avLst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0170" tIns="46990" rIns="90170" bIns="46990" rtlCol="0" anchor="ctr" anchorCtr="1"/>
            <a:p>
              <a:pPr algn="ctr"/>
              <a:endParaRPr lang="zh-CN" altLang="en-US"/>
            </a:p>
          </p:txBody>
        </p:sp>
        <p:sp>
          <p:nvSpPr>
            <p:cNvPr id="64" name="右箭头 63"/>
            <p:cNvSpPr/>
            <p:nvPr/>
          </p:nvSpPr>
          <p:spPr>
            <a:xfrm rot="16200000">
              <a:off x="14459" y="4273"/>
              <a:ext cx="715" cy="270"/>
            </a:xfrm>
            <a:prstGeom prst="rightArrow">
              <a:avLst>
                <a:gd name="adj1" fmla="val 50000"/>
                <a:gd name="adj2" fmla="val 77944"/>
              </a:avLst>
            </a:prstGeom>
            <a:solidFill>
              <a:srgbClr val="7030A0"/>
            </a:solidFill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0170" tIns="46990" rIns="90170" bIns="46990" rtlCol="0" anchor="ctr" anchorCtr="1"/>
            <a:p>
              <a:pPr algn="ctr"/>
              <a:endParaRPr lang="zh-CN" altLang="en-US"/>
            </a:p>
          </p:txBody>
        </p:sp>
        <p:sp>
          <p:nvSpPr>
            <p:cNvPr id="70" name="右箭头 69"/>
            <p:cNvSpPr/>
            <p:nvPr/>
          </p:nvSpPr>
          <p:spPr>
            <a:xfrm rot="16200000">
              <a:off x="14457" y="7306"/>
              <a:ext cx="715" cy="270"/>
            </a:xfrm>
            <a:prstGeom prst="rightArrow">
              <a:avLst>
                <a:gd name="adj1" fmla="val 50000"/>
                <a:gd name="adj2" fmla="val 7794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 rot="0">
              <a:off x="9465" y="8219"/>
              <a:ext cx="3624" cy="820"/>
              <a:chOff x="9465" y="8242"/>
              <a:chExt cx="3624" cy="820"/>
            </a:xfrm>
          </p:grpSpPr>
          <p:sp>
            <p:nvSpPr>
              <p:cNvPr id="73" name="右箭头 72"/>
              <p:cNvSpPr/>
              <p:nvPr/>
            </p:nvSpPr>
            <p:spPr>
              <a:xfrm>
                <a:off x="9562" y="8783"/>
                <a:ext cx="3527" cy="279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右箭头 73"/>
              <p:cNvSpPr/>
              <p:nvPr/>
            </p:nvSpPr>
            <p:spPr>
              <a:xfrm rot="16200000">
                <a:off x="9242" y="8464"/>
                <a:ext cx="715" cy="270"/>
              </a:xfrm>
              <a:prstGeom prst="rightArrow">
                <a:avLst>
                  <a:gd name="adj1" fmla="val 50000"/>
                  <a:gd name="adj2" fmla="val 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graph1"/>
          <p:cNvPicPr>
            <a:picLocks noChangeAspect="1"/>
          </p:cNvPicPr>
          <p:nvPr/>
        </p:nvPicPr>
        <p:blipFill>
          <a:blip r:embed="rId1"/>
          <a:srcRect t="10335"/>
          <a:stretch>
            <a:fillRect/>
          </a:stretch>
        </p:blipFill>
        <p:spPr>
          <a:xfrm>
            <a:off x="720090" y="1329690"/>
            <a:ext cx="5711825" cy="5068570"/>
          </a:xfrm>
          <a:prstGeom prst="rect">
            <a:avLst/>
          </a:prstGeom>
        </p:spPr>
      </p:pic>
      <p:pic>
        <p:nvPicPr>
          <p:cNvPr id="7" name="图片 6" descr="graph2"/>
          <p:cNvPicPr>
            <a:picLocks noChangeAspect="1"/>
          </p:cNvPicPr>
          <p:nvPr/>
        </p:nvPicPr>
        <p:blipFill>
          <a:blip r:embed="rId2"/>
          <a:srcRect t="11055"/>
          <a:stretch>
            <a:fillRect/>
          </a:stretch>
        </p:blipFill>
        <p:spPr>
          <a:xfrm>
            <a:off x="5982970" y="1360805"/>
            <a:ext cx="5722620" cy="50374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Performances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1238250"/>
            <a:ext cx="10515600" cy="5160010"/>
          </a:xfrm>
        </p:spPr>
        <p:txBody>
          <a:bodyPr/>
          <a:p>
            <a:endParaRPr lang="zh-CN" altLang="en-US"/>
          </a:p>
          <a:p>
            <a:endParaRPr lang="fr-FR" altLang="zh-CN" sz="3600"/>
          </a:p>
          <a:p>
            <a:pPr marL="0" indent="0">
              <a:buNone/>
            </a:pPr>
            <a:endParaRPr lang="fr-FR" altLang="zh-CN" sz="3600"/>
          </a:p>
          <a:p>
            <a:endParaRPr lang="fr-FR" altLang="zh-CN" sz="3600"/>
          </a:p>
          <a:p>
            <a:endParaRPr lang="fr-FR" altLang="zh-CN" sz="3600"/>
          </a:p>
          <a:p>
            <a:endParaRPr lang="fr-FR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944245" y="6120130"/>
            <a:ext cx="526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Evolution du temps de traitement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42710" y="6120130"/>
            <a:ext cx="526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Evolution du Cpp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raph3"/>
          <p:cNvPicPr>
            <a:picLocks noChangeAspect="1"/>
          </p:cNvPicPr>
          <p:nvPr/>
        </p:nvPicPr>
        <p:blipFill>
          <a:blip r:embed="rId1"/>
          <a:srcRect t="9475"/>
          <a:stretch>
            <a:fillRect/>
          </a:stretch>
        </p:blipFill>
        <p:spPr>
          <a:xfrm>
            <a:off x="3275965" y="1344295"/>
            <a:ext cx="5640705" cy="50539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Performances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1238250"/>
            <a:ext cx="10515600" cy="5160010"/>
          </a:xfrm>
        </p:spPr>
        <p:txBody>
          <a:bodyPr/>
          <a:p>
            <a:endParaRPr lang="zh-CN" altLang="en-US"/>
          </a:p>
          <a:p>
            <a:endParaRPr lang="fr-FR" altLang="zh-CN" sz="3600"/>
          </a:p>
          <a:p>
            <a:pPr marL="0" indent="0">
              <a:buNone/>
            </a:pPr>
            <a:endParaRPr lang="fr-FR" altLang="zh-CN" sz="3600"/>
          </a:p>
          <a:p>
            <a:endParaRPr lang="fr-FR" altLang="zh-CN" sz="3600"/>
          </a:p>
          <a:p>
            <a:endParaRPr lang="fr-FR" altLang="zh-CN" sz="3600"/>
          </a:p>
          <a:p>
            <a:endParaRPr lang="fr-FR" altLang="zh-CN" sz="3600"/>
          </a:p>
        </p:txBody>
      </p:sp>
      <p:sp>
        <p:nvSpPr>
          <p:cNvPr id="8" name="文本框 7"/>
          <p:cNvSpPr txBox="1"/>
          <p:nvPr/>
        </p:nvSpPr>
        <p:spPr>
          <a:xfrm>
            <a:off x="3639820" y="6287135"/>
            <a:ext cx="526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Evolution des temps en fonction du nombre de pixels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Latence du traitement</a:t>
            </a:r>
            <a:endParaRPr lang="fr-FR" altLang="zh-CN">
              <a:solidFill>
                <a:srgbClr val="FFFFFF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179195" y="1676400"/>
            <a:ext cx="10162540" cy="3263900"/>
            <a:chOff x="2052" y="2649"/>
            <a:chExt cx="16004" cy="5140"/>
          </a:xfrm>
        </p:grpSpPr>
        <p:grpSp>
          <p:nvGrpSpPr>
            <p:cNvPr id="47" name="组合 46"/>
            <p:cNvGrpSpPr/>
            <p:nvPr/>
          </p:nvGrpSpPr>
          <p:grpSpPr>
            <a:xfrm>
              <a:off x="5404" y="3703"/>
              <a:ext cx="8333" cy="4087"/>
              <a:chOff x="7726" y="2563"/>
              <a:chExt cx="10657" cy="5949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2135" y="4131"/>
                <a:ext cx="1840" cy="2913"/>
                <a:chOff x="12108" y="4131"/>
                <a:chExt cx="1840" cy="2913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2108" y="4131"/>
                  <a:ext cx="1840" cy="291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12341" y="5124"/>
                  <a:ext cx="1446" cy="1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fr-FR" altLang="zh-CN" sz="2400"/>
                    <a:t>BSP</a:t>
                  </a:r>
                  <a:endParaRPr lang="fr-FR" altLang="zh-CN" sz="2400"/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7726" y="2663"/>
                <a:ext cx="3110" cy="5849"/>
                <a:chOff x="7726" y="2663"/>
                <a:chExt cx="3110" cy="5849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7726" y="2663"/>
                  <a:ext cx="3110" cy="584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8557" y="5225"/>
                  <a:ext cx="1446" cy="1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fr-FR" altLang="zh-CN" sz="2400"/>
                    <a:t>CPU</a:t>
                  </a:r>
                  <a:endParaRPr lang="fr-FR" altLang="zh-CN" sz="2400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5273" y="2563"/>
                <a:ext cx="3110" cy="5849"/>
                <a:chOff x="15221" y="2663"/>
                <a:chExt cx="3110" cy="5849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15221" y="2663"/>
                  <a:ext cx="3110" cy="584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5829" y="5049"/>
                  <a:ext cx="1893" cy="1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fr-FR" altLang="zh-CN" sz="2400"/>
                    <a:t>FPGA</a:t>
                  </a:r>
                  <a:endParaRPr lang="fr-FR" altLang="zh-CN" sz="2400"/>
                </a:p>
              </p:txBody>
            </p:sp>
          </p:grpSp>
          <p:cxnSp>
            <p:nvCxnSpPr>
              <p:cNvPr id="28" name="直接箭头连接符 27"/>
              <p:cNvCxnSpPr/>
              <p:nvPr/>
            </p:nvCxnSpPr>
            <p:spPr>
              <a:xfrm>
                <a:off x="11099" y="4385"/>
                <a:ext cx="789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14230" y="4385"/>
                <a:ext cx="789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H="1">
                <a:off x="11061" y="6851"/>
                <a:ext cx="866" cy="8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H="1">
                <a:off x="14230" y="6843"/>
                <a:ext cx="866" cy="8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2052" y="4872"/>
              <a:ext cx="1950" cy="1906"/>
              <a:chOff x="1570" y="4372"/>
              <a:chExt cx="1950" cy="190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70" y="4372"/>
                <a:ext cx="1950" cy="190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1680" y="4962"/>
                <a:ext cx="173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fr-FR" altLang="zh-CN" sz="2400"/>
                  <a:t>caméra</a:t>
                </a:r>
                <a:endParaRPr lang="fr-FR" altLang="zh-CN" sz="240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5318" y="5164"/>
              <a:ext cx="2738" cy="1490"/>
              <a:chOff x="14823" y="4467"/>
              <a:chExt cx="2738" cy="149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4823" y="4467"/>
                <a:ext cx="2738" cy="149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4987" y="4894"/>
                <a:ext cx="241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fr-FR" altLang="zh-CN" sz="2400"/>
                  <a:t>Affichage</a:t>
                </a:r>
                <a:endParaRPr lang="fr-FR" altLang="zh-CN" sz="2400"/>
              </a:p>
            </p:txBody>
          </p:sp>
        </p:grpSp>
        <p:cxnSp>
          <p:nvCxnSpPr>
            <p:cNvPr id="39" name="直接箭头连接符 38"/>
            <p:cNvCxnSpPr/>
            <p:nvPr/>
          </p:nvCxnSpPr>
          <p:spPr>
            <a:xfrm flipV="1">
              <a:off x="14099" y="5937"/>
              <a:ext cx="901" cy="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4304" y="5935"/>
              <a:ext cx="901" cy="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5403" y="3328"/>
              <a:ext cx="8347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7221" y="2649"/>
              <a:ext cx="47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fr-FR" altLang="zh-CN" sz="2400"/>
                <a:t>Latence</a:t>
              </a:r>
              <a:endParaRPr lang="fr-FR" altLang="zh-CN" sz="2400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846195" y="5577840"/>
            <a:ext cx="1850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zh-CN" sz="2400"/>
              <a:t>Contrainte : </a:t>
            </a:r>
            <a:endParaRPr lang="fr-FR" altLang="zh-CN" sz="2400"/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2805" y="5387340"/>
          <a:ext cx="186118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27100" imgH="419100" progId="Equation.KSEE3">
                  <p:embed/>
                </p:oleObj>
              </mc:Choice>
              <mc:Fallback>
                <p:oleObj name="" r:id="rId1" imgW="9271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32805" y="5387340"/>
                        <a:ext cx="1861185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en-US">
                <a:solidFill>
                  <a:srgbClr val="FFFFFF"/>
                </a:solidFill>
              </a:rPr>
              <a:t>Introduction</a:t>
            </a:r>
            <a:endParaRPr lang="fr-FR" altLang="en-US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576445"/>
          </a:xfrm>
        </p:spPr>
        <p:txBody>
          <a:bodyPr/>
          <a:p>
            <a:pPr>
              <a:lnSpc>
                <a:spcPct val="120000"/>
              </a:lnSpc>
            </a:pPr>
            <a:r>
              <a:rPr lang="fr-FR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rchitecture </a:t>
            </a:r>
            <a:r>
              <a:rPr lang="fr-FR" altLang="zh-CN">
                <a:sym typeface="+mn-ea"/>
              </a:rPr>
              <a:t>classique</a:t>
            </a:r>
            <a:endParaRPr lang="fr-FR" altLang="zh-CN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fr-FR" altLang="zh-CN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fr-FR" altLang="zh-CN"/>
              <a:t>Architecture Homogène Multi-cœurs</a:t>
            </a:r>
            <a:endParaRPr lang="fr-FR" altLang="zh-CN"/>
          </a:p>
          <a:p>
            <a:pPr marL="0" indent="0">
              <a:lnSpc>
                <a:spcPct val="120000"/>
              </a:lnSpc>
              <a:buNone/>
            </a:pPr>
            <a:endParaRPr lang="fr-FR" altLang="zh-CN"/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sym typeface="+mn-ea"/>
              </a:rPr>
              <a:t>Architecture Hétérogène Multi-Coeurs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sym typeface="+mn-ea"/>
              </a:rPr>
              <a:t>System on Chip </a:t>
            </a:r>
            <a:r>
              <a:rPr lang="fr-FR" altLang="zh-CN">
                <a:solidFill>
                  <a:srgbClr val="0000FF"/>
                </a:solidFill>
                <a:sym typeface="+mn-ea"/>
              </a:rPr>
              <a:t>(SoC)</a:t>
            </a:r>
            <a:endParaRPr lang="fr-FR" altLang="zh-CN">
              <a:solidFill>
                <a:srgbClr val="0000FF"/>
              </a:solidFill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84755" y="2391410"/>
            <a:ext cx="0" cy="542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484755" y="3708400"/>
            <a:ext cx="0" cy="542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Shape 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4445" y="-5715"/>
            <a:ext cx="12204065" cy="6911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51318"/>
            <a:ext cx="9144000" cy="2387600"/>
          </a:xfrm>
        </p:spPr>
        <p:txBody>
          <a:bodyPr/>
          <a:p>
            <a:r>
              <a:rPr lang="fr-FR" altLang="zh-CN" sz="6600">
                <a:solidFill>
                  <a:srgbClr val="FFFFFF"/>
                </a:solidFill>
                <a:cs typeface="+mj-lt"/>
              </a:rPr>
              <a:t>Traitements parallèles</a:t>
            </a:r>
            <a:endParaRPr lang="fr-FR" altLang="zh-CN" sz="6600">
              <a:solidFill>
                <a:srgbClr val="FFFFFF"/>
              </a:solidFill>
              <a:cs typeface="+mj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Shape 22"/>
          <p:cNvPicPr preferRelativeResize="0"/>
          <p:nvPr/>
        </p:nvPicPr>
        <p:blipFill rotWithShape="1">
          <a:blip r:embed="rId1"/>
          <a:srcRect b="8706"/>
          <a:stretch>
            <a:fillRect/>
          </a:stretch>
        </p:blipFill>
        <p:spPr>
          <a:xfrm>
            <a:off x="-6350" y="-635"/>
            <a:ext cx="1220406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Possibilité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680"/>
          </a:xfrm>
        </p:spPr>
        <p:txBody>
          <a:bodyPr/>
          <a:p>
            <a:endParaRPr lang="zh-CN" altLang="en-US"/>
          </a:p>
          <a:p>
            <a:r>
              <a:rPr lang="fr-FR" altLang="zh-CN" sz="3200"/>
              <a:t>Le traitement peut-il être parallélisé? </a:t>
            </a:r>
            <a:endParaRPr lang="fr-FR" altLang="zh-CN" sz="3200"/>
          </a:p>
          <a:p>
            <a:pPr marL="0" indent="0">
              <a:buNone/>
            </a:pPr>
            <a:r>
              <a:rPr lang="fr-FR" altLang="zh-CN" sz="3200"/>
              <a:t>   Oui!</a:t>
            </a:r>
            <a:endParaRPr lang="fr-FR" altLang="zh-CN" sz="3200"/>
          </a:p>
          <a:p>
            <a:pPr marL="0" indent="0">
              <a:buNone/>
            </a:pPr>
            <a:endParaRPr lang="fr-FR" altLang="zh-CN" sz="3200"/>
          </a:p>
          <a:p>
            <a:r>
              <a:rPr lang="fr-FR" altLang="zh-CN" sz="3200"/>
              <a:t>Le traitement vaut-il le coût d'être parallélisé?</a:t>
            </a:r>
            <a:endParaRPr lang="fr-FR" altLang="zh-CN" sz="3200"/>
          </a:p>
          <a:p>
            <a:pPr marL="0" indent="0">
              <a:buNone/>
            </a:pPr>
            <a:r>
              <a:rPr lang="fr-FR" altLang="zh-CN" sz="3200"/>
              <a:t>   Oui!</a:t>
            </a:r>
            <a:endParaRPr lang="fr-FR" altLang="zh-CN"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Shape 22"/>
          <p:cNvPicPr preferRelativeResize="0"/>
          <p:nvPr/>
        </p:nvPicPr>
        <p:blipFill rotWithShape="1">
          <a:blip r:embed="rId1"/>
          <a:srcRect b="8706"/>
          <a:stretch>
            <a:fillRect/>
          </a:stretch>
        </p:blipFill>
        <p:spPr>
          <a:xfrm>
            <a:off x="-6350" y="-635"/>
            <a:ext cx="1220406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Critères de parallélisation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680"/>
          </a:xfrm>
        </p:spPr>
        <p:txBody>
          <a:bodyPr>
            <a:normAutofit lnSpcReduction="10000"/>
          </a:bodyPr>
          <a:p>
            <a:endParaRPr lang="zh-CN" altLang="en-US"/>
          </a:p>
          <a:p>
            <a:r>
              <a:rPr lang="fr-FR" altLang="zh-CN" sz="3200"/>
              <a:t>Décomposable en segments discrets? Oui!</a:t>
            </a:r>
            <a:endParaRPr lang="fr-FR" altLang="zh-CN" sz="3200"/>
          </a:p>
          <a:p>
            <a:endParaRPr lang="fr-FR" altLang="zh-CN" sz="3200"/>
          </a:p>
          <a:p>
            <a:r>
              <a:rPr lang="fr-FR" altLang="zh-CN" sz="3200"/>
              <a:t>Segments discrets indépendants? Oui!</a:t>
            </a:r>
            <a:endParaRPr lang="fr-FR" altLang="zh-CN" sz="3200"/>
          </a:p>
          <a:p>
            <a:endParaRPr lang="fr-FR" altLang="zh-CN" sz="3200"/>
          </a:p>
          <a:p>
            <a:r>
              <a:rPr lang="fr-FR" altLang="zh-CN" sz="3200"/>
              <a:t>Système multi-processeurs? Oui!</a:t>
            </a:r>
            <a:endParaRPr lang="fr-FR" altLang="zh-CN" sz="3200"/>
          </a:p>
          <a:p>
            <a:endParaRPr lang="fr-FR" altLang="zh-CN" sz="3200"/>
          </a:p>
          <a:p>
            <a:r>
              <a:rPr lang="fr-FR" altLang="zh-CN" sz="3200"/>
              <a:t>Performances en parallèle meilleures qu'en séquentiel?</a:t>
            </a:r>
            <a:endParaRPr lang="fr-FR" altLang="zh-CN" sz="3200"/>
          </a:p>
          <a:p>
            <a:pPr marL="0" indent="0">
              <a:buNone/>
            </a:pPr>
            <a:r>
              <a:rPr lang="fr-FR" altLang="zh-CN" sz="3200"/>
              <a:t>   A vérifier...</a:t>
            </a:r>
            <a:endParaRPr lang="fr-FR" altLang="zh-CN"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Mise en place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1238250"/>
            <a:ext cx="10515600" cy="5160010"/>
          </a:xfrm>
        </p:spPr>
        <p:txBody>
          <a:bodyPr/>
          <a:p>
            <a:endParaRPr lang="zh-CN" altLang="en-US"/>
          </a:p>
          <a:p>
            <a:endParaRPr lang="fr-FR" altLang="zh-CN" sz="3600"/>
          </a:p>
          <a:p>
            <a:pPr marL="0" indent="0">
              <a:buNone/>
            </a:pPr>
            <a:endParaRPr lang="fr-FR" altLang="zh-CN" sz="3600"/>
          </a:p>
          <a:p>
            <a:endParaRPr lang="fr-FR" altLang="zh-CN" sz="3600"/>
          </a:p>
          <a:p>
            <a:endParaRPr lang="fr-FR" altLang="zh-CN" sz="3600"/>
          </a:p>
          <a:p>
            <a:endParaRPr lang="fr-FR" altLang="zh-CN" sz="3600"/>
          </a:p>
        </p:txBody>
      </p:sp>
      <p:pic>
        <p:nvPicPr>
          <p:cNvPr id="4" name="图片 3" descr="parallel_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835" y="1442085"/>
            <a:ext cx="4276090" cy="5254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97115" y="2626360"/>
            <a:ext cx="32823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fr-FR" altLang="zh-CN" sz="2400"/>
              <a:t>Partitionnement</a:t>
            </a:r>
            <a:endParaRPr lang="fr-FR" altLang="zh-CN" sz="2400"/>
          </a:p>
          <a:p>
            <a:pPr indent="0">
              <a:buFont typeface="Wingdings" panose="05000000000000000000" charset="0"/>
              <a:buNone/>
            </a:pPr>
            <a:endParaRPr lang="fr-FR" altLang="zh-CN" sz="2400"/>
          </a:p>
          <a:p>
            <a:pPr indent="0">
              <a:buFont typeface="Wingdings" panose="05000000000000000000" charset="0"/>
              <a:buNone/>
            </a:pPr>
            <a:endParaRPr lang="fr-FR" altLang="zh-CN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fr-FR" altLang="zh-CN" sz="2400"/>
              <a:t>Communication</a:t>
            </a:r>
            <a:endParaRPr lang="fr-FR" altLang="zh-CN" sz="2400"/>
          </a:p>
          <a:p>
            <a:pPr indent="0">
              <a:buFont typeface="Wingdings" panose="05000000000000000000" charset="0"/>
              <a:buNone/>
            </a:pPr>
            <a:endParaRPr lang="fr-FR" altLang="zh-CN" sz="2400"/>
          </a:p>
          <a:p>
            <a:pPr indent="0">
              <a:buFont typeface="Wingdings" panose="05000000000000000000" charset="0"/>
              <a:buNone/>
            </a:pPr>
            <a:endParaRPr lang="fr-FR" altLang="zh-CN" sz="2400"/>
          </a:p>
          <a:p>
            <a:pPr indent="0">
              <a:buFont typeface="Wingdings" panose="05000000000000000000" charset="0"/>
              <a:buNone/>
            </a:pPr>
            <a:endParaRPr lang="fr-FR" altLang="zh-CN" sz="24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fr-FR" altLang="zh-CN" sz="2400"/>
              <a:t>Synchronisation</a:t>
            </a:r>
            <a:endParaRPr lang="fr-FR" altLang="zh-CN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Performances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1238250"/>
            <a:ext cx="10515600" cy="5160010"/>
          </a:xfrm>
        </p:spPr>
        <p:txBody>
          <a:bodyPr/>
          <a:p>
            <a:endParaRPr lang="zh-CN" altLang="en-US"/>
          </a:p>
          <a:p>
            <a:endParaRPr lang="fr-FR" altLang="zh-CN" sz="3600"/>
          </a:p>
          <a:p>
            <a:pPr marL="0" indent="0">
              <a:buNone/>
            </a:pPr>
            <a:endParaRPr lang="fr-FR" altLang="zh-CN" sz="3600"/>
          </a:p>
          <a:p>
            <a:endParaRPr lang="fr-FR" altLang="zh-CN" sz="3600"/>
          </a:p>
          <a:p>
            <a:endParaRPr lang="fr-FR" altLang="zh-CN" sz="3600"/>
          </a:p>
          <a:p>
            <a:endParaRPr lang="fr-FR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944245" y="6120130"/>
            <a:ext cx="526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Evolution du temps de traitement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42710" y="6120130"/>
            <a:ext cx="526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Evolution du Cpp</a:t>
            </a:r>
            <a:endParaRPr lang="zh-CN" altLang="en-US"/>
          </a:p>
        </p:txBody>
      </p:sp>
      <p:pic>
        <p:nvPicPr>
          <p:cNvPr id="4" name="图片 3" descr="time_para"/>
          <p:cNvPicPr>
            <a:picLocks noChangeAspect="1"/>
          </p:cNvPicPr>
          <p:nvPr/>
        </p:nvPicPr>
        <p:blipFill>
          <a:blip r:embed="rId1"/>
          <a:srcRect t="10461" r="8284" b="3917"/>
          <a:stretch>
            <a:fillRect/>
          </a:stretch>
        </p:blipFill>
        <p:spPr>
          <a:xfrm>
            <a:off x="944245" y="1541780"/>
            <a:ext cx="4928235" cy="4552950"/>
          </a:xfrm>
          <a:prstGeom prst="rect">
            <a:avLst/>
          </a:prstGeom>
        </p:spPr>
      </p:pic>
      <p:pic>
        <p:nvPicPr>
          <p:cNvPr id="9" name="图片 8" descr="cpp_para"/>
          <p:cNvPicPr>
            <a:picLocks noChangeAspect="1"/>
          </p:cNvPicPr>
          <p:nvPr/>
        </p:nvPicPr>
        <p:blipFill>
          <a:blip r:embed="rId2"/>
          <a:srcRect l="3971" t="9821" r="8150" b="4819"/>
          <a:stretch>
            <a:fillRect/>
          </a:stretch>
        </p:blipFill>
        <p:spPr>
          <a:xfrm>
            <a:off x="6442710" y="1542415"/>
            <a:ext cx="4735830" cy="45523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Shape 22"/>
          <p:cNvPicPr preferRelativeResize="0"/>
          <p:nvPr/>
        </p:nvPicPr>
        <p:blipFill rotWithShape="1">
          <a:blip r:embed="rId1"/>
          <a:srcRect b="8706"/>
          <a:stretch>
            <a:fillRect/>
          </a:stretch>
        </p:blipFill>
        <p:spPr>
          <a:xfrm>
            <a:off x="-6350" y="635"/>
            <a:ext cx="1220406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Schéma de la parallélisation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680"/>
          </a:xfrm>
        </p:spPr>
        <p:txBody>
          <a:bodyPr/>
          <a:p>
            <a:endParaRPr lang="zh-CN" altLang="en-US"/>
          </a:p>
          <a:p>
            <a:endParaRPr lang="fr-FR" altLang="zh-CN" sz="3200"/>
          </a:p>
          <a:p>
            <a:pPr marL="0" indent="0">
              <a:buNone/>
            </a:pPr>
            <a:endParaRPr lang="fr-FR" altLang="zh-CN" sz="3200"/>
          </a:p>
          <a:p>
            <a:endParaRPr lang="fr-FR" altLang="zh-CN" sz="3200"/>
          </a:p>
          <a:p>
            <a:endParaRPr lang="fr-FR" altLang="zh-CN" sz="3200"/>
          </a:p>
          <a:p>
            <a:endParaRPr lang="fr-FR" altLang="zh-CN" sz="3200"/>
          </a:p>
          <a:p>
            <a:endParaRPr lang="fr-FR" altLang="zh-CN" sz="3200"/>
          </a:p>
          <a:p>
            <a:endParaRPr lang="fr-FR" altLang="zh-CN" sz="3200"/>
          </a:p>
        </p:txBody>
      </p:sp>
      <p:grpSp>
        <p:nvGrpSpPr>
          <p:cNvPr id="47" name="组合 46"/>
          <p:cNvGrpSpPr/>
          <p:nvPr/>
        </p:nvGrpSpPr>
        <p:grpSpPr>
          <a:xfrm>
            <a:off x="2893060" y="1691005"/>
            <a:ext cx="6404610" cy="3262630"/>
            <a:chOff x="7726" y="2563"/>
            <a:chExt cx="10657" cy="5949"/>
          </a:xfrm>
        </p:grpSpPr>
        <p:grpSp>
          <p:nvGrpSpPr>
            <p:cNvPr id="13" name="组合 12"/>
            <p:cNvGrpSpPr/>
            <p:nvPr/>
          </p:nvGrpSpPr>
          <p:grpSpPr>
            <a:xfrm>
              <a:off x="12135" y="4131"/>
              <a:ext cx="1840" cy="2913"/>
              <a:chOff x="12108" y="4131"/>
              <a:chExt cx="1840" cy="291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2108" y="4131"/>
                <a:ext cx="1840" cy="291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2341" y="5124"/>
                <a:ext cx="1446" cy="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fr-FR" altLang="zh-CN" sz="2400"/>
                  <a:t>BSP</a:t>
                </a:r>
                <a:endParaRPr lang="fr-FR" altLang="zh-CN" sz="240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726" y="2663"/>
              <a:ext cx="3110" cy="5849"/>
              <a:chOff x="7726" y="2663"/>
              <a:chExt cx="3110" cy="584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7726" y="2663"/>
                <a:ext cx="3110" cy="58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8361" y="3200"/>
                <a:ext cx="1840" cy="1337"/>
                <a:chOff x="8361" y="3200"/>
                <a:chExt cx="1840" cy="1337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8361" y="3200"/>
                  <a:ext cx="1840" cy="133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8460" y="3503"/>
                  <a:ext cx="1643" cy="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fr-FR" altLang="zh-CN" sz="2000">
                      <a:solidFill>
                        <a:schemeClr val="tx1"/>
                      </a:solidFill>
                    </a:rPr>
                    <a:t>c</a:t>
                  </a:r>
                  <a:r>
                    <a:rPr lang="fr-FR" altLang="en-US" sz="2000">
                      <a:solidFill>
                        <a:schemeClr val="tx1"/>
                      </a:solidFill>
                      <a:sym typeface="+mn-ea"/>
                    </a:rPr>
                    <a:t>œ</a:t>
                  </a:r>
                  <a:r>
                    <a:rPr lang="fr-FR" altLang="zh-CN" sz="2000">
                      <a:solidFill>
                        <a:schemeClr val="tx1"/>
                      </a:solidFill>
                    </a:rPr>
                    <a:t>ur 1</a:t>
                  </a:r>
                  <a:endParaRPr lang="fr-FR" altLang="zh-CN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8361" y="6504"/>
                <a:ext cx="1840" cy="1337"/>
                <a:chOff x="8361" y="6504"/>
                <a:chExt cx="1840" cy="1337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8361" y="6504"/>
                  <a:ext cx="1840" cy="133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8459" y="6859"/>
                  <a:ext cx="1643" cy="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fr-FR" altLang="zh-CN" sz="2000">
                      <a:solidFill>
                        <a:schemeClr val="tx1"/>
                      </a:solidFill>
                    </a:rPr>
                    <a:t>c</a:t>
                  </a:r>
                  <a:r>
                    <a:rPr lang="fr-FR" altLang="en-US" sz="2000">
                      <a:solidFill>
                        <a:schemeClr val="tx1"/>
                      </a:solidFill>
                      <a:sym typeface="+mn-ea"/>
                    </a:rPr>
                    <a:t>œ</a:t>
                  </a:r>
                  <a:r>
                    <a:rPr lang="fr-FR" altLang="zh-CN" sz="2000">
                      <a:solidFill>
                        <a:schemeClr val="tx1"/>
                      </a:solidFill>
                    </a:rPr>
                    <a:t>ur 2</a:t>
                  </a:r>
                  <a:endParaRPr lang="fr-FR" altLang="zh-CN" sz="20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" name="文本框 17"/>
              <p:cNvSpPr txBox="1"/>
              <p:nvPr/>
            </p:nvSpPr>
            <p:spPr>
              <a:xfrm>
                <a:off x="8557" y="5225"/>
                <a:ext cx="1446" cy="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fr-FR" altLang="zh-CN" sz="2400"/>
                  <a:t>CPU</a:t>
                </a:r>
                <a:endParaRPr lang="fr-FR" altLang="zh-CN" sz="240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5273" y="2563"/>
              <a:ext cx="3110" cy="5849"/>
              <a:chOff x="15221" y="2663"/>
              <a:chExt cx="3110" cy="5849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5221" y="2663"/>
                <a:ext cx="3110" cy="58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6053" y="5225"/>
                <a:ext cx="1446" cy="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fr-FR" altLang="zh-CN" sz="2400"/>
                  <a:t>FPGA</a:t>
                </a:r>
                <a:endParaRPr lang="fr-FR" altLang="zh-CN" sz="2400"/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15835" y="3148"/>
                <a:ext cx="2037" cy="1337"/>
                <a:chOff x="15835" y="3148"/>
                <a:chExt cx="2037" cy="1337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15856" y="3148"/>
                  <a:ext cx="1840" cy="133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5835" y="3521"/>
                  <a:ext cx="2037" cy="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fr-FR" altLang="zh-CN" sz="2000">
                      <a:solidFill>
                        <a:schemeClr val="tx1"/>
                      </a:solidFill>
                    </a:rPr>
                    <a:t>noyau 1</a:t>
                  </a:r>
                  <a:endParaRPr lang="fr-FR" altLang="zh-CN" sz="20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15834" y="6505"/>
                <a:ext cx="2277" cy="1337"/>
                <a:chOff x="15834" y="6505"/>
                <a:chExt cx="2277" cy="1337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15955" y="6505"/>
                  <a:ext cx="1840" cy="133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5834" y="6878"/>
                  <a:ext cx="2277" cy="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fr-FR" altLang="zh-CN" sz="2000">
                      <a:solidFill>
                        <a:schemeClr val="tx1"/>
                      </a:solidFill>
                    </a:rPr>
                    <a:t>noyau 2</a:t>
                  </a:r>
                  <a:endParaRPr lang="fr-FR" altLang="zh-CN" sz="200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27" name="直接箭头连接符 26"/>
            <p:cNvCxnSpPr/>
            <p:nvPr/>
          </p:nvCxnSpPr>
          <p:spPr>
            <a:xfrm>
              <a:off x="11099" y="4385"/>
              <a:ext cx="789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14230" y="4385"/>
              <a:ext cx="789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11061" y="6851"/>
              <a:ext cx="866" cy="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>
              <a:off x="14230" y="6843"/>
              <a:ext cx="866" cy="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/>
        </p:nvSpPr>
        <p:spPr>
          <a:xfrm>
            <a:off x="2893060" y="5160010"/>
            <a:ext cx="66605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Envoi : cpu 1 → noyau 1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Traitement sous image 1  +  Envoi : cpu 2 → noyau 2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Traitement sous image 2  +  Envoi : noyau 1 → cpu 1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2000"/>
              <a:t>Envoi : noyau 2 → cpu 2</a:t>
            </a:r>
            <a:endParaRPr lang="zh-CN" altLang="en-US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Shape 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4445" y="-5715"/>
            <a:ext cx="12204065" cy="6911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51318"/>
            <a:ext cx="9144000" cy="2387600"/>
          </a:xfrm>
        </p:spPr>
        <p:txBody>
          <a:bodyPr/>
          <a:p>
            <a:r>
              <a:rPr lang="fr-FR" altLang="zh-CN" sz="6600">
                <a:solidFill>
                  <a:srgbClr val="FFFFFF"/>
                </a:solidFill>
                <a:cs typeface="+mj-lt"/>
              </a:rPr>
              <a:t>Conclusion &amp; Perspectives</a:t>
            </a:r>
            <a:endParaRPr lang="fr-FR" altLang="zh-CN" sz="6600">
              <a:solidFill>
                <a:srgbClr val="FFFFFF"/>
              </a:solidFill>
              <a:cs typeface="+mj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Shape 22"/>
          <p:cNvPicPr preferRelativeResize="0"/>
          <p:nvPr/>
        </p:nvPicPr>
        <p:blipFill rotWithShape="1">
          <a:blip r:embed="rId1"/>
          <a:srcRect b="8706"/>
          <a:stretch>
            <a:fillRect/>
          </a:stretch>
        </p:blipFill>
        <p:spPr>
          <a:xfrm>
            <a:off x="-6350" y="-635"/>
            <a:ext cx="1220406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Conclusion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95871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fr-FR" altLang="zh-CN"/>
          </a:p>
          <a:p>
            <a:pPr>
              <a:lnSpc>
                <a:spcPct val="130000"/>
              </a:lnSpc>
            </a:pPr>
            <a:r>
              <a:rPr lang="fr-FR" altLang="zh-CN" sz="3200">
                <a:solidFill>
                  <a:schemeClr val="tx1"/>
                </a:solidFill>
              </a:rPr>
              <a:t>Comparaison entre l'architecture </a:t>
            </a:r>
            <a:r>
              <a:rPr lang="fr-FR" altLang="zh-CN" sz="3200">
                <a:solidFill>
                  <a:schemeClr val="tx1"/>
                </a:solidFill>
                <a:sym typeface="+mn-ea"/>
              </a:rPr>
              <a:t>hétérogène et celle homogène</a:t>
            </a:r>
            <a:endParaRPr lang="fr-FR" altLang="zh-CN" sz="32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fr-FR" altLang="zh-CN" sz="3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fr-FR" altLang="zh-CN" sz="3200">
                <a:solidFill>
                  <a:schemeClr val="tx1"/>
                </a:solidFill>
              </a:rPr>
              <a:t>Avantages et </a:t>
            </a:r>
            <a:r>
              <a:rPr lang="fr-FR" altLang="zh-CN" sz="3200">
                <a:solidFill>
                  <a:schemeClr val="tx1"/>
                </a:solidFill>
                <a:sym typeface="+mn-ea"/>
              </a:rPr>
              <a:t>compromis sur l'architecture </a:t>
            </a:r>
            <a:r>
              <a:rPr lang="fr-FR" altLang="zh-CN" sz="3200">
                <a:solidFill>
                  <a:schemeClr val="tx1"/>
                </a:solidFill>
                <a:sym typeface="+mn-ea"/>
              </a:rPr>
              <a:t>hétérogène</a:t>
            </a:r>
            <a:endParaRPr lang="fr-FR" altLang="zh-CN" sz="3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</a:pPr>
            <a:endParaRPr lang="fr-FR" altLang="zh-CN" sz="3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fr-FR" altLang="zh-CN" sz="3200">
                <a:solidFill>
                  <a:schemeClr val="tx1"/>
                </a:solidFill>
                <a:sym typeface="+mn-ea"/>
              </a:rPr>
              <a:t>Communication entre différents noyaux</a:t>
            </a:r>
            <a:endParaRPr lang="fr-FR" altLang="zh-CN" sz="32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</a:pPr>
            <a:endParaRPr lang="fr-FR" altLang="zh-CN" sz="30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fr-FR" altLang="zh-CN" sz="3200">
                <a:solidFill>
                  <a:schemeClr val="tx1"/>
                </a:solidFill>
                <a:sym typeface="+mn-ea"/>
              </a:rPr>
              <a:t>Contraintes liées à la commu</a:t>
            </a:r>
            <a:r>
              <a:rPr lang="en-US" altLang="fr-FR" sz="3200">
                <a:solidFill>
                  <a:schemeClr val="tx1"/>
                </a:solidFill>
                <a:sym typeface="+mn-ea"/>
              </a:rPr>
              <a:t>n</a:t>
            </a:r>
            <a:r>
              <a:rPr lang="fr-FR" altLang="zh-CN" sz="3200">
                <a:solidFill>
                  <a:schemeClr val="tx1"/>
                </a:solidFill>
                <a:sym typeface="+mn-ea"/>
              </a:rPr>
              <a:t>ication</a:t>
            </a:r>
            <a:endParaRPr lang="fr-FR" altLang="zh-CN" sz="3200"/>
          </a:p>
          <a:p>
            <a:endParaRPr lang="fr-FR" altLang="zh-CN"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Shape 22"/>
          <p:cNvPicPr preferRelativeResize="0"/>
          <p:nvPr/>
        </p:nvPicPr>
        <p:blipFill rotWithShape="1">
          <a:blip r:embed="rId1"/>
          <a:srcRect b="8706"/>
          <a:stretch>
            <a:fillRect/>
          </a:stretch>
        </p:blipFill>
        <p:spPr>
          <a:xfrm>
            <a:off x="-6350" y="-635"/>
            <a:ext cx="1220406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Perspectives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680"/>
          </a:xfrm>
        </p:spPr>
        <p:txBody>
          <a:bodyPr/>
          <a:p>
            <a:endParaRPr lang="zh-CN" altLang="en-US"/>
          </a:p>
          <a:p>
            <a:pPr>
              <a:lnSpc>
                <a:spcPct val="130000"/>
              </a:lnSpc>
            </a:pPr>
            <a:r>
              <a:rPr lang="fr-FR" altLang="zh-CN" sz="3200"/>
              <a:t>Liaison VGA sur FPGA</a:t>
            </a:r>
            <a:endParaRPr lang="fr-FR" altLang="zh-CN" sz="3200"/>
          </a:p>
          <a:p>
            <a:pPr>
              <a:lnSpc>
                <a:spcPct val="130000"/>
              </a:lnSpc>
            </a:pPr>
            <a:r>
              <a:rPr lang="fr-FR" altLang="zh-CN" sz="3200"/>
              <a:t>Interface USB sur ARM pour caméra USB</a:t>
            </a:r>
            <a:endParaRPr lang="fr-FR" altLang="zh-CN" sz="3200"/>
          </a:p>
          <a:p>
            <a:pPr>
              <a:lnSpc>
                <a:spcPct val="130000"/>
              </a:lnSpc>
            </a:pPr>
            <a:r>
              <a:rPr lang="fr-FR" altLang="zh-CN" sz="3200"/>
              <a:t>Noyaux parallèles sur FPGA</a:t>
            </a:r>
            <a:endParaRPr lang="fr-FR" altLang="zh-CN" sz="3200"/>
          </a:p>
          <a:p>
            <a:pPr>
              <a:lnSpc>
                <a:spcPct val="130000"/>
              </a:lnSpc>
            </a:pPr>
            <a:r>
              <a:rPr lang="fr-FR" altLang="zh-CN" sz="3200"/>
              <a:t>Etude du BSP</a:t>
            </a:r>
            <a:endParaRPr lang="fr-FR" altLang="zh-CN" sz="3200"/>
          </a:p>
          <a:p>
            <a:pPr>
              <a:lnSpc>
                <a:spcPct val="130000"/>
              </a:lnSpc>
            </a:pPr>
            <a:r>
              <a:rPr lang="fr-FR" altLang="zh-CN" sz="3200"/>
              <a:t>Comparaison CPU+FPGA et CPU+GPU</a:t>
            </a:r>
            <a:endParaRPr lang="fr-FR" altLang="zh-CN" sz="3200"/>
          </a:p>
          <a:p>
            <a:endParaRPr lang="fr-FR" altLang="zh-CN"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Shape 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4445" y="-5715"/>
            <a:ext cx="12204065" cy="6911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51318"/>
            <a:ext cx="9144000" cy="2387600"/>
          </a:xfrm>
        </p:spPr>
        <p:txBody>
          <a:bodyPr/>
          <a:p>
            <a:r>
              <a:rPr lang="fr-FR" altLang="zh-CN" sz="6600">
                <a:solidFill>
                  <a:srgbClr val="FFFFFF"/>
                </a:solidFill>
                <a:cs typeface="+mj-lt"/>
              </a:rPr>
              <a:t>Merci de votre attention</a:t>
            </a:r>
            <a:endParaRPr lang="fr-FR" altLang="zh-CN" sz="6600">
              <a:solidFill>
                <a:srgbClr val="FFFFFF"/>
              </a:solidFill>
              <a:cs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Shape 22"/>
          <p:cNvPicPr preferRelativeResize="0"/>
          <p:nvPr/>
        </p:nvPicPr>
        <p:blipFill rotWithShape="1">
          <a:blip r:embed="rId1"/>
          <a:srcRect b="8706"/>
          <a:stretch>
            <a:fillRect/>
          </a:stretch>
        </p:blipFill>
        <p:spPr>
          <a:xfrm>
            <a:off x="-6350" y="-635"/>
            <a:ext cx="1220406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Généralités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fr-FR" altLang="zh-CN" sz="3600"/>
              <a:t>Format d'image (ppm)</a:t>
            </a:r>
            <a:endParaRPr lang="fr-FR" altLang="zh-CN" sz="3600"/>
          </a:p>
          <a:p>
            <a:pPr marL="0" indent="0">
              <a:buNone/>
            </a:pPr>
            <a:endParaRPr lang="fr-FR" altLang="zh-CN" sz="3600"/>
          </a:p>
          <a:p>
            <a:r>
              <a:rPr lang="fr-FR" altLang="zh-CN" sz="3600"/>
              <a:t>Filtre Sobel </a:t>
            </a:r>
            <a:endParaRPr lang="fr-FR" altLang="zh-CN" sz="3600"/>
          </a:p>
          <a:p>
            <a:endParaRPr lang="fr-FR" altLang="zh-CN" sz="3600"/>
          </a:p>
          <a:p>
            <a:r>
              <a:rPr lang="fr-FR" altLang="zh-CN" sz="3600"/>
              <a:t>Caractéristique de la carte</a:t>
            </a:r>
            <a:endParaRPr lang="fr-FR" altLang="zh-CN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2" name="Shape 22"/>
          <p:cNvPicPr preferRelativeResize="0"/>
          <p:nvPr/>
        </p:nvPicPr>
        <p:blipFill rotWithShape="1">
          <a:blip r:embed="rId1"/>
          <a:srcRect b="8706"/>
          <a:stretch>
            <a:fillRect/>
          </a:stretch>
        </p:blipFill>
        <p:spPr>
          <a:xfrm>
            <a:off x="-6350" y="-635"/>
            <a:ext cx="12204065" cy="68567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Filtre Sobel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591310"/>
            <a:ext cx="10515600" cy="4810760"/>
          </a:xfrm>
        </p:spPr>
        <p:txBody>
          <a:bodyPr/>
          <a:p>
            <a:r>
              <a:rPr lang="fr-FR" altLang="zh-CN"/>
              <a:t>Noyaux</a:t>
            </a:r>
            <a:endParaRPr lang="zh-CN" altLang="en-US"/>
          </a:p>
          <a:p>
            <a:pPr marL="0" indent="0">
              <a:buNone/>
            </a:pPr>
            <a:r>
              <a:rPr lang="fr-FR" altLang="zh-CN"/>
              <a:t>   </a:t>
            </a:r>
            <a:r>
              <a:rPr lang="fr-FR" altLang="zh-CN" sz="2400"/>
              <a:t>dérivées discrètes : </a:t>
            </a:r>
            <a:endParaRPr lang="fr-FR" altLang="zh-CN" sz="3600"/>
          </a:p>
          <a:p>
            <a:pPr marL="0" indent="0">
              <a:buNone/>
            </a:pPr>
            <a:endParaRPr lang="fr-FR" altLang="zh-CN" sz="3600"/>
          </a:p>
          <a:p>
            <a:endParaRPr lang="fr-FR" altLang="zh-CN" sz="3600"/>
          </a:p>
          <a:p>
            <a:endParaRPr lang="fr-FR" altLang="zh-CN" sz="3600"/>
          </a:p>
          <a:p>
            <a:endParaRPr lang="fr-FR" altLang="zh-CN" sz="1600"/>
          </a:p>
          <a:p>
            <a:r>
              <a:rPr lang="fr-FR" altLang="zh-CN" sz="2800"/>
              <a:t>Nouvelle valeur</a:t>
            </a:r>
            <a:endParaRPr lang="fr-FR" altLang="zh-CN" sz="3600"/>
          </a:p>
          <a:p>
            <a:endParaRPr lang="fr-FR" altLang="zh-CN" sz="36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6495" y="3346450"/>
          <a:ext cx="1910715" cy="110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231265" imgH="711200" progId="Equation.KSEE3">
                  <p:embed/>
                </p:oleObj>
              </mc:Choice>
              <mc:Fallback>
                <p:oleObj name="" r:id="rId2" imgW="1231265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6495" y="3346450"/>
                        <a:ext cx="1910715" cy="110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22490" y="3346450"/>
          <a:ext cx="1986915" cy="109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1295400" imgH="711200" progId="Equation.KSEE3">
                  <p:embed/>
                </p:oleObj>
              </mc:Choice>
              <mc:Fallback>
                <p:oleObj name="" r:id="rId4" imgW="12954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22490" y="3346450"/>
                        <a:ext cx="1986915" cy="109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4670" y="5347335"/>
          <a:ext cx="1910080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016000" imgH="316865" progId="Equation.KSEE3">
                  <p:embed/>
                </p:oleObj>
              </mc:Choice>
              <mc:Fallback>
                <p:oleObj name="" r:id="rId6" imgW="1016000" imgH="316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4670" y="5347335"/>
                        <a:ext cx="1910080" cy="59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5540375" y="5488940"/>
            <a:ext cx="1111885" cy="311785"/>
          </a:xfrm>
          <a:prstGeom prst="rightArrow">
            <a:avLst>
              <a:gd name="adj1" fmla="val 26680"/>
              <a:gd name="adj2" fmla="val 9450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0288" y="5381625"/>
          <a:ext cx="1647825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876300" imgH="279400" progId="Equation.KSEE3">
                  <p:embed/>
                </p:oleObj>
              </mc:Choice>
              <mc:Fallback>
                <p:oleObj name="" r:id="rId8" imgW="8763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80288" y="5381625"/>
                        <a:ext cx="1647825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717925" y="2169160"/>
            <a:ext cx="5479415" cy="407670"/>
            <a:chOff x="5855" y="3416"/>
            <a:chExt cx="8629" cy="642"/>
          </a:xfrm>
        </p:grpSpPr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855" y="3416"/>
            <a:ext cx="5501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10" imgW="1955800" imgH="228600" progId="Equation.KSEE3">
                    <p:embed/>
                  </p:oleObj>
                </mc:Choice>
                <mc:Fallback>
                  <p:oleObj name="" r:id="rId10" imgW="19558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855" y="3416"/>
                          <a:ext cx="5501" cy="6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接箭头连接符 12"/>
            <p:cNvCxnSpPr/>
            <p:nvPr/>
          </p:nvCxnSpPr>
          <p:spPr>
            <a:xfrm>
              <a:off x="11623" y="3735"/>
              <a:ext cx="657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662" y="3492"/>
            <a:ext cx="1823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" r:id="rId12" imgW="800100" imgH="215900" progId="Equation.KSEE3">
                    <p:embed/>
                  </p:oleObj>
                </mc:Choice>
                <mc:Fallback>
                  <p:oleObj name="" r:id="rId12" imgW="800100" imgH="2159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2662" y="3492"/>
                          <a:ext cx="1823" cy="4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3706495" y="2566035"/>
            <a:ext cx="5582285" cy="430530"/>
            <a:chOff x="5837" y="4041"/>
            <a:chExt cx="8791" cy="678"/>
          </a:xfrm>
        </p:grpSpPr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837" y="4041"/>
            <a:ext cx="5537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4" imgW="1968500" imgH="241300" progId="Equation.KSEE3">
                    <p:embed/>
                  </p:oleObj>
                </mc:Choice>
                <mc:Fallback>
                  <p:oleObj name="" r:id="rId14" imgW="1968500" imgH="2413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837" y="4041"/>
                          <a:ext cx="5537" cy="6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接箭头连接符 17"/>
            <p:cNvCxnSpPr/>
            <p:nvPr/>
          </p:nvCxnSpPr>
          <p:spPr>
            <a:xfrm>
              <a:off x="11623" y="4378"/>
              <a:ext cx="657" cy="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662" y="4106"/>
            <a:ext cx="1967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6" imgW="862965" imgH="241300" progId="Equation.KSEE3">
                    <p:embed/>
                  </p:oleObj>
                </mc:Choice>
                <mc:Fallback>
                  <p:oleObj name="" r:id="rId16" imgW="862965" imgH="2413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2662" y="4106"/>
                          <a:ext cx="1967" cy="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右箭头 19"/>
          <p:cNvSpPr/>
          <p:nvPr/>
        </p:nvSpPr>
        <p:spPr>
          <a:xfrm>
            <a:off x="2258695" y="3735705"/>
            <a:ext cx="1111885" cy="311785"/>
          </a:xfrm>
          <a:prstGeom prst="rightArrow">
            <a:avLst>
              <a:gd name="adj1" fmla="val 26680"/>
              <a:gd name="adj2" fmla="val 9450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" name="Shape 22"/>
          <p:cNvPicPr preferRelativeResize="0"/>
          <p:nvPr/>
        </p:nvPicPr>
        <p:blipFill rotWithShape="1">
          <a:blip r:embed="rId1"/>
          <a:srcRect b="8706"/>
          <a:stretch>
            <a:fillRect/>
          </a:stretch>
        </p:blipFill>
        <p:spPr>
          <a:xfrm>
            <a:off x="-6350" y="-635"/>
            <a:ext cx="12204065" cy="6856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4320"/>
            <a:ext cx="6584950" cy="52565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Cyclone V DE1-SoC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23150" y="2080895"/>
            <a:ext cx="446532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fr-FR" altLang="zh-CN" sz="2400" b="1"/>
              <a:t>HPS</a:t>
            </a:r>
            <a:endParaRPr lang="fr-FR" altLang="zh-CN" sz="2000"/>
          </a:p>
          <a:p>
            <a:pPr indent="0">
              <a:buFont typeface="Wingdings" panose="05000000000000000000" charset="0"/>
              <a:buNone/>
            </a:pPr>
            <a:r>
              <a:rPr lang="fr-FR" altLang="zh-CN" sz="2000"/>
              <a:t>      - CPU : ARM Cortex</a:t>
            </a:r>
            <a:r>
              <a:rPr lang="fr-FR" altLang="zh-CN" sz="2000" baseline="30000"/>
              <a:t>TM</a:t>
            </a:r>
            <a:r>
              <a:rPr lang="fr-FR" altLang="zh-CN" sz="2000"/>
              <a:t> -A9 MPCore</a:t>
            </a:r>
            <a:r>
              <a:rPr lang="fr-FR" altLang="zh-CN" sz="2000" baseline="30000"/>
              <a:t>TM</a:t>
            </a:r>
            <a:r>
              <a:rPr lang="fr-FR" altLang="zh-CN" sz="2000"/>
              <a:t>    </a:t>
            </a:r>
            <a:endParaRPr lang="fr-FR" altLang="zh-CN" sz="2000"/>
          </a:p>
          <a:p>
            <a:pPr indent="0">
              <a:buFont typeface="Wingdings" panose="05000000000000000000" charset="0"/>
              <a:buNone/>
            </a:pPr>
            <a:r>
              <a:rPr lang="fr-FR" altLang="zh-CN" sz="2000"/>
              <a:t>                   Processor Dual-Core 800 MHz.</a:t>
            </a:r>
            <a:endParaRPr lang="fr-FR" altLang="zh-CN" sz="2000"/>
          </a:p>
          <a:p>
            <a:pPr indent="0">
              <a:buFont typeface="Wingdings" panose="05000000000000000000" charset="0"/>
              <a:buNone/>
            </a:pPr>
            <a:r>
              <a:rPr lang="fr-FR" altLang="zh-CN" sz="2000"/>
              <a:t>      - 1 Go DDR3 SDRAM.</a:t>
            </a:r>
            <a:endParaRPr lang="fr-FR" altLang="zh-CN" sz="2000"/>
          </a:p>
          <a:p>
            <a:pPr indent="0">
              <a:buFont typeface="Wingdings" panose="05000000000000000000" charset="0"/>
              <a:buNone/>
            </a:pPr>
            <a:r>
              <a:rPr lang="fr-FR" altLang="zh-CN" sz="2000"/>
              <a:t>      - Lecteur micro-SD.</a:t>
            </a:r>
            <a:endParaRPr lang="fr-FR" altLang="zh-CN" sz="2000"/>
          </a:p>
          <a:p>
            <a:pPr indent="0">
              <a:buFont typeface="Wingdings" panose="05000000000000000000" charset="0"/>
              <a:buNone/>
            </a:pPr>
            <a:r>
              <a:rPr lang="fr-FR" altLang="zh-CN" sz="2000"/>
              <a:t>      - Port UART-USB.</a:t>
            </a:r>
            <a:endParaRPr lang="fr-FR" altLang="zh-CN" sz="2000"/>
          </a:p>
          <a:p>
            <a:pPr indent="0">
              <a:buFont typeface="Wingdings" panose="05000000000000000000" charset="0"/>
              <a:buNone/>
            </a:pPr>
            <a:r>
              <a:rPr lang="fr-FR" altLang="zh-CN" sz="2000"/>
              <a:t>      - Port Ethernet.</a:t>
            </a:r>
            <a:endParaRPr lang="fr-FR" altLang="zh-CN" sz="2000"/>
          </a:p>
          <a:p>
            <a:pPr indent="0">
              <a:buFont typeface="Wingdings" panose="05000000000000000000" charset="0"/>
              <a:buNone/>
            </a:pPr>
            <a:r>
              <a:rPr lang="fr-FR" altLang="zh-CN" sz="2000"/>
              <a:t>      - Ports USB.</a:t>
            </a:r>
            <a:endParaRPr lang="fr-FR" altLang="zh-CN" sz="2000"/>
          </a:p>
          <a:p>
            <a:pPr indent="0">
              <a:buFont typeface="Wingdings" panose="05000000000000000000" charset="0"/>
              <a:buNone/>
            </a:pPr>
            <a:endParaRPr lang="fr-FR" altLang="zh-CN" sz="20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fr-FR" altLang="zh-CN" sz="2400" b="1"/>
              <a:t>FPGA</a:t>
            </a:r>
            <a:endParaRPr lang="fr-FR" altLang="zh-CN" sz="2000"/>
          </a:p>
          <a:p>
            <a:pPr indent="0">
              <a:buFont typeface="Wingdings" panose="05000000000000000000" charset="0"/>
              <a:buNone/>
            </a:pPr>
            <a:r>
              <a:rPr lang="fr-FR" altLang="zh-CN" sz="2000"/>
              <a:t>      - 50 MHz x 4</a:t>
            </a:r>
            <a:endParaRPr lang="fr-FR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Shape 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4445" y="-5715"/>
            <a:ext cx="12204065" cy="6911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51318"/>
            <a:ext cx="9144000" cy="2387600"/>
          </a:xfrm>
        </p:spPr>
        <p:txBody>
          <a:bodyPr/>
          <a:p>
            <a:r>
              <a:rPr lang="fr-FR" altLang="zh-CN" sz="6600">
                <a:solidFill>
                  <a:srgbClr val="FFFFFF"/>
                </a:solidFill>
                <a:cs typeface="+mj-lt"/>
              </a:rPr>
              <a:t>Traitement d'image</a:t>
            </a:r>
            <a:endParaRPr lang="fr-FR" altLang="zh-CN" sz="6600">
              <a:solidFill>
                <a:srgbClr val="FFFFFF"/>
              </a:solidFill>
              <a:cs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Traitement sur ARM</a:t>
            </a:r>
            <a:endParaRPr lang="fr-FR" altLang="zh-CN">
              <a:solidFill>
                <a:srgbClr val="FFFFFF"/>
              </a:solidFill>
            </a:endParaRPr>
          </a:p>
        </p:txBody>
      </p:sp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1403985"/>
            <a:ext cx="2992755" cy="2245360"/>
          </a:xfrm>
          <a:prstGeom prst="rect">
            <a:avLst/>
          </a:prstGeom>
        </p:spPr>
      </p:pic>
      <p:pic>
        <p:nvPicPr>
          <p:cNvPr id="13" name="图片 12" descr="1AR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0" y="1403985"/>
            <a:ext cx="2993390" cy="2245360"/>
          </a:xfrm>
          <a:prstGeom prst="rect">
            <a:avLst/>
          </a:prstGeom>
        </p:spPr>
      </p:pic>
      <p:pic>
        <p:nvPicPr>
          <p:cNvPr id="10" name="图片 9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4034790"/>
            <a:ext cx="3957955" cy="2350135"/>
          </a:xfrm>
          <a:prstGeom prst="rect">
            <a:avLst/>
          </a:prstGeom>
        </p:spPr>
      </p:pic>
      <p:pic>
        <p:nvPicPr>
          <p:cNvPr id="11" name="图片 10" descr="2AR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455" y="4034790"/>
            <a:ext cx="3992880" cy="237109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97755" y="3538220"/>
            <a:ext cx="2621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résolution </a:t>
            </a:r>
            <a:r>
              <a:rPr lang="zh-CN" altLang="en-US"/>
              <a:t>800×600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38395" y="64058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résolution</a:t>
            </a:r>
            <a:r>
              <a:rPr lang="zh-CN" altLang="en-US"/>
              <a:t> 1280×760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cpp_arm"/>
          <p:cNvPicPr>
            <a:picLocks noChangeAspect="1"/>
          </p:cNvPicPr>
          <p:nvPr/>
        </p:nvPicPr>
        <p:blipFill>
          <a:blip r:embed="rId1"/>
          <a:srcRect t="10044"/>
          <a:stretch>
            <a:fillRect/>
          </a:stretch>
        </p:blipFill>
        <p:spPr>
          <a:xfrm>
            <a:off x="6251575" y="1506220"/>
            <a:ext cx="5494655" cy="4892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10030"/>
          <a:stretch>
            <a:fillRect/>
          </a:stretch>
        </p:blipFill>
        <p:spPr>
          <a:xfrm>
            <a:off x="828675" y="1506220"/>
            <a:ext cx="5494020" cy="48920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0520"/>
            <a:ext cx="10515600" cy="1325563"/>
          </a:xfrm>
        </p:spPr>
        <p:txBody>
          <a:bodyPr/>
          <a:p>
            <a:pPr algn="ctr"/>
            <a:r>
              <a:rPr lang="fr-FR" altLang="zh-CN">
                <a:solidFill>
                  <a:srgbClr val="FFFFFF"/>
                </a:solidFill>
              </a:rPr>
              <a:t>Performances sur ARM</a:t>
            </a:r>
            <a:endParaRPr lang="fr-FR" altLang="zh-CN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1238250"/>
            <a:ext cx="10515600" cy="5160010"/>
          </a:xfrm>
        </p:spPr>
        <p:txBody>
          <a:bodyPr/>
          <a:p>
            <a:endParaRPr lang="zh-CN" altLang="en-US"/>
          </a:p>
          <a:p>
            <a:endParaRPr lang="fr-FR" altLang="zh-CN" sz="3600"/>
          </a:p>
          <a:p>
            <a:pPr marL="0" indent="0">
              <a:buNone/>
            </a:pPr>
            <a:endParaRPr lang="fr-FR" altLang="zh-CN" sz="3600"/>
          </a:p>
          <a:p>
            <a:endParaRPr lang="fr-FR" altLang="zh-CN" sz="3600"/>
          </a:p>
          <a:p>
            <a:endParaRPr lang="fr-FR" altLang="zh-CN" sz="3600"/>
          </a:p>
          <a:p>
            <a:endParaRPr lang="fr-FR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944245" y="6120130"/>
            <a:ext cx="526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Evolution du temps de traitement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42710" y="6120130"/>
            <a:ext cx="526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ym typeface="+mn-ea"/>
              </a:rPr>
              <a:t>Mesures du nombre </a:t>
            </a:r>
            <a:r>
              <a:rPr lang="fr-FR" altLang="zh-CN">
                <a:sym typeface="+mn-ea"/>
              </a:rPr>
              <a:t>de </a:t>
            </a:r>
            <a:r>
              <a:rPr lang="zh-CN" altLang="en-US">
                <a:sym typeface="+mn-ea"/>
              </a:rPr>
              <a:t>cycles par pixel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4815</Words>
  <Application>WPS 演示</Application>
  <PresentationFormat>宽屏</PresentationFormat>
  <Paragraphs>743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Evaluation d'une architecture SoC (ARM-FPGA) pour des applications de traitement d'images</vt:lpstr>
      <vt:lpstr>Plan de présentation</vt:lpstr>
      <vt:lpstr>Introduction</vt:lpstr>
      <vt:lpstr>Généralités</vt:lpstr>
      <vt:lpstr>Filtre Sobel</vt:lpstr>
      <vt:lpstr>Cyclone V DE1-SoC</vt:lpstr>
      <vt:lpstr>Traitement d'image</vt:lpstr>
      <vt:lpstr>Traitement sur ARM</vt:lpstr>
      <vt:lpstr>Performances sur ARM</vt:lpstr>
      <vt:lpstr>Schéma ARM+FPGA</vt:lpstr>
      <vt:lpstr> Instructions parallèles dans le noyau</vt:lpstr>
      <vt:lpstr> Communication entre ARM et FPGA</vt:lpstr>
      <vt:lpstr> Mise en œuvre Sobel</vt:lpstr>
      <vt:lpstr> Mise en œuvre Sobel</vt:lpstr>
      <vt:lpstr> Communication au niveau du matériel</vt:lpstr>
      <vt:lpstr> BSP</vt:lpstr>
      <vt:lpstr>Performances sur ARM+FPGA</vt:lpstr>
      <vt:lpstr>Traitement sur ARM+FPGA</vt:lpstr>
      <vt:lpstr>Comparaison des performances</vt:lpstr>
      <vt:lpstr>Comparaison des performances</vt:lpstr>
      <vt:lpstr>Traitement vidéo</vt:lpstr>
      <vt:lpstr>Principes d'une vidéo</vt:lpstr>
      <vt:lpstr>Format YUV 420</vt:lpstr>
      <vt:lpstr>Format YUV 420</vt:lpstr>
      <vt:lpstr>Vidéo YUV 420</vt:lpstr>
      <vt:lpstr>Processus du traitement</vt:lpstr>
      <vt:lpstr>Performances</vt:lpstr>
      <vt:lpstr>Performances</vt:lpstr>
      <vt:lpstr>Latence du traitement</vt:lpstr>
      <vt:lpstr>Traitements parallèles</vt:lpstr>
      <vt:lpstr>Possibilité</vt:lpstr>
      <vt:lpstr>Critères de parallélisation</vt:lpstr>
      <vt:lpstr>Mise en place</vt:lpstr>
      <vt:lpstr>Performances</vt:lpstr>
      <vt:lpstr>Schéma de la parallélisation</vt:lpstr>
      <vt:lpstr>Conclusion &amp; Perspectives</vt:lpstr>
      <vt:lpstr>Conclusion</vt:lpstr>
      <vt:lpstr>Perspectives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Mlle. Erreur</cp:lastModifiedBy>
  <cp:revision>70</cp:revision>
  <dcterms:created xsi:type="dcterms:W3CDTF">2019-05-30T08:38:00Z</dcterms:created>
  <dcterms:modified xsi:type="dcterms:W3CDTF">2019-06-01T16:01:43Z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