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/>
  <p:notesSz cx="6858000" cy="9144000"/>
  <p:embeddedFontLst>
    <p:embeddedFont>
      <p:font typeface="Raleway" panose="020B0503030101060003"/>
      <p:regular r:id="rId48"/>
    </p:embeddedFont>
    <p:embeddedFont>
      <p:font typeface="Lato" panose="020F0502020204030203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A711807-113B-481E-8DFC-23F5BD99D220}" styleName="Table_0">
    <a:wholeTbl>
      <a:tcTxStyle>
        <a:srgbClr val="000000"/>
        <a:latin typeface="Arial"/>
        <a:ea typeface="Arial"/>
        <a:cs typeface="Arial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2.fntdata"/><Relationship Id="rId48" Type="http://schemas.openxmlformats.org/officeDocument/2006/relationships/font" Target="fonts/font1.fntdata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Shape 176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Shape 185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Shape 192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Shape 19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Shape 206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Shape 21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Shape 220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Shape 22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Shape 234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Shape 24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Shape 24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7" name="Shape 257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Shape 26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Shape 27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Shape 278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Shape 285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Shape 292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9" name="Shape 299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 panose="020B0503030101060003"/>
              <a:buNone/>
              <a:defRPr sz="2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31933" y="1314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/>
              <a:t>Création d’un logiciel de stéganographie</a:t>
            </a:r>
            <a:endParaRPr sz="36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Shape 87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</a:rPr>
              <a:t>Travaux d'Étude en Informatique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Shape 8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</a:rPr>
              <a:t> </a:t>
            </a:r>
            <a:endParaRPr sz="5200">
              <a:solidFill>
                <a:schemeClr val="dk1"/>
              </a:solidFill>
            </a:endParaRPr>
          </a:p>
        </p:txBody>
      </p:sp>
      <p:pic>
        <p:nvPicPr>
          <p:cNvPr id="89" name="Shape 8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1925" y="267300"/>
            <a:ext cx="92392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7086975" y="3941400"/>
            <a:ext cx="20166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Yuhan DOU 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Pauline LABOURIE</a:t>
            </a:r>
            <a:endParaRPr lang="en-GB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sym typeface="+mn-ea"/>
              </a:rPr>
              <a:t>Jialin HAO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63" name="Shape 16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39924" y="2889600"/>
            <a:ext cx="6324145" cy="19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2525350" y="255950"/>
            <a:ext cx="60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char *chaine_info(message info)</a:t>
            </a:r>
            <a:endParaRPr sz="1800"/>
          </a:p>
        </p:txBody>
      </p:sp>
      <p:pic>
        <p:nvPicPr>
          <p:cNvPr id="165" name="Shape 16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5125" y="902925"/>
            <a:ext cx="7217801" cy="19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"/>
          <a:srcRect l="-3620" t="-26429" r="3620" b="26429"/>
          <a:stretch>
            <a:fillRect/>
          </a:stretch>
        </p:blipFill>
        <p:spPr>
          <a:xfrm>
            <a:off x="660225" y="2889600"/>
            <a:ext cx="2608175" cy="107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type="title"/>
          </p:nvPr>
        </p:nvSpPr>
        <p:spPr>
          <a:xfrm>
            <a:off x="2525350" y="255950"/>
            <a:ext cx="60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char *chaine_info(message info)</a:t>
            </a:r>
            <a:endParaRPr sz="1800"/>
          </a:p>
        </p:txBody>
      </p:sp>
      <p:pic>
        <p:nvPicPr>
          <p:cNvPr id="173" name="Shape 17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5125" y="902925"/>
            <a:ext cx="7217801" cy="19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Shape 179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0" name="Shape 180" descr="Cod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69800" y="1853850"/>
            <a:ext cx="6697999" cy="32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655625" y="93650"/>
            <a:ext cx="80235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void codage_image(message message_code, int taille_image, bwimage_t *image);</a:t>
            </a:r>
            <a:endParaRPr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Shape 18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Opération d'effacement pour les pixels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</a:t>
            </a:r>
            <a:r>
              <a:rPr lang="en-GB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Effectuer “AND” de chaque pixel (image-&gt;data[i][j]) et 0000 0001 (0x01)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5" indent="0" algn="ctr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image-&gt;data[i][j] = image-&gt;data[i][j] &amp; 0xfe;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400300" marR="0" lvl="5" indent="0" algn="l" rtl="0">
              <a:lnSpc>
                <a:spcPct val="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Shape 18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Shape 195"/>
          <p:cNvSpPr txBox="1"/>
          <p:nvPr>
            <p:ph type="body" idx="1"/>
          </p:nvPr>
        </p:nvSpPr>
        <p:spPr>
          <a:xfrm>
            <a:off x="729450" y="2078875"/>
            <a:ext cx="79707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①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ch[m] décale à gauche de n bits</a:t>
            </a:r>
            <a:r>
              <a:rPr lang="en-GB" sz="18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ch[ ] : la chaine qu'on met l'information du message;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(0≤m&lt; taille de ch[])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le (m+1)</a:t>
            </a:r>
            <a:r>
              <a:rPr lang="en-GB" sz="1400" b="0" i="0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ème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caractère du message;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n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(0≤n&lt;8)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indiquer la position du bit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d'un caractère avec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code ascii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Shape 19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Shape 202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    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②</a:t>
            </a:r>
            <a:r>
              <a:rPr lang="en-GB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</a:t>
            </a:r>
            <a:r>
              <a:rPr lang="en-GB" sz="14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ffectuer “AND” sur le résultat de l'étape ① avec 1000 0000 (0x80).</a:t>
            </a:r>
            <a:endParaRPr sz="14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Shape 20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Shape 209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u="sng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u="sng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③</a:t>
            </a:r>
            <a:r>
              <a:rPr lang="en-GB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GB" sz="14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résultat de l’étape ② décale à droite de 7 bits.</a:t>
            </a:r>
            <a:endParaRPr sz="14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Shape 2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Shape 216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④</a:t>
            </a:r>
            <a:r>
              <a:rPr lang="en-GB" sz="1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</a:t>
            </a:r>
            <a:r>
              <a:rPr lang="en-GB" sz="14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ffectuer “AND” avec 0000 0001 (0x01)</a:t>
            </a:r>
            <a:endParaRPr sz="14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7" name="Shape 21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Shape 223"/>
          <p:cNvSpPr txBox="1"/>
          <p:nvPr>
            <p:ph type="body" idx="1"/>
          </p:nvPr>
        </p:nvSpPr>
        <p:spPr>
          <a:xfrm>
            <a:off x="729450" y="1917600"/>
            <a:ext cx="76887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Exemple： m=0, ch[0]='A', son code ascii est 0100 0001.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(i) n=0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①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Décalage à gauche n=0 bit: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0100 0001 &lt;&lt; 0 =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100 0001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②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“AND” avec 0x80: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0001 &amp; 1000 0000 =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Shape 22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Shape 230"/>
          <p:cNvSpPr txBox="1"/>
          <p:nvPr>
            <p:ph type="body" idx="1"/>
          </p:nvPr>
        </p:nvSpPr>
        <p:spPr>
          <a:xfrm>
            <a:off x="729450" y="1917600"/>
            <a:ext cx="7688700" cy="3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Exemple： m=0, ch[0]='A', son code ascii est 0100 0001.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(i) n=0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GB" sz="140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③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Décalage à droite 7 bits: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 &gt;&gt; 7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endParaRPr sz="14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1" u="sng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④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“AND” avec 0x01: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endParaRPr sz="14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1" u="sng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code ascii de temp[8*m+n]=temp[0] est 0000 0000.  →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temp[0]=0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Shape 23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ctrTitle"/>
          </p:nvPr>
        </p:nvSpPr>
        <p:spPr>
          <a:xfrm>
            <a:off x="272675" y="24775"/>
            <a:ext cx="25293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Stéganographie</a:t>
            </a:r>
            <a:endParaRPr sz="2400"/>
          </a:p>
        </p:txBody>
      </p:sp>
      <p:pic>
        <p:nvPicPr>
          <p:cNvPr id="96" name="Shape 9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6125" y="3064825"/>
            <a:ext cx="1855475" cy="18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93850" y="1684938"/>
            <a:ext cx="2004325" cy="2103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1702" y="1511538"/>
            <a:ext cx="2004325" cy="10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448250" y="1215600"/>
            <a:ext cx="15621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Fichier secret</a:t>
            </a:r>
            <a:endParaRPr lang="en-GB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Shape 100"/>
          <p:cNvSpPr txBox="1"/>
          <p:nvPr/>
        </p:nvSpPr>
        <p:spPr>
          <a:xfrm>
            <a:off x="532813" y="2703350"/>
            <a:ext cx="15621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Image initiale</a:t>
            </a: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Shape 101"/>
          <p:cNvSpPr txBox="1"/>
          <p:nvPr/>
        </p:nvSpPr>
        <p:spPr>
          <a:xfrm>
            <a:off x="3637316" y="1355500"/>
            <a:ext cx="1446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Image reçue</a:t>
            </a:r>
            <a:endParaRPr i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2" name="Shape 10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610851" y="2222559"/>
            <a:ext cx="2282375" cy="117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6610898" y="1937025"/>
            <a:ext cx="22824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Fichier secret reconstitué</a:t>
            </a:r>
            <a:endParaRPr lang="en-GB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04" name="Shape 104"/>
          <p:cNvCxnSpPr/>
          <p:nvPr/>
        </p:nvCxnSpPr>
        <p:spPr>
          <a:xfrm rot="10800000" flipH="1">
            <a:off x="2388325" y="2728675"/>
            <a:ext cx="1006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Shape 105"/>
          <p:cNvCxnSpPr/>
          <p:nvPr/>
        </p:nvCxnSpPr>
        <p:spPr>
          <a:xfrm rot="10800000" flipH="1">
            <a:off x="5589113" y="2728663"/>
            <a:ext cx="1006800" cy="1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Shape 106"/>
          <p:cNvSpPr txBox="1"/>
          <p:nvPr/>
        </p:nvSpPr>
        <p:spPr>
          <a:xfrm>
            <a:off x="2408138" y="2435175"/>
            <a:ext cx="7725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codage</a:t>
            </a:r>
            <a:endParaRPr lang="en-GB"/>
          </a:p>
        </p:txBody>
      </p:sp>
      <p:sp>
        <p:nvSpPr>
          <p:cNvPr id="107" name="Shape 107"/>
          <p:cNvSpPr txBox="1"/>
          <p:nvPr/>
        </p:nvSpPr>
        <p:spPr>
          <a:xfrm>
            <a:off x="5498175" y="2435175"/>
            <a:ext cx="10068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</a:t>
            </a:r>
            <a:r>
              <a:rPr lang="en-GB"/>
              <a:t>codage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Shape 237"/>
          <p:cNvSpPr txBox="1"/>
          <p:nvPr>
            <p:ph type="body" idx="1"/>
          </p:nvPr>
        </p:nvSpPr>
        <p:spPr>
          <a:xfrm>
            <a:off x="727650" y="1919425"/>
            <a:ext cx="76887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Exemple： m=0, ch[0]='A', son code ascii est 0100 0001.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(ii) n=1:①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Décalage à gauche n=1 bit: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0100 0001 &lt;&lt; 1 =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100 0001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②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“AND” avec 0x80: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0001 &amp; 1000 0000 =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Shape 23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Shape 244"/>
          <p:cNvSpPr txBox="1"/>
          <p:nvPr>
            <p:ph type="body" idx="1"/>
          </p:nvPr>
        </p:nvSpPr>
        <p:spPr>
          <a:xfrm>
            <a:off x="729450" y="19194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Séparation par bit pour le message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Exemple： m=0, ch[0]='A', son code ascii est 0100 0001.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(ii) n=1:③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Décalage à droite 7 bits: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 &gt;&gt; 7 = 1111 111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4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1" u="sng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④</a:t>
            </a:r>
            <a:r>
              <a:rPr lang="en-GB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“AND” avec 0x01:</a:t>
            </a:r>
            <a:endParaRPr sz="14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1111 111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4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1" u="sng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code ascii de temp[8*m+n]=temp[1] est 0000 0001.  →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temp[</a:t>
            </a:r>
            <a:r>
              <a:rPr lang="en-GB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]=1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Shape 24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Shape 251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2" name="Shape 252" descr="Décodage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39240" y="2229495"/>
            <a:ext cx="6065520" cy="144081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296600" y="85850"/>
            <a:ext cx="86088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char *decodage_image(int taille_image, bwimage_t *image);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b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Shape 260"/>
          <p:cNvSpPr txBox="1"/>
          <p:nvPr>
            <p:ph type="body" idx="1"/>
          </p:nvPr>
        </p:nvSpPr>
        <p:spPr>
          <a:xfrm>
            <a:off x="729450" y="2078875"/>
            <a:ext cx="7994400" cy="26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①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Effectuer “AND” de chaque pixel (image-&gt;data[i][j]) avec 0x01</a:t>
            </a:r>
            <a:endParaRPr sz="16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♦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Les résultats sont stockés dans un tableau à 2 dimension “newdata[i][j]”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♦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Chaque 8 colonnes étant un groupe, et chaque groupe correspond à un caractère.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♦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Définir 2 variables m et n 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m: l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position du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groupe de chaque ligne;  n: l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position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’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élément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dans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chaque groupe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Shape 26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b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Shape 26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②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 n</a:t>
            </a:r>
            <a:r>
              <a:rPr lang="en-GB" sz="1600" b="1" i="0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ième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élément de chaque groupe décale à gauche de (7-n) bits</a:t>
            </a:r>
            <a:endParaRPr sz="16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endParaRPr sz="16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Shape 26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b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Shape 27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endParaRPr sz="1600" b="0" i="0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③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Effecter “OR” du résultat du décalage de tous les 8 éléments de  </a:t>
            </a:r>
            <a:endParaRPr sz="16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chaque groupe</a:t>
            </a:r>
            <a:endParaRPr sz="1600" b="1" i="0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</a:t>
            </a: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ç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donne un code ascii d'un caractère du message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Shape 27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1" name="Shape 281"/>
          <p:cNvSpPr txBox="1"/>
          <p:nvPr>
            <p:ph type="body" idx="1"/>
          </p:nvPr>
        </p:nvSpPr>
        <p:spPr>
          <a:xfrm>
            <a:off x="729450" y="2078875"/>
            <a:ext cx="80901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Exemple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i=0，m=0，n=0: le code ascii du “image-&gt;data[0][0]” est 0110 001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                            n=1: le code ascii du “image-&gt;data[0][1]” est 1110 010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n=2: le code ascii du “image-&gt;data[0][2]” est 1111 101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n=3: le code ascii du “image-&gt;data[0][3]” est 0110 110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n=4: le code ascii du “image-&gt;data[0][4]” est 1000 111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n=5: le code ascii du “image-&gt;data[0][5]” est 0101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n=6: le code ascii du “image-&gt;data[0][6]” est 1011 100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n=7: le code ascii du “image-&gt;data[0][7]” est 1010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2" name="Shape 28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Shape 288"/>
          <p:cNvSpPr txBox="1"/>
          <p:nvPr>
            <p:ph type="body" idx="1"/>
          </p:nvPr>
        </p:nvSpPr>
        <p:spPr>
          <a:xfrm>
            <a:off x="729450" y="19114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Exemple: ① </a:t>
            </a:r>
            <a:r>
              <a:rPr lang="en-GB" sz="1600" b="1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“AND” avec 0x01:</a:t>
            </a:r>
            <a:r>
              <a:rPr lang="en-GB" sz="16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n=0:  newdata[0][0] = 0110 001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n=1:  newdata[0][1] = 1110 010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n=2:  newdata[0][2] = 1111 101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n=3:  newdata[0][3] = 0110 110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n=4:  newdata[0][4] = 1000 111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n=5:  newdata[0][5] = 0101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n=6:  newdata[0][6] = 1011 100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，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n=7:  newdata[0][7] = 1010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&amp; 0000 0001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Shape 28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Shape 295"/>
          <p:cNvSpPr txBox="1"/>
          <p:nvPr>
            <p:ph type="body" idx="1"/>
          </p:nvPr>
        </p:nvSpPr>
        <p:spPr>
          <a:xfrm>
            <a:off x="727650" y="1943350"/>
            <a:ext cx="8275500" cy="31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Exemple: ② </a:t>
            </a:r>
            <a:r>
              <a:rPr lang="en-GB" sz="1600" b="1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 n</a:t>
            </a:r>
            <a:r>
              <a:rPr lang="en-GB" sz="1600" b="1" i="0" u="sng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ième</a:t>
            </a:r>
            <a:r>
              <a:rPr lang="en-GB" sz="1600" b="1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élément de chaque groupe décale à gauche de (7-n) bits </a:t>
            </a:r>
            <a:r>
              <a:rPr lang="en-GB" sz="16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n=0：newdata[0][0]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7-0=7 ) 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7 =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n=1：newdata[0][1]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7-1=6 ) 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6 = 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n=2：newdata[0][2]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7-2=5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5 = 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n=3：newdata[0][3]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7-3=4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4 =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0000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n=4：newdata[0][4]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7-4=3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3 = 0000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n=5：newdata[0][5]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7-5=2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2 = 0000 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n=6：newdata[0][6]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&lt;&lt;(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7-6=1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1 = 0000 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n=7：newdata[0][7] &lt;&lt;( 7-7=0 </a:t>
            </a:r>
            <a:r>
              <a:rPr lang="en-GB" sz="1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: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&lt;&lt; 0 = 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Shape 29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Décodage</a:t>
            </a:r>
            <a:endParaRPr sz="2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2" name="Shape 302"/>
          <p:cNvSpPr txBox="1"/>
          <p:nvPr>
            <p:ph type="body" idx="1"/>
          </p:nvPr>
        </p:nvSpPr>
        <p:spPr>
          <a:xfrm>
            <a:off x="729450" y="2078875"/>
            <a:ext cx="8178000" cy="29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Exemple: ③ </a:t>
            </a:r>
            <a:r>
              <a:rPr lang="en-GB" sz="1600" b="1" i="0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Effectuer “OU” des 8 résultats dans ②:</a:t>
            </a:r>
            <a:r>
              <a:rPr lang="en-GB" sz="16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	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 0000) | (0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 0000) | (00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 0000) | (000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0000) |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	 (0000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000) | (0000 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00) | (0000 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0) | (0000 000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	 = </a:t>
            </a:r>
            <a:r>
              <a:rPr lang="en-GB" sz="1400" b="1" i="0" u="sng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0100 0001</a:t>
            </a:r>
            <a:endParaRPr sz="14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endParaRPr sz="1600" b="1" i="0" u="sng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None/>
            </a:pP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</a:t>
            </a:r>
            <a:r>
              <a:rPr lang="en-GB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code ascii de “chainedecode[0]” est 0100 0001. →</a:t>
            </a:r>
            <a:r>
              <a:rPr lang="en-GB" sz="16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chainedecode[0]=’A’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Shape 30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311700" y="0"/>
            <a:ext cx="85206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Sommaire</a:t>
            </a:r>
            <a:endParaRPr sz="3000"/>
          </a:p>
        </p:txBody>
      </p:sp>
      <p:sp>
        <p:nvSpPr>
          <p:cNvPr id="113" name="Shape 113"/>
          <p:cNvSpPr txBox="1"/>
          <p:nvPr>
            <p:ph type="subTitle" idx="1"/>
          </p:nvPr>
        </p:nvSpPr>
        <p:spPr>
          <a:xfrm>
            <a:off x="1224875" y="1321150"/>
            <a:ext cx="6892200" cy="30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Objectifs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Déroulement du codage	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	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rincipales fonctions : </a:t>
            </a:r>
            <a:r>
              <a:rPr lang="en-GB" sz="2400">
                <a:solidFill>
                  <a:schemeClr val="dk1"/>
                </a:solidFill>
              </a:rPr>
              <a:t>codage et décodage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Conclusion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1785475" y="-338550"/>
            <a:ext cx="5416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int detection(char *chainedecode, int taille_nom);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0" name="Shape 3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5125" y="902925"/>
            <a:ext cx="7217801" cy="19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4125" y="2686650"/>
            <a:ext cx="6231475" cy="17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59400" y="810000"/>
            <a:ext cx="5199275" cy="13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 rotWithShape="1">
          <a:blip r:embed="rId2"/>
          <a:srcRect t="7863" b="10310"/>
          <a:stretch>
            <a:fillRect/>
          </a:stretch>
        </p:blipFill>
        <p:spPr>
          <a:xfrm>
            <a:off x="1442450" y="2307599"/>
            <a:ext cx="4815238" cy="100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9100" y="3310125"/>
            <a:ext cx="2346356" cy="18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 rotWithShape="1">
          <a:blip r:embed="rId4"/>
          <a:srcRect t="-46650" b="46650"/>
          <a:stretch>
            <a:fillRect/>
          </a:stretch>
        </p:blipFill>
        <p:spPr>
          <a:xfrm>
            <a:off x="3955625" y="3603050"/>
            <a:ext cx="1776750" cy="64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Shape 320"/>
          <p:cNvCxnSpPr/>
          <p:nvPr/>
        </p:nvCxnSpPr>
        <p:spPr>
          <a:xfrm flipH="1">
            <a:off x="1424178" y="3118575"/>
            <a:ext cx="196200" cy="334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" name="Shape 321"/>
          <p:cNvCxnSpPr/>
          <p:nvPr/>
        </p:nvCxnSpPr>
        <p:spPr>
          <a:xfrm rot="10800000" flipH="1">
            <a:off x="2514125" y="4188325"/>
            <a:ext cx="1441500" cy="24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2" name="Shape 32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1785475" y="-338550"/>
            <a:ext cx="5416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int detection(char *chainedecode, int taille_nom);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7202275" y="1500075"/>
            <a:ext cx="16914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Incon</a:t>
            </a:r>
            <a:r>
              <a:rPr lang="en-GB" sz="1800">
                <a:solidFill>
                  <a:srgbClr val="FF0000"/>
                </a:solidFill>
              </a:rPr>
              <a:t>vén</a:t>
            </a:r>
            <a:r>
              <a:rPr lang="en-GB" sz="1800">
                <a:solidFill>
                  <a:srgbClr val="FF0000"/>
                </a:solidFill>
              </a:rPr>
              <a:t>ient !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325" name="Shape 325"/>
          <p:cNvCxnSpPr/>
          <p:nvPr/>
        </p:nvCxnSpPr>
        <p:spPr>
          <a:xfrm>
            <a:off x="5950825" y="1692800"/>
            <a:ext cx="1276200" cy="12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31" name="Shape 3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15600" y="1211025"/>
            <a:ext cx="7557774" cy="33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1785475" y="-338550"/>
            <a:ext cx="5416800" cy="21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int detection(char *chainedecode, int taille_nom);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/>
        </p:nvSpPr>
        <p:spPr>
          <a:xfrm>
            <a:off x="2351625" y="138500"/>
            <a:ext cx="35808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Conclusion</a:t>
            </a:r>
            <a:endParaRPr sz="4800"/>
          </a:p>
        </p:txBody>
      </p:sp>
      <p:sp>
        <p:nvSpPr>
          <p:cNvPr id="338" name="Shape 33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63875" y="2091125"/>
            <a:ext cx="6458700" cy="26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Avantage:  pas de différence notable dans l’image codée</a:t>
            </a:r>
            <a:endParaRPr lang="en-GB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Inconvénient</a:t>
            </a:r>
            <a:r>
              <a:rPr lang="en-GB"/>
              <a:t>: limite de la </a:t>
            </a:r>
            <a:r>
              <a:rPr lang="en-GB"/>
              <a:t>bibliothèque</a:t>
            </a:r>
            <a:endParaRPr lang="en-GB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on peut insérer à l'intérieur d'une image ou</a:t>
            </a:r>
            <a:endParaRPr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d'un fichier son, ou texte, un fichier de son choix, quelle que soit sa nature. </a:t>
            </a: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40" name="Shape 3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76425" y="224275"/>
            <a:ext cx="2210875" cy="22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09000" y="2599075"/>
            <a:ext cx="2367775" cy="23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2708475" y="1119850"/>
            <a:ext cx="52608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MERCI！</a:t>
            </a:r>
            <a:endParaRPr sz="6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Yuhan DOU</a:t>
            </a:r>
            <a:endParaRPr lang="en-GB" b="1">
              <a:solidFill>
                <a:schemeClr val="dk1"/>
              </a:solidFill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>
                <a:solidFill>
                  <a:schemeClr val="dk1"/>
                </a:solidFill>
              </a:rPr>
              <a:t>Pauline LABOURIE</a:t>
            </a:r>
            <a:endParaRPr b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Jialin HAO</a:t>
            </a:r>
            <a:endParaRPr b="1"/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13/04/2018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slides suivants on n’utilise pas</a:t>
            </a:r>
            <a:r>
              <a:rPr lang="en-GB"/>
              <a:t>...</a:t>
            </a:r>
            <a:r>
              <a:rPr lang="en-GB"/>
              <a:t>.</a:t>
            </a:r>
            <a:endParaRPr lang="en-GB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C'est pour </a:t>
            </a:r>
            <a:r>
              <a:rPr lang="en-GB"/>
              <a:t>répondre</a:t>
            </a:r>
            <a:r>
              <a:rPr lang="en-GB"/>
              <a:t> aux questions...</a:t>
            </a:r>
            <a:endParaRPr lang="en-GB"/>
          </a:p>
        </p:txBody>
      </p:sp>
      <p:sp>
        <p:nvSpPr>
          <p:cNvPr id="353" name="Shape 35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Shape 3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57725" y="1741025"/>
            <a:ext cx="4261475" cy="18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Shape 359"/>
          <p:cNvSpPr txBox="1"/>
          <p:nvPr/>
        </p:nvSpPr>
        <p:spPr>
          <a:xfrm>
            <a:off x="1953225" y="260425"/>
            <a:ext cx="5394300" cy="20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int calcul_taille_image(bwimage_t *image);</a:t>
            </a:r>
            <a:endParaRPr sz="1800"/>
          </a:p>
        </p:txBody>
      </p:sp>
      <p:sp>
        <p:nvSpPr>
          <p:cNvPr id="360" name="Shape 36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/>
        </p:nvSpPr>
        <p:spPr>
          <a:xfrm>
            <a:off x="1067775" y="364600"/>
            <a:ext cx="81384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message init_message(int nb_char_msg, int taille_image, FILE * fichier, char nom [30])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366" name="Shape 36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36975" y="2604350"/>
            <a:ext cx="4102200" cy="209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2"/>
          <a:srcRect l="4315"/>
          <a:stretch>
            <a:fillRect/>
          </a:stretch>
        </p:blipFill>
        <p:spPr>
          <a:xfrm>
            <a:off x="92600" y="1093800"/>
            <a:ext cx="8958800" cy="151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Shape 368"/>
          <p:cNvCxnSpPr/>
          <p:nvPr/>
        </p:nvCxnSpPr>
        <p:spPr>
          <a:xfrm>
            <a:off x="3007975" y="1953225"/>
            <a:ext cx="1302300" cy="846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Shape 36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/>
        </p:nvSpPr>
        <p:spPr>
          <a:xfrm>
            <a:off x="1067775" y="364600"/>
            <a:ext cx="81384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message init_message(int nb_char_msg, int taille_image, FILE * fichier, char nom [30])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375" name="Shape 3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5400" y="1341225"/>
            <a:ext cx="7910951" cy="36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067775" y="364600"/>
            <a:ext cx="81384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message init_message(int nb_char_msg, int taille_image, FILE * fichier, char nom [30])</a:t>
            </a:r>
            <a:endParaRPr lang="en-GB">
              <a:solidFill>
                <a:schemeClr val="dk1"/>
              </a:solidFill>
            </a:endParaRPr>
          </a:p>
        </p:txBody>
      </p:sp>
      <p:pic>
        <p:nvPicPr>
          <p:cNvPr id="382" name="Shape 3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1800" y="1419400"/>
            <a:ext cx="8320750" cy="24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body" idx="1"/>
          </p:nvPr>
        </p:nvSpPr>
        <p:spPr>
          <a:xfrm>
            <a:off x="760675" y="16417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Estimation de la capacité de l’image porteuse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Dissimulation du message secret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Récupération du message secret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Détection automatique de la présence d’un message caché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 sz="1800">
                <a:solidFill>
                  <a:schemeClr val="dk1"/>
                </a:solidFill>
              </a:rPr>
              <a:t>Sauvegarde du nom du fichier dissimulé.</a:t>
            </a:r>
            <a:endParaRPr sz="1800"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b="1" i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  <p:sp>
        <p:nvSpPr>
          <p:cNvPr id="119" name="Shape 11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0"/>
            <a:ext cx="85206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Objectifs</a:t>
            </a:r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389" name="Shape 389"/>
          <p:cNvSpPr txBox="1"/>
          <p:nvPr/>
        </p:nvSpPr>
        <p:spPr>
          <a:xfrm>
            <a:off x="2474100" y="195325"/>
            <a:ext cx="54951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</a:rPr>
              <a:t>void sauvegarde(char *message);</a:t>
            </a:r>
            <a:endParaRPr sz="1800" b="1"/>
          </a:p>
        </p:txBody>
      </p:sp>
      <p:pic>
        <p:nvPicPr>
          <p:cNvPr id="390" name="Shape 39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35250" y="1754025"/>
            <a:ext cx="6136425" cy="21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CRC</a:t>
            </a:r>
            <a:endParaRPr lang="en-GB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Shape 39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1"/>
          <a:srcRect l="11199" t="19014" r="33303" b="45035"/>
          <a:stretch>
            <a:fillRect/>
          </a:stretch>
        </p:blipFill>
        <p:spPr>
          <a:xfrm>
            <a:off x="159563" y="1326850"/>
            <a:ext cx="8824877" cy="321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00050" y="848800"/>
            <a:ext cx="2614675" cy="4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7" name="Shape 127"/>
          <p:cNvSpPr txBox="1"/>
          <p:nvPr>
            <p:ph type="title"/>
          </p:nvPr>
        </p:nvSpPr>
        <p:spPr>
          <a:xfrm>
            <a:off x="311700" y="-41900"/>
            <a:ext cx="85206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Déroulement du codage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33" name="Shape 133"/>
          <p:cNvSpPr txBox="1"/>
          <p:nvPr>
            <p:ph type="title"/>
          </p:nvPr>
        </p:nvSpPr>
        <p:spPr>
          <a:xfrm>
            <a:off x="311700" y="0"/>
            <a:ext cx="8520600" cy="9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Déroulement du codage</a:t>
            </a:r>
            <a:endParaRPr lang="en-GB"/>
          </a:p>
        </p:txBody>
      </p:sp>
      <p:pic>
        <p:nvPicPr>
          <p:cNvPr id="134" name="Shape 13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63000" y="605925"/>
            <a:ext cx="1231554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374250" y="0"/>
            <a:ext cx="7423200" cy="3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Principales fonctions</a:t>
            </a:r>
            <a:endParaRPr sz="3000"/>
          </a:p>
        </p:txBody>
      </p:sp>
      <p:sp>
        <p:nvSpPr>
          <p:cNvPr id="140" name="Shape 140"/>
          <p:cNvSpPr txBox="1"/>
          <p:nvPr>
            <p:ph type="subTitle" idx="1"/>
          </p:nvPr>
        </p:nvSpPr>
        <p:spPr>
          <a:xfrm>
            <a:off x="906600" y="1270825"/>
            <a:ext cx="7917900" cy="35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chemeClr val="dk1"/>
                </a:solidFill>
              </a:rPr>
              <a:t>Codage </a:t>
            </a:r>
            <a:r>
              <a:rPr lang="en-GB" sz="1800">
                <a:solidFill>
                  <a:schemeClr val="dk1"/>
                </a:solidFill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char *chaine_info(message info);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void codage_image(message message_code, int taille_image, bwimage_t *image);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4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800" b="1">
                <a:solidFill>
                  <a:schemeClr val="dk1"/>
                </a:solidFill>
              </a:rPr>
              <a:t>Décodage :</a:t>
            </a:r>
            <a:endParaRPr sz="18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char *decodage_image(int taille_image, bwimage_t *image);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int detection(char *chainedecode, int taille_nom);</a:t>
            </a:r>
            <a:endParaRPr sz="1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416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lvl="0" inden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525350" y="255950"/>
            <a:ext cx="60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char *chaine_info(message info)</a:t>
            </a:r>
            <a:endParaRPr sz="1800"/>
          </a:p>
        </p:txBody>
      </p:sp>
      <p:sp>
        <p:nvSpPr>
          <p:cNvPr id="146" name="Shape 14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47" name="Shape 1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95125" y="902925"/>
            <a:ext cx="7217801" cy="19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82300" y="2461075"/>
            <a:ext cx="8724300" cy="8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</a:t>
            </a:r>
            <a:endParaRPr lang="en-GB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aphicFrame>
        <p:nvGraphicFramePr>
          <p:cNvPr id="149" name="Shape 149"/>
          <p:cNvGraphicFramePr/>
          <p:nvPr/>
        </p:nvGraphicFramePr>
        <p:xfrm>
          <a:off x="690550" y="2556400"/>
          <a:ext cx="6924000" cy="3000000"/>
        </p:xfrm>
        <a:graphic>
          <a:graphicData uri="http://schemas.openxmlformats.org/drawingml/2006/table">
            <a:tbl>
              <a:tblPr>
                <a:noFill/>
                <a:tableStyleId>{9A711807-113B-481E-8DFC-23F5BD99D220}</a:tableStyleId>
              </a:tblPr>
              <a:tblGrid>
                <a:gridCol w="1212025"/>
                <a:gridCol w="622775"/>
                <a:gridCol w="1215300"/>
                <a:gridCol w="977625"/>
                <a:gridCol w="860450"/>
                <a:gridCol w="2035825"/>
              </a:tblGrid>
              <a:tr h="381000"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CRC	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taille du nom du fichier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taille du données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nom du fichier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données du fichier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Une chaine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 gridSpan="5">
                  <a:txBody>
                    <a:bodyPr>
                      <a:spAutoFit/>
                    </a:bodyPr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2101505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I opened my eyes…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2 10 150 5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I opened my eyes</a:t>
                      </a:r>
                      <a:r>
                        <a:rPr lang="en-GB"/>
                        <a:t>…</a:t>
                      </a:r>
                      <a:endParaRPr lang="en-GB"/>
                    </a:p>
                  </a:txBody>
                  <a:tcPr marL="91425" marR="91425" marT="91425" marB="91425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6200"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 tableau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>
                      <a:sp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 I opened my eyes…</a:t>
                      </a:r>
                      <a:endParaRPr lang="en-GB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</a:fld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15425" y="3034000"/>
            <a:ext cx="5394825" cy="16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2525350" y="255950"/>
            <a:ext cx="60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char *chaine_info(message info)</a:t>
            </a:r>
            <a:endParaRPr sz="1800"/>
          </a:p>
        </p:txBody>
      </p:sp>
      <p:pic>
        <p:nvPicPr>
          <p:cNvPr id="157" name="Shape 15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5125" y="902925"/>
            <a:ext cx="7217801" cy="19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7673</Words>
  <Application>WPS 演示</Application>
  <PresentationFormat/>
  <Paragraphs>427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Arial</vt:lpstr>
      <vt:lpstr>Raleway</vt:lpstr>
      <vt:lpstr>Lato</vt:lpstr>
      <vt:lpstr>微软雅黑</vt:lpstr>
      <vt:lpstr>Arial Unicode MS</vt:lpstr>
      <vt:lpstr>Streamline</vt:lpstr>
      <vt:lpstr>Création d’un logiciel de stéganographie</vt:lpstr>
      <vt:lpstr>Stéganographie</vt:lpstr>
      <vt:lpstr>Sommaire</vt:lpstr>
      <vt:lpstr>Objectifs</vt:lpstr>
      <vt:lpstr>Déroulement du codage</vt:lpstr>
      <vt:lpstr>Déroulement du codage</vt:lpstr>
      <vt:lpstr>Principales fonctions</vt:lpstr>
      <vt:lpstr>char *chaine_info(message info)</vt:lpstr>
      <vt:lpstr>char *chaine_info(message info)</vt:lpstr>
      <vt:lpstr>char *chaine_info(message info)</vt:lpstr>
      <vt:lpstr>char *chaine_info(message info)</vt:lpstr>
      <vt:lpstr>Codage</vt:lpstr>
      <vt:lpstr>Codage</vt:lpstr>
      <vt:lpstr>Codage</vt:lpstr>
      <vt:lpstr>Codage</vt:lpstr>
      <vt:lpstr>Codage</vt:lpstr>
      <vt:lpstr>Codage</vt:lpstr>
      <vt:lpstr>Codage</vt:lpstr>
      <vt:lpstr>Codage</vt:lpstr>
      <vt:lpstr>Codage</vt:lpstr>
      <vt:lpstr>Codage</vt:lpstr>
      <vt:lpstr>Décodage</vt:lpstr>
      <vt:lpstr>Décodage </vt:lpstr>
      <vt:lpstr>Décodage </vt:lpstr>
      <vt:lpstr>Décodage </vt:lpstr>
      <vt:lpstr>Décodage</vt:lpstr>
      <vt:lpstr>Décodage</vt:lpstr>
      <vt:lpstr>Décodage</vt:lpstr>
      <vt:lpstr>Décodage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logiciel de stéganographie</dc:title>
  <dc:creator/>
  <cp:lastModifiedBy>Mlle. Erreur</cp:lastModifiedBy>
  <cp:revision>1</cp:revision>
  <dcterms:created xsi:type="dcterms:W3CDTF">2019-08-15T11:57:42Z</dcterms:created>
  <dcterms:modified xsi:type="dcterms:W3CDTF">2019-08-15T11:57:43Z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2052-11.1.0.8919</vt:lpwstr>
  </property>
</Properties>
</file>