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6"/>
  </p:notesMasterIdLst>
  <p:sldIdLst>
    <p:sldId id="273" r:id="rId2"/>
    <p:sldId id="290" r:id="rId3"/>
    <p:sldId id="291" r:id="rId4"/>
    <p:sldId id="283" r:id="rId5"/>
    <p:sldId id="287" r:id="rId6"/>
    <p:sldId id="282" r:id="rId7"/>
    <p:sldId id="285" r:id="rId8"/>
    <p:sldId id="274" r:id="rId9"/>
    <p:sldId id="275" r:id="rId10"/>
    <p:sldId id="276" r:id="rId11"/>
    <p:sldId id="277" r:id="rId12"/>
    <p:sldId id="281" r:id="rId13"/>
    <p:sldId id="259" r:id="rId14"/>
    <p:sldId id="272" r:id="rId15"/>
  </p:sldIdLst>
  <p:sldSz cx="9144000" cy="6858000" type="screen4x3"/>
  <p:notesSz cx="6858000" cy="9144000"/>
  <p:defaultTextStyle>
    <a:defPPr>
      <a:defRPr lang="es-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D726"/>
    <a:srgbClr val="E9F9FB"/>
    <a:srgbClr val="E7FEFF"/>
    <a:srgbClr val="EAF9F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4"/>
  </p:normalViewPr>
  <p:slideViewPr>
    <p:cSldViewPr>
      <p:cViewPr varScale="1">
        <p:scale>
          <a:sx n="90" d="100"/>
          <a:sy n="90" d="100"/>
        </p:scale>
        <p:origin x="1744"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Effort Hours </c:v>
                </c:pt>
              </c:strCache>
            </c:strRef>
          </c:tx>
          <c:spPr>
            <a:ln>
              <a:solidFill>
                <a:srgbClr val="FF0000"/>
              </a:solidFill>
            </a:ln>
            <a:effectLst/>
          </c:spPr>
          <c:marker>
            <c:symbol val="none"/>
          </c:marker>
          <c:cat>
            <c:numRef>
              <c:f>Sheet1!$A$2:$A$25</c:f>
              <c:numCache>
                <c:formatCode>m/d/yy</c:formatCode>
                <c:ptCount val="24"/>
                <c:pt idx="0">
                  <c:v>43162</c:v>
                </c:pt>
                <c:pt idx="1">
                  <c:v>43163</c:v>
                </c:pt>
                <c:pt idx="2">
                  <c:v>43164</c:v>
                </c:pt>
                <c:pt idx="3" formatCode="d\-mmm">
                  <c:v>43165</c:v>
                </c:pt>
                <c:pt idx="4" formatCode="d\-mmm">
                  <c:v>43166</c:v>
                </c:pt>
                <c:pt idx="5" formatCode="d\-mmm">
                  <c:v>43167</c:v>
                </c:pt>
                <c:pt idx="6" formatCode="d\-mmm">
                  <c:v>43168</c:v>
                </c:pt>
                <c:pt idx="7" formatCode="d\-mmm">
                  <c:v>43169</c:v>
                </c:pt>
                <c:pt idx="8" formatCode="d\-mmm">
                  <c:v>43170</c:v>
                </c:pt>
                <c:pt idx="9" formatCode="d\-mmm">
                  <c:v>43171</c:v>
                </c:pt>
                <c:pt idx="10" formatCode="d\-mmm">
                  <c:v>43172</c:v>
                </c:pt>
                <c:pt idx="11" formatCode="d\-mmm">
                  <c:v>43173</c:v>
                </c:pt>
                <c:pt idx="12" formatCode="d\-mmm">
                  <c:v>43174</c:v>
                </c:pt>
                <c:pt idx="13" formatCode="d\-mmm">
                  <c:v>43175</c:v>
                </c:pt>
                <c:pt idx="14" formatCode="d\-mmm">
                  <c:v>43176</c:v>
                </c:pt>
                <c:pt idx="15" formatCode="d\-mmm">
                  <c:v>43177</c:v>
                </c:pt>
                <c:pt idx="16" formatCode="d\-mmm">
                  <c:v>43178</c:v>
                </c:pt>
                <c:pt idx="17" formatCode="d\-mmm">
                  <c:v>43179</c:v>
                </c:pt>
                <c:pt idx="18" formatCode="d\-mmm">
                  <c:v>43180</c:v>
                </c:pt>
                <c:pt idx="19" formatCode="d\-mmm">
                  <c:v>43181</c:v>
                </c:pt>
                <c:pt idx="20" formatCode="d\-mmm">
                  <c:v>43182</c:v>
                </c:pt>
                <c:pt idx="21" formatCode="d\-mmm">
                  <c:v>43183</c:v>
                </c:pt>
                <c:pt idx="22" formatCode="d\-mmm">
                  <c:v>43184</c:v>
                </c:pt>
                <c:pt idx="23" formatCode="d\-mmm">
                  <c:v>43185</c:v>
                </c:pt>
              </c:numCache>
            </c:numRef>
          </c:cat>
          <c:val>
            <c:numRef>
              <c:f>Sheet1!$B$2:$B$25</c:f>
              <c:numCache>
                <c:formatCode>General</c:formatCode>
                <c:ptCount val="24"/>
                <c:pt idx="0">
                  <c:v>32</c:v>
                </c:pt>
                <c:pt idx="1">
                  <c:v>32</c:v>
                </c:pt>
                <c:pt idx="2">
                  <c:v>32</c:v>
                </c:pt>
                <c:pt idx="3">
                  <c:v>32</c:v>
                </c:pt>
                <c:pt idx="4">
                  <c:v>32</c:v>
                </c:pt>
                <c:pt idx="5">
                  <c:v>32</c:v>
                </c:pt>
                <c:pt idx="6">
                  <c:v>32</c:v>
                </c:pt>
                <c:pt idx="7">
                  <c:v>32</c:v>
                </c:pt>
                <c:pt idx="8">
                  <c:v>32</c:v>
                </c:pt>
                <c:pt idx="9">
                  <c:v>32</c:v>
                </c:pt>
                <c:pt idx="10">
                  <c:v>32</c:v>
                </c:pt>
                <c:pt idx="11">
                  <c:v>32</c:v>
                </c:pt>
                <c:pt idx="12">
                  <c:v>32</c:v>
                </c:pt>
                <c:pt idx="13">
                  <c:v>32</c:v>
                </c:pt>
                <c:pt idx="14">
                  <c:v>32</c:v>
                </c:pt>
                <c:pt idx="15">
                  <c:v>32</c:v>
                </c:pt>
                <c:pt idx="16">
                  <c:v>32</c:v>
                </c:pt>
                <c:pt idx="17">
                  <c:v>32</c:v>
                </c:pt>
                <c:pt idx="18">
                  <c:v>28</c:v>
                </c:pt>
                <c:pt idx="19">
                  <c:v>28</c:v>
                </c:pt>
                <c:pt idx="20">
                  <c:v>28</c:v>
                </c:pt>
                <c:pt idx="21">
                  <c:v>27</c:v>
                </c:pt>
                <c:pt idx="22">
                  <c:v>23</c:v>
                </c:pt>
                <c:pt idx="23">
                  <c:v>22</c:v>
                </c:pt>
              </c:numCache>
            </c:numRef>
          </c:val>
          <c:smooth val="0"/>
          <c:extLst>
            <c:ext xmlns:c16="http://schemas.microsoft.com/office/drawing/2014/chart" uri="{C3380CC4-5D6E-409C-BE32-E72D297353CC}">
              <c16:uniqueId val="{00000000-32D8-344C-9021-951051D318C9}"/>
            </c:ext>
          </c:extLst>
        </c:ser>
        <c:ser>
          <c:idx val="1"/>
          <c:order val="1"/>
          <c:tx>
            <c:strRef>
              <c:f>Sheet1!$C$1</c:f>
              <c:strCache>
                <c:ptCount val="1"/>
                <c:pt idx="0">
                  <c:v>Ideal Effort Hours</c:v>
                </c:pt>
              </c:strCache>
            </c:strRef>
          </c:tx>
          <c:spPr>
            <a:ln w="50800">
              <a:solidFill>
                <a:srgbClr val="0070C0"/>
              </a:solidFill>
              <a:prstDash val="sysDash"/>
            </a:ln>
          </c:spPr>
          <c:marker>
            <c:symbol val="none"/>
          </c:marker>
          <c:cat>
            <c:numRef>
              <c:f>Sheet1!$A$2:$A$25</c:f>
              <c:numCache>
                <c:formatCode>m/d/yy</c:formatCode>
                <c:ptCount val="24"/>
                <c:pt idx="0">
                  <c:v>43162</c:v>
                </c:pt>
                <c:pt idx="1">
                  <c:v>43163</c:v>
                </c:pt>
                <c:pt idx="2">
                  <c:v>43164</c:v>
                </c:pt>
                <c:pt idx="3" formatCode="d\-mmm">
                  <c:v>43165</c:v>
                </c:pt>
                <c:pt idx="4" formatCode="d\-mmm">
                  <c:v>43166</c:v>
                </c:pt>
                <c:pt idx="5" formatCode="d\-mmm">
                  <c:v>43167</c:v>
                </c:pt>
                <c:pt idx="6" formatCode="d\-mmm">
                  <c:v>43168</c:v>
                </c:pt>
                <c:pt idx="7" formatCode="d\-mmm">
                  <c:v>43169</c:v>
                </c:pt>
                <c:pt idx="8" formatCode="d\-mmm">
                  <c:v>43170</c:v>
                </c:pt>
                <c:pt idx="9" formatCode="d\-mmm">
                  <c:v>43171</c:v>
                </c:pt>
                <c:pt idx="10" formatCode="d\-mmm">
                  <c:v>43172</c:v>
                </c:pt>
                <c:pt idx="11" formatCode="d\-mmm">
                  <c:v>43173</c:v>
                </c:pt>
                <c:pt idx="12" formatCode="d\-mmm">
                  <c:v>43174</c:v>
                </c:pt>
                <c:pt idx="13" formatCode="d\-mmm">
                  <c:v>43175</c:v>
                </c:pt>
                <c:pt idx="14" formatCode="d\-mmm">
                  <c:v>43176</c:v>
                </c:pt>
                <c:pt idx="15" formatCode="d\-mmm">
                  <c:v>43177</c:v>
                </c:pt>
                <c:pt idx="16" formatCode="d\-mmm">
                  <c:v>43178</c:v>
                </c:pt>
                <c:pt idx="17" formatCode="d\-mmm">
                  <c:v>43179</c:v>
                </c:pt>
                <c:pt idx="18" formatCode="d\-mmm">
                  <c:v>43180</c:v>
                </c:pt>
                <c:pt idx="19" formatCode="d\-mmm">
                  <c:v>43181</c:v>
                </c:pt>
                <c:pt idx="20" formatCode="d\-mmm">
                  <c:v>43182</c:v>
                </c:pt>
                <c:pt idx="21" formatCode="d\-mmm">
                  <c:v>43183</c:v>
                </c:pt>
                <c:pt idx="22" formatCode="d\-mmm">
                  <c:v>43184</c:v>
                </c:pt>
                <c:pt idx="23" formatCode="d\-mmm">
                  <c:v>43185</c:v>
                </c:pt>
              </c:numCache>
            </c:numRef>
          </c:cat>
          <c:val>
            <c:numRef>
              <c:f>Sheet1!$C$2:$C$25</c:f>
              <c:numCache>
                <c:formatCode>General</c:formatCode>
                <c:ptCount val="24"/>
                <c:pt idx="0">
                  <c:v>32</c:v>
                </c:pt>
                <c:pt idx="1">
                  <c:v>30.61</c:v>
                </c:pt>
                <c:pt idx="2">
                  <c:v>29.22</c:v>
                </c:pt>
                <c:pt idx="3">
                  <c:v>27.83</c:v>
                </c:pt>
                <c:pt idx="4">
                  <c:v>26.44</c:v>
                </c:pt>
                <c:pt idx="5">
                  <c:v>25.05</c:v>
                </c:pt>
                <c:pt idx="6">
                  <c:v>23.66</c:v>
                </c:pt>
                <c:pt idx="7">
                  <c:v>22.270000000000003</c:v>
                </c:pt>
                <c:pt idx="8">
                  <c:v>20.880000000000003</c:v>
                </c:pt>
                <c:pt idx="9">
                  <c:v>19.490000000000002</c:v>
                </c:pt>
                <c:pt idx="10">
                  <c:v>18.100000000000001</c:v>
                </c:pt>
                <c:pt idx="11">
                  <c:v>16.71</c:v>
                </c:pt>
                <c:pt idx="12">
                  <c:v>15.32</c:v>
                </c:pt>
                <c:pt idx="13">
                  <c:v>13.93</c:v>
                </c:pt>
                <c:pt idx="14">
                  <c:v>12.540000000000003</c:v>
                </c:pt>
                <c:pt idx="15">
                  <c:v>11.150000000000002</c:v>
                </c:pt>
                <c:pt idx="16">
                  <c:v>9.7600000000000016</c:v>
                </c:pt>
                <c:pt idx="17">
                  <c:v>8.370000000000001</c:v>
                </c:pt>
                <c:pt idx="18">
                  <c:v>6.98</c:v>
                </c:pt>
                <c:pt idx="19">
                  <c:v>5.5900000000000034</c:v>
                </c:pt>
                <c:pt idx="20">
                  <c:v>4.2000000000000028</c:v>
                </c:pt>
                <c:pt idx="21">
                  <c:v>2.8100000000000023</c:v>
                </c:pt>
                <c:pt idx="22">
                  <c:v>1.4200000000000017</c:v>
                </c:pt>
                <c:pt idx="23">
                  <c:v>3.0000000000001137E-2</c:v>
                </c:pt>
              </c:numCache>
            </c:numRef>
          </c:val>
          <c:smooth val="0"/>
          <c:extLst>
            <c:ext xmlns:c16="http://schemas.microsoft.com/office/drawing/2014/chart" uri="{C3380CC4-5D6E-409C-BE32-E72D297353CC}">
              <c16:uniqueId val="{00000001-32D8-344C-9021-951051D318C9}"/>
            </c:ext>
          </c:extLst>
        </c:ser>
        <c:dLbls>
          <c:showLegendKey val="0"/>
          <c:showVal val="0"/>
          <c:showCatName val="0"/>
          <c:showSerName val="0"/>
          <c:showPercent val="0"/>
          <c:showBubbleSize val="0"/>
        </c:dLbls>
        <c:smooth val="0"/>
        <c:axId val="111926272"/>
        <c:axId val="58680448"/>
      </c:lineChart>
      <c:dateAx>
        <c:axId val="111926272"/>
        <c:scaling>
          <c:orientation val="minMax"/>
        </c:scaling>
        <c:delete val="0"/>
        <c:axPos val="b"/>
        <c:title>
          <c:tx>
            <c:rich>
              <a:bodyPr/>
              <a:lstStyle/>
              <a:p>
                <a:pPr>
                  <a:defRPr sz="1400">
                    <a:latin typeface="Ebrima" panose="02000000000000000000" pitchFamily="2" charset="0"/>
                    <a:ea typeface="Ebrima" panose="02000000000000000000" pitchFamily="2" charset="0"/>
                    <a:cs typeface="Ebrima" panose="02000000000000000000" pitchFamily="2" charset="0"/>
                  </a:defRPr>
                </a:pPr>
                <a:r>
                  <a:rPr lang="en-US" sz="1400" dirty="0">
                    <a:latin typeface="Ebrima" panose="02000000000000000000" pitchFamily="2" charset="0"/>
                    <a:ea typeface="Ebrima" panose="02000000000000000000" pitchFamily="2" charset="0"/>
                    <a:cs typeface="Ebrima" panose="02000000000000000000" pitchFamily="2" charset="0"/>
                  </a:rPr>
                  <a:t>Sprint</a:t>
                </a:r>
                <a:r>
                  <a:rPr lang="en-US" sz="1400" baseline="0" dirty="0">
                    <a:latin typeface="Ebrima" panose="02000000000000000000" pitchFamily="2" charset="0"/>
                    <a:ea typeface="Ebrima" panose="02000000000000000000" pitchFamily="2" charset="0"/>
                    <a:cs typeface="Ebrima" panose="02000000000000000000" pitchFamily="2" charset="0"/>
                  </a:rPr>
                  <a:t> Dates</a:t>
                </a:r>
                <a:endParaRPr lang="es-PR" sz="1400" dirty="0">
                  <a:latin typeface="Ebrima" panose="02000000000000000000" pitchFamily="2" charset="0"/>
                  <a:ea typeface="Ebrima" panose="02000000000000000000" pitchFamily="2" charset="0"/>
                  <a:cs typeface="Ebrima" panose="02000000000000000000" pitchFamily="2" charset="0"/>
                </a:endParaRPr>
              </a:p>
            </c:rich>
          </c:tx>
          <c:overlay val="0"/>
        </c:title>
        <c:numFmt formatCode="m/d/yy" sourceLinked="1"/>
        <c:majorTickMark val="out"/>
        <c:minorTickMark val="none"/>
        <c:tickLblPos val="nextTo"/>
        <c:txPr>
          <a:bodyPr/>
          <a:lstStyle/>
          <a:p>
            <a:pPr>
              <a:defRPr sz="1400">
                <a:latin typeface="Ebrima" panose="02000000000000000000" pitchFamily="2" charset="0"/>
                <a:ea typeface="Ebrima" panose="02000000000000000000" pitchFamily="2" charset="0"/>
                <a:cs typeface="Ebrima" panose="02000000000000000000" pitchFamily="2" charset="0"/>
              </a:defRPr>
            </a:pPr>
            <a:endParaRPr lang="en-US"/>
          </a:p>
        </c:txPr>
        <c:crossAx val="58680448"/>
        <c:crosses val="autoZero"/>
        <c:auto val="1"/>
        <c:lblOffset val="100"/>
        <c:baseTimeUnit val="days"/>
      </c:dateAx>
      <c:valAx>
        <c:axId val="58680448"/>
        <c:scaling>
          <c:orientation val="minMax"/>
        </c:scaling>
        <c:delete val="0"/>
        <c:axPos val="l"/>
        <c:majorGridlines/>
        <c:title>
          <c:tx>
            <c:rich>
              <a:bodyPr rot="-5400000" vert="horz"/>
              <a:lstStyle/>
              <a:p>
                <a:pPr>
                  <a:defRPr/>
                </a:pPr>
                <a:r>
                  <a:rPr lang="en-US" sz="1400" dirty="0">
                    <a:latin typeface="Ebrima" panose="02000000000000000000" pitchFamily="2" charset="0"/>
                    <a:ea typeface="Ebrima" panose="02000000000000000000" pitchFamily="2" charset="0"/>
                    <a:cs typeface="Ebrima" panose="02000000000000000000" pitchFamily="2" charset="0"/>
                  </a:rPr>
                  <a:t>Remaining</a:t>
                </a:r>
                <a:r>
                  <a:rPr lang="en-US" sz="1400" baseline="0" dirty="0">
                    <a:latin typeface="Ebrima" panose="02000000000000000000" pitchFamily="2" charset="0"/>
                    <a:ea typeface="Ebrima" panose="02000000000000000000" pitchFamily="2" charset="0"/>
                    <a:cs typeface="Ebrima" panose="02000000000000000000" pitchFamily="2" charset="0"/>
                  </a:rPr>
                  <a:t> Effort  Hours</a:t>
                </a:r>
                <a:endParaRPr lang="es-PR" sz="1400" dirty="0">
                  <a:latin typeface="Ebrima" panose="02000000000000000000" pitchFamily="2" charset="0"/>
                  <a:ea typeface="Ebrima" panose="02000000000000000000" pitchFamily="2" charset="0"/>
                  <a:cs typeface="Ebrima" panose="02000000000000000000" pitchFamily="2" charset="0"/>
                </a:endParaRPr>
              </a:p>
            </c:rich>
          </c:tx>
          <c:overlay val="0"/>
        </c:title>
        <c:numFmt formatCode="General" sourceLinked="1"/>
        <c:majorTickMark val="out"/>
        <c:minorTickMark val="none"/>
        <c:tickLblPos val="nextTo"/>
        <c:txPr>
          <a:bodyPr/>
          <a:lstStyle/>
          <a:p>
            <a:pPr>
              <a:defRPr sz="1400">
                <a:latin typeface="Ebrima" panose="02000000000000000000" pitchFamily="2" charset="0"/>
                <a:ea typeface="Ebrima" panose="02000000000000000000" pitchFamily="2" charset="0"/>
                <a:cs typeface="Ebrima" panose="02000000000000000000" pitchFamily="2" charset="0"/>
              </a:defRPr>
            </a:pPr>
            <a:endParaRPr lang="en-US"/>
          </a:p>
        </c:txPr>
        <c:crossAx val="111926272"/>
        <c:crosses val="autoZero"/>
        <c:crossBetween val="between"/>
      </c:valAx>
    </c:plotArea>
    <c:legend>
      <c:legendPos val="r"/>
      <c:layout>
        <c:manualLayout>
          <c:xMode val="edge"/>
          <c:yMode val="edge"/>
          <c:x val="0.77953112734020025"/>
          <c:y val="0.38207787787333497"/>
          <c:w val="0.21140542855103836"/>
          <c:h val="0.13209784655880552"/>
        </c:manualLayout>
      </c:layout>
      <c:overlay val="0"/>
      <c:txPr>
        <a:bodyPr/>
        <a:lstStyle/>
        <a:p>
          <a:pPr>
            <a:defRPr sz="1400" b="1">
              <a:latin typeface="Ebrima" panose="02000000000000000000" pitchFamily="2" charset="0"/>
              <a:ea typeface="Ebrima" panose="02000000000000000000" pitchFamily="2" charset="0"/>
              <a:cs typeface="Ebrima" panose="02000000000000000000" pitchFamily="2"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A0952B-5A5E-494A-979D-3724E9859F9B}" type="datetimeFigureOut">
              <a:rPr lang="es-PR" smtClean="0"/>
              <a:t>03/26/18</a:t>
            </a:fld>
            <a:endParaRPr lang="es-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FBBF9A-2F30-45A0-947B-1F9B58B2922E}" type="slidenum">
              <a:rPr lang="es-PR" smtClean="0"/>
              <a:t>‹#›</a:t>
            </a:fld>
            <a:endParaRPr lang="es-PR"/>
          </a:p>
        </p:txBody>
      </p:sp>
    </p:spTree>
    <p:extLst>
      <p:ext uri="{BB962C8B-B14F-4D97-AF65-F5344CB8AC3E}">
        <p14:creationId xmlns:p14="http://schemas.microsoft.com/office/powerpoint/2010/main" val="512443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F16045CC-6D12-4C2E-8202-2925F723351C}" type="datetimeFigureOut">
              <a:rPr lang="es-PR" smtClean="0"/>
              <a:t>03/26/18</a:t>
            </a:fld>
            <a:endParaRPr lang="es-PR"/>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1AA0BDD8-C9CF-47F9-8210-C62C6C8A253E}" type="slidenum">
              <a:rPr lang="es-PR" smtClean="0"/>
              <a:t>‹#›</a:t>
            </a:fld>
            <a:endParaRPr lang="es-PR"/>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s-PR"/>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6045CC-6D12-4C2E-8202-2925F723351C}" type="datetimeFigureOut">
              <a:rPr lang="es-PR" smtClean="0"/>
              <a:t>03/26/18</a:t>
            </a:fld>
            <a:endParaRPr lang="es-PR"/>
          </a:p>
        </p:txBody>
      </p:sp>
      <p:sp>
        <p:nvSpPr>
          <p:cNvPr id="5" name="Footer Placeholder 4"/>
          <p:cNvSpPr>
            <a:spLocks noGrp="1"/>
          </p:cNvSpPr>
          <p:nvPr>
            <p:ph type="ftr" sz="quarter" idx="11"/>
          </p:nvPr>
        </p:nvSpPr>
        <p:spPr/>
        <p:txBody>
          <a:bodyPr/>
          <a:lstStyle/>
          <a:p>
            <a:endParaRPr lang="es-PR"/>
          </a:p>
        </p:txBody>
      </p:sp>
      <p:sp>
        <p:nvSpPr>
          <p:cNvPr id="6" name="Slide Number Placeholder 5"/>
          <p:cNvSpPr>
            <a:spLocks noGrp="1"/>
          </p:cNvSpPr>
          <p:nvPr>
            <p:ph type="sldNum" sz="quarter" idx="12"/>
          </p:nvPr>
        </p:nvSpPr>
        <p:spPr/>
        <p:txBody>
          <a:bodyPr/>
          <a:lstStyle/>
          <a:p>
            <a:fld id="{1AA0BDD8-C9CF-47F9-8210-C62C6C8A253E}" type="slidenum">
              <a:rPr lang="es-PR" smtClean="0"/>
              <a:t>‹#›</a:t>
            </a:fld>
            <a:endParaRPr lang="es-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6045CC-6D12-4C2E-8202-2925F723351C}" type="datetimeFigureOut">
              <a:rPr lang="es-PR" smtClean="0"/>
              <a:t>03/26/18</a:t>
            </a:fld>
            <a:endParaRPr lang="es-PR"/>
          </a:p>
        </p:txBody>
      </p:sp>
      <p:sp>
        <p:nvSpPr>
          <p:cNvPr id="5" name="Footer Placeholder 4"/>
          <p:cNvSpPr>
            <a:spLocks noGrp="1"/>
          </p:cNvSpPr>
          <p:nvPr>
            <p:ph type="ftr" sz="quarter" idx="11"/>
          </p:nvPr>
        </p:nvSpPr>
        <p:spPr/>
        <p:txBody>
          <a:bodyPr/>
          <a:lstStyle/>
          <a:p>
            <a:endParaRPr lang="es-P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1AA0BDD8-C9CF-47F9-8210-C62C6C8A253E}" type="slidenum">
              <a:rPr lang="es-PR" smtClean="0"/>
              <a:t>‹#›</a:t>
            </a:fld>
            <a:endParaRPr lang="es-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6045CC-6D12-4C2E-8202-2925F723351C}" type="datetimeFigureOut">
              <a:rPr lang="es-PR" smtClean="0"/>
              <a:t>03/26/18</a:t>
            </a:fld>
            <a:endParaRPr lang="es-PR"/>
          </a:p>
        </p:txBody>
      </p:sp>
      <p:sp>
        <p:nvSpPr>
          <p:cNvPr id="5" name="Footer Placeholder 4"/>
          <p:cNvSpPr>
            <a:spLocks noGrp="1"/>
          </p:cNvSpPr>
          <p:nvPr>
            <p:ph type="ftr" sz="quarter" idx="11"/>
          </p:nvPr>
        </p:nvSpPr>
        <p:spPr/>
        <p:txBody>
          <a:bodyPr/>
          <a:lstStyle/>
          <a:p>
            <a:endParaRPr lang="es-PR"/>
          </a:p>
        </p:txBody>
      </p:sp>
      <p:sp>
        <p:nvSpPr>
          <p:cNvPr id="6" name="Slide Number Placeholder 5"/>
          <p:cNvSpPr>
            <a:spLocks noGrp="1"/>
          </p:cNvSpPr>
          <p:nvPr>
            <p:ph type="sldNum" sz="quarter" idx="12"/>
          </p:nvPr>
        </p:nvSpPr>
        <p:spPr/>
        <p:txBody>
          <a:bodyPr/>
          <a:lstStyle/>
          <a:p>
            <a:fld id="{1AA0BDD8-C9CF-47F9-8210-C62C6C8A253E}" type="slidenum">
              <a:rPr lang="es-PR" smtClean="0"/>
              <a:t>‹#›</a:t>
            </a:fld>
            <a:endParaRPr lang="es-PR"/>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F16045CC-6D12-4C2E-8202-2925F723351C}" type="datetimeFigureOut">
              <a:rPr lang="es-PR" smtClean="0"/>
              <a:t>03/26/18</a:t>
            </a:fld>
            <a:endParaRPr lang="es-PR"/>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1AA0BDD8-C9CF-47F9-8210-C62C6C8A253E}" type="slidenum">
              <a:rPr lang="es-PR" smtClean="0"/>
              <a:t>‹#›</a:t>
            </a:fld>
            <a:endParaRPr lang="es-PR"/>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s-PR"/>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6045CC-6D12-4C2E-8202-2925F723351C}" type="datetimeFigureOut">
              <a:rPr lang="es-PR" smtClean="0"/>
              <a:t>03/26/18</a:t>
            </a:fld>
            <a:endParaRPr lang="es-PR"/>
          </a:p>
        </p:txBody>
      </p:sp>
      <p:sp>
        <p:nvSpPr>
          <p:cNvPr id="6" name="Footer Placeholder 5"/>
          <p:cNvSpPr>
            <a:spLocks noGrp="1"/>
          </p:cNvSpPr>
          <p:nvPr>
            <p:ph type="ftr" sz="quarter" idx="11"/>
          </p:nvPr>
        </p:nvSpPr>
        <p:spPr/>
        <p:txBody>
          <a:bodyPr/>
          <a:lstStyle/>
          <a:p>
            <a:endParaRPr lang="es-PR"/>
          </a:p>
        </p:txBody>
      </p:sp>
      <p:sp>
        <p:nvSpPr>
          <p:cNvPr id="7" name="Slide Number Placeholder 6"/>
          <p:cNvSpPr>
            <a:spLocks noGrp="1"/>
          </p:cNvSpPr>
          <p:nvPr>
            <p:ph type="sldNum" sz="quarter" idx="12"/>
          </p:nvPr>
        </p:nvSpPr>
        <p:spPr/>
        <p:txBody>
          <a:bodyPr/>
          <a:lstStyle/>
          <a:p>
            <a:fld id="{1AA0BDD8-C9CF-47F9-8210-C62C6C8A253E}" type="slidenum">
              <a:rPr lang="es-PR" smtClean="0"/>
              <a:t>‹#›</a:t>
            </a:fld>
            <a:endParaRPr lang="es-P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6045CC-6D12-4C2E-8202-2925F723351C}" type="datetimeFigureOut">
              <a:rPr lang="es-PR" smtClean="0"/>
              <a:t>03/26/18</a:t>
            </a:fld>
            <a:endParaRPr lang="es-PR"/>
          </a:p>
        </p:txBody>
      </p:sp>
      <p:sp>
        <p:nvSpPr>
          <p:cNvPr id="8" name="Footer Placeholder 7"/>
          <p:cNvSpPr>
            <a:spLocks noGrp="1"/>
          </p:cNvSpPr>
          <p:nvPr>
            <p:ph type="ftr" sz="quarter" idx="11"/>
          </p:nvPr>
        </p:nvSpPr>
        <p:spPr/>
        <p:txBody>
          <a:bodyPr/>
          <a:lstStyle/>
          <a:p>
            <a:endParaRPr lang="es-PR"/>
          </a:p>
        </p:txBody>
      </p:sp>
      <p:sp>
        <p:nvSpPr>
          <p:cNvPr id="9" name="Slide Number Placeholder 8"/>
          <p:cNvSpPr>
            <a:spLocks noGrp="1"/>
          </p:cNvSpPr>
          <p:nvPr>
            <p:ph type="sldNum" sz="quarter" idx="12"/>
          </p:nvPr>
        </p:nvSpPr>
        <p:spPr/>
        <p:txBody>
          <a:bodyPr/>
          <a:lstStyle/>
          <a:p>
            <a:fld id="{1AA0BDD8-C9CF-47F9-8210-C62C6C8A253E}" type="slidenum">
              <a:rPr lang="es-PR" smtClean="0"/>
              <a:t>‹#›</a:t>
            </a:fld>
            <a:endParaRPr lang="es-PR"/>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16045CC-6D12-4C2E-8202-2925F723351C}" type="datetimeFigureOut">
              <a:rPr lang="es-PR" smtClean="0"/>
              <a:t>03/26/18</a:t>
            </a:fld>
            <a:endParaRPr lang="es-PR"/>
          </a:p>
        </p:txBody>
      </p:sp>
      <p:sp>
        <p:nvSpPr>
          <p:cNvPr id="4" name="Footer Placeholder 3"/>
          <p:cNvSpPr>
            <a:spLocks noGrp="1"/>
          </p:cNvSpPr>
          <p:nvPr>
            <p:ph type="ftr" sz="quarter" idx="11"/>
          </p:nvPr>
        </p:nvSpPr>
        <p:spPr/>
        <p:txBody>
          <a:bodyPr/>
          <a:lstStyle/>
          <a:p>
            <a:endParaRPr lang="es-PR"/>
          </a:p>
        </p:txBody>
      </p:sp>
      <p:sp>
        <p:nvSpPr>
          <p:cNvPr id="5" name="Slide Number Placeholder 4"/>
          <p:cNvSpPr>
            <a:spLocks noGrp="1"/>
          </p:cNvSpPr>
          <p:nvPr>
            <p:ph type="sldNum" sz="quarter" idx="12"/>
          </p:nvPr>
        </p:nvSpPr>
        <p:spPr/>
        <p:txBody>
          <a:bodyPr/>
          <a:lstStyle/>
          <a:p>
            <a:fld id="{1AA0BDD8-C9CF-47F9-8210-C62C6C8A253E}" type="slidenum">
              <a:rPr lang="es-PR" smtClean="0"/>
              <a:t>‹#›</a:t>
            </a:fld>
            <a:endParaRPr lang="es-P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16045CC-6D12-4C2E-8202-2925F723351C}" type="datetimeFigureOut">
              <a:rPr lang="es-PR" smtClean="0"/>
              <a:t>03/26/18</a:t>
            </a:fld>
            <a:endParaRPr lang="es-PR"/>
          </a:p>
        </p:txBody>
      </p:sp>
      <p:sp>
        <p:nvSpPr>
          <p:cNvPr id="3" name="Footer Placeholder 2"/>
          <p:cNvSpPr>
            <a:spLocks noGrp="1"/>
          </p:cNvSpPr>
          <p:nvPr>
            <p:ph type="ftr" sz="quarter" idx="11"/>
          </p:nvPr>
        </p:nvSpPr>
        <p:spPr/>
        <p:txBody>
          <a:bodyPr/>
          <a:lstStyle/>
          <a:p>
            <a:endParaRPr lang="es-PR"/>
          </a:p>
        </p:txBody>
      </p:sp>
      <p:sp>
        <p:nvSpPr>
          <p:cNvPr id="4" name="Slide Number Placeholder 3"/>
          <p:cNvSpPr>
            <a:spLocks noGrp="1"/>
          </p:cNvSpPr>
          <p:nvPr>
            <p:ph type="sldNum" sz="quarter" idx="12"/>
          </p:nvPr>
        </p:nvSpPr>
        <p:spPr/>
        <p:txBody>
          <a:bodyPr/>
          <a:lstStyle/>
          <a:p>
            <a:fld id="{1AA0BDD8-C9CF-47F9-8210-C62C6C8A253E}" type="slidenum">
              <a:rPr lang="es-PR" smtClean="0"/>
              <a:t>‹#›</a:t>
            </a:fld>
            <a:endParaRPr lang="es-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6045CC-6D12-4C2E-8202-2925F723351C}" type="datetimeFigureOut">
              <a:rPr lang="es-PR" smtClean="0"/>
              <a:t>03/26/18</a:t>
            </a:fld>
            <a:endParaRPr lang="es-PR"/>
          </a:p>
        </p:txBody>
      </p:sp>
      <p:sp>
        <p:nvSpPr>
          <p:cNvPr id="6" name="Footer Placeholder 5"/>
          <p:cNvSpPr>
            <a:spLocks noGrp="1"/>
          </p:cNvSpPr>
          <p:nvPr>
            <p:ph type="ftr" sz="quarter" idx="11"/>
          </p:nvPr>
        </p:nvSpPr>
        <p:spPr/>
        <p:txBody>
          <a:bodyPr/>
          <a:lstStyle/>
          <a:p>
            <a:endParaRPr lang="es-PR"/>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1AA0BDD8-C9CF-47F9-8210-C62C6C8A253E}" type="slidenum">
              <a:rPr lang="es-PR" smtClean="0"/>
              <a:t>‹#›</a:t>
            </a:fld>
            <a:endParaRPr lang="es-PR"/>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6045CC-6D12-4C2E-8202-2925F723351C}" type="datetimeFigureOut">
              <a:rPr lang="es-PR" smtClean="0"/>
              <a:t>03/26/18</a:t>
            </a:fld>
            <a:endParaRPr lang="es-PR"/>
          </a:p>
        </p:txBody>
      </p:sp>
      <p:sp>
        <p:nvSpPr>
          <p:cNvPr id="6" name="Footer Placeholder 5"/>
          <p:cNvSpPr>
            <a:spLocks noGrp="1"/>
          </p:cNvSpPr>
          <p:nvPr>
            <p:ph type="ftr" sz="quarter" idx="11"/>
          </p:nvPr>
        </p:nvSpPr>
        <p:spPr/>
        <p:txBody>
          <a:bodyPr/>
          <a:lstStyle/>
          <a:p>
            <a:endParaRPr lang="es-PR"/>
          </a:p>
        </p:txBody>
      </p:sp>
      <p:sp>
        <p:nvSpPr>
          <p:cNvPr id="7" name="Slide Number Placeholder 6"/>
          <p:cNvSpPr>
            <a:spLocks noGrp="1"/>
          </p:cNvSpPr>
          <p:nvPr>
            <p:ph type="sldNum" sz="quarter" idx="12"/>
          </p:nvPr>
        </p:nvSpPr>
        <p:spPr/>
        <p:txBody>
          <a:bodyPr/>
          <a:lstStyle/>
          <a:p>
            <a:fld id="{1AA0BDD8-C9CF-47F9-8210-C62C6C8A253E}" type="slidenum">
              <a:rPr lang="es-PR" smtClean="0"/>
              <a:t>‹#›</a:t>
            </a:fld>
            <a:endParaRPr lang="es-PR"/>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F16045CC-6D12-4C2E-8202-2925F723351C}" type="datetimeFigureOut">
              <a:rPr lang="es-PR" smtClean="0"/>
              <a:t>03/26/18</a:t>
            </a:fld>
            <a:endParaRPr lang="es-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s-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1AA0BDD8-C9CF-47F9-8210-C62C6C8A253E}" type="slidenum">
              <a:rPr lang="es-PR" smtClean="0"/>
              <a:t>‹#›</a:t>
            </a:fld>
            <a:endParaRPr lang="es-P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scrum second sprint"/>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385" l="10000" r="92981">
                        <a14:foregroundMark x1="44327" y1="10000" x2="44327" y2="10000"/>
                        <a14:foregroundMark x1="92981" y1="26923" x2="92981" y2="26923"/>
                      </a14:backgroundRemoval>
                    </a14:imgEffect>
                  </a14:imgLayer>
                </a14:imgProps>
              </a:ext>
              <a:ext uri="{28A0092B-C50C-407E-A947-70E740481C1C}">
                <a14:useLocalDpi xmlns:a14="http://schemas.microsoft.com/office/drawing/2010/main" val="0"/>
              </a:ext>
            </a:extLst>
          </a:blip>
          <a:srcRect t="5643"/>
          <a:stretch/>
        </p:blipFill>
        <p:spPr bwMode="auto">
          <a:xfrm>
            <a:off x="1316182" y="2667000"/>
            <a:ext cx="4419600" cy="2085109"/>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Subtitle 1"/>
          <p:cNvSpPr>
            <a:spLocks noGrp="1"/>
          </p:cNvSpPr>
          <p:nvPr>
            <p:ph type="subTitle" idx="1"/>
          </p:nvPr>
        </p:nvSpPr>
        <p:spPr>
          <a:xfrm>
            <a:off x="6934200" y="228600"/>
            <a:ext cx="2103120" cy="6477000"/>
          </a:xfrm>
        </p:spPr>
        <p:txBody>
          <a:bodyPr>
            <a:noAutofit/>
          </a:bodyPr>
          <a:lstStyle/>
          <a:p>
            <a:pPr algn="ctr"/>
            <a:r>
              <a:rPr lang="en-US" sz="1600" b="1" dirty="0">
                <a:latin typeface="Ebrima" panose="02000000000000000000" pitchFamily="2" charset="0"/>
                <a:ea typeface="Ebrima" panose="02000000000000000000" pitchFamily="2" charset="0"/>
                <a:cs typeface="Ebrima" panose="02000000000000000000" pitchFamily="2" charset="0"/>
              </a:rPr>
              <a:t> </a:t>
            </a:r>
          </a:p>
          <a:p>
            <a:pPr algn="ctr"/>
            <a:r>
              <a:rPr lang="en-US" sz="1600" b="1" i="1" dirty="0">
                <a:latin typeface="Ebrima" panose="02000000000000000000" pitchFamily="2" charset="0"/>
                <a:ea typeface="Ebrima" panose="02000000000000000000" pitchFamily="2" charset="0"/>
                <a:cs typeface="Ebrima" panose="02000000000000000000" pitchFamily="2" charset="0"/>
              </a:rPr>
              <a:t>Project Manager:</a:t>
            </a:r>
          </a:p>
          <a:p>
            <a:pPr algn="ctr"/>
            <a:r>
              <a:rPr lang="en-US" sz="1600" b="1" dirty="0">
                <a:latin typeface="Ebrima" panose="02000000000000000000" pitchFamily="2" charset="0"/>
                <a:ea typeface="Ebrima" panose="02000000000000000000" pitchFamily="2" charset="0"/>
                <a:cs typeface="Ebrima" panose="02000000000000000000" pitchFamily="2" charset="0"/>
              </a:rPr>
              <a:t>Nicholas Jones</a:t>
            </a:r>
          </a:p>
          <a:p>
            <a:pPr algn="ctr"/>
            <a:endParaRPr lang="en-US" sz="1600" b="1" i="1" dirty="0">
              <a:latin typeface="Ebrima" panose="02000000000000000000" pitchFamily="2" charset="0"/>
              <a:ea typeface="Ebrima" panose="02000000000000000000" pitchFamily="2" charset="0"/>
              <a:cs typeface="Ebrima" panose="02000000000000000000" pitchFamily="2" charset="0"/>
            </a:endParaRPr>
          </a:p>
          <a:p>
            <a:pPr algn="ctr"/>
            <a:r>
              <a:rPr lang="en-US" sz="1600" b="1" i="1" dirty="0">
                <a:latin typeface="Ebrima" panose="02000000000000000000" pitchFamily="2" charset="0"/>
                <a:ea typeface="Ebrima" panose="02000000000000000000" pitchFamily="2" charset="0"/>
                <a:cs typeface="Ebrima" panose="02000000000000000000" pitchFamily="2" charset="0"/>
              </a:rPr>
              <a:t>Scrum Master:</a:t>
            </a:r>
          </a:p>
          <a:p>
            <a:pPr algn="ctr"/>
            <a:r>
              <a:rPr lang="en-US" sz="1600" b="1" dirty="0">
                <a:latin typeface="Ebrima" panose="02000000000000000000" pitchFamily="2" charset="0"/>
                <a:ea typeface="Ebrima" panose="02000000000000000000" pitchFamily="2" charset="0"/>
                <a:cs typeface="Ebrima" panose="02000000000000000000" pitchFamily="2" charset="0"/>
              </a:rPr>
              <a:t>Jeff Bruggeman</a:t>
            </a:r>
          </a:p>
          <a:p>
            <a:pPr algn="ctr"/>
            <a:endParaRPr lang="en-US" sz="1600" b="1" dirty="0">
              <a:latin typeface="Ebrima" panose="02000000000000000000" pitchFamily="2" charset="0"/>
              <a:ea typeface="Ebrima" panose="02000000000000000000" pitchFamily="2" charset="0"/>
              <a:cs typeface="Ebrima" panose="02000000000000000000" pitchFamily="2" charset="0"/>
            </a:endParaRPr>
          </a:p>
          <a:p>
            <a:pPr algn="ctr"/>
            <a:r>
              <a:rPr lang="en-US" sz="1600" b="1" i="1" dirty="0">
                <a:latin typeface="Ebrima" panose="02000000000000000000" pitchFamily="2" charset="0"/>
                <a:ea typeface="Ebrima" panose="02000000000000000000" pitchFamily="2" charset="0"/>
                <a:cs typeface="Ebrima" panose="02000000000000000000" pitchFamily="2" charset="0"/>
              </a:rPr>
              <a:t>Programmer 1:</a:t>
            </a:r>
          </a:p>
          <a:p>
            <a:pPr algn="ctr"/>
            <a:r>
              <a:rPr lang="en-US" sz="1600" b="1" dirty="0" err="1">
                <a:latin typeface="Ebrima" panose="02000000000000000000" pitchFamily="2" charset="0"/>
                <a:ea typeface="Ebrima" panose="02000000000000000000" pitchFamily="2" charset="0"/>
                <a:cs typeface="Ebrima" panose="02000000000000000000" pitchFamily="2" charset="0"/>
              </a:rPr>
              <a:t>Pranta</a:t>
            </a:r>
            <a:r>
              <a:rPr lang="en-US" sz="1600" b="1" dirty="0">
                <a:latin typeface="Ebrima" panose="02000000000000000000" pitchFamily="2" charset="0"/>
                <a:ea typeface="Ebrima" panose="02000000000000000000" pitchFamily="2" charset="0"/>
                <a:cs typeface="Ebrima" panose="02000000000000000000" pitchFamily="2" charset="0"/>
              </a:rPr>
              <a:t> </a:t>
            </a:r>
            <a:r>
              <a:rPr lang="en-US" sz="1600" b="1" dirty="0" err="1">
                <a:latin typeface="Ebrima" panose="02000000000000000000" pitchFamily="2" charset="0"/>
                <a:ea typeface="Ebrima" panose="02000000000000000000" pitchFamily="2" charset="0"/>
                <a:cs typeface="Ebrima" panose="02000000000000000000" pitchFamily="2" charset="0"/>
              </a:rPr>
              <a:t>Dey</a:t>
            </a:r>
            <a:endParaRPr lang="en-US" sz="1600" b="1" dirty="0">
              <a:latin typeface="Ebrima" panose="02000000000000000000" pitchFamily="2" charset="0"/>
              <a:ea typeface="Ebrima" panose="02000000000000000000" pitchFamily="2" charset="0"/>
              <a:cs typeface="Ebrima" panose="02000000000000000000" pitchFamily="2" charset="0"/>
            </a:endParaRPr>
          </a:p>
          <a:p>
            <a:pPr algn="ctr"/>
            <a:endParaRPr lang="en-US" sz="1600" b="1" dirty="0">
              <a:latin typeface="Ebrima" panose="02000000000000000000" pitchFamily="2" charset="0"/>
              <a:ea typeface="Ebrima" panose="02000000000000000000" pitchFamily="2" charset="0"/>
              <a:cs typeface="Ebrima" panose="02000000000000000000" pitchFamily="2" charset="0"/>
            </a:endParaRPr>
          </a:p>
          <a:p>
            <a:pPr algn="ctr"/>
            <a:r>
              <a:rPr lang="en-US" sz="1600" b="1" i="1" dirty="0">
                <a:latin typeface="Ebrima" panose="02000000000000000000" pitchFamily="2" charset="0"/>
                <a:ea typeface="Ebrima" panose="02000000000000000000" pitchFamily="2" charset="0"/>
                <a:cs typeface="Ebrima" panose="02000000000000000000" pitchFamily="2" charset="0"/>
              </a:rPr>
              <a:t>Programmer 2:</a:t>
            </a:r>
          </a:p>
          <a:p>
            <a:pPr algn="ctr"/>
            <a:r>
              <a:rPr lang="en-US" sz="1600" b="1" dirty="0">
                <a:latin typeface="Ebrima" panose="02000000000000000000" pitchFamily="2" charset="0"/>
                <a:ea typeface="Ebrima" panose="02000000000000000000" pitchFamily="2" charset="0"/>
                <a:cs typeface="Ebrima" panose="02000000000000000000" pitchFamily="2" charset="0"/>
              </a:rPr>
              <a:t>Van Do</a:t>
            </a:r>
          </a:p>
          <a:p>
            <a:pPr algn="ctr"/>
            <a:endParaRPr lang="en-US" sz="1600" b="1" dirty="0">
              <a:latin typeface="Ebrima" panose="02000000000000000000" pitchFamily="2" charset="0"/>
              <a:ea typeface="Ebrima" panose="02000000000000000000" pitchFamily="2" charset="0"/>
              <a:cs typeface="Ebrima" panose="02000000000000000000" pitchFamily="2" charset="0"/>
            </a:endParaRPr>
          </a:p>
          <a:p>
            <a:pPr algn="ctr"/>
            <a:r>
              <a:rPr lang="en-US" sz="1600" b="1" i="1" dirty="0">
                <a:latin typeface="Ebrima" panose="02000000000000000000" pitchFamily="2" charset="0"/>
                <a:ea typeface="Ebrima" panose="02000000000000000000" pitchFamily="2" charset="0"/>
                <a:cs typeface="Ebrima" panose="02000000000000000000" pitchFamily="2" charset="0"/>
              </a:rPr>
              <a:t>Tester: </a:t>
            </a:r>
          </a:p>
          <a:p>
            <a:pPr algn="ctr"/>
            <a:r>
              <a:rPr lang="en-US" sz="1600" b="1" dirty="0">
                <a:latin typeface="Ebrima" panose="02000000000000000000" pitchFamily="2" charset="0"/>
                <a:ea typeface="Ebrima" panose="02000000000000000000" pitchFamily="2" charset="0"/>
                <a:cs typeface="Ebrima" panose="02000000000000000000" pitchFamily="2" charset="0"/>
              </a:rPr>
              <a:t>Julian Sosa</a:t>
            </a:r>
          </a:p>
          <a:p>
            <a:pPr algn="ctr"/>
            <a:endParaRPr lang="en-US" sz="1600" b="1" dirty="0">
              <a:latin typeface="Ebrima" panose="02000000000000000000" pitchFamily="2" charset="0"/>
              <a:ea typeface="Ebrima" panose="02000000000000000000" pitchFamily="2" charset="0"/>
              <a:cs typeface="Ebrima" panose="02000000000000000000" pitchFamily="2" charset="0"/>
            </a:endParaRPr>
          </a:p>
          <a:p>
            <a:endParaRPr lang="es-PR" sz="1400" dirty="0"/>
          </a:p>
        </p:txBody>
      </p:sp>
      <p:sp>
        <p:nvSpPr>
          <p:cNvPr id="3" name="Title 2"/>
          <p:cNvSpPr>
            <a:spLocks noGrp="1"/>
          </p:cNvSpPr>
          <p:nvPr>
            <p:ph type="title"/>
          </p:nvPr>
        </p:nvSpPr>
        <p:spPr>
          <a:xfrm>
            <a:off x="152400" y="1676400"/>
            <a:ext cx="6705600" cy="1828800"/>
          </a:xfrm>
        </p:spPr>
        <p:txBody>
          <a:bodyPr/>
          <a:lstStyle/>
          <a:p>
            <a:pPr algn="ctr"/>
            <a:r>
              <a:rPr lang="en-US" sz="3600" b="1" dirty="0">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Sprint #3: Team KickOff</a:t>
            </a:r>
            <a:endParaRPr lang="es-PR" sz="36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45705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third story</a:t>
            </a:r>
            <a:endParaRPr lang="es-PR" dirty="0"/>
          </a:p>
        </p:txBody>
      </p:sp>
      <p:pic>
        <p:nvPicPr>
          <p:cNvPr id="3" name="Picture 2">
            <a:extLst>
              <a:ext uri="{FF2B5EF4-FFF2-40B4-BE49-F238E27FC236}">
                <a16:creationId xmlns:a16="http://schemas.microsoft.com/office/drawing/2014/main" id="{DD0C5610-AAD5-144D-B428-FF6450404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76400"/>
            <a:ext cx="6445620" cy="1603887"/>
          </a:xfrm>
          <a:prstGeom prst="rect">
            <a:avLst/>
          </a:prstGeom>
          <a:solidFill>
            <a:srgbClr val="FFFFFF">
              <a:shade val="85000"/>
            </a:srgbClr>
          </a:solidFill>
          <a:ln w="63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C93C792-9A9E-604F-A8EE-7CE99A3AE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30" y="3352800"/>
            <a:ext cx="7470000" cy="3211010"/>
          </a:xfrm>
          <a:prstGeom prst="rect">
            <a:avLst/>
          </a:prstGeom>
          <a:solidFill>
            <a:srgbClr val="FFFFFF">
              <a:shade val="85000"/>
            </a:srgbClr>
          </a:solidFill>
          <a:ln w="63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19992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Fourth story</a:t>
            </a:r>
            <a:endParaRPr lang="es-PR" dirty="0"/>
          </a:p>
        </p:txBody>
      </p:sp>
      <p:pic>
        <p:nvPicPr>
          <p:cNvPr id="3" name="Picture 2">
            <a:extLst>
              <a:ext uri="{FF2B5EF4-FFF2-40B4-BE49-F238E27FC236}">
                <a16:creationId xmlns:a16="http://schemas.microsoft.com/office/drawing/2014/main" id="{03F92360-77A2-7248-8802-02F644E4A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380" y="1905000"/>
            <a:ext cx="7302500" cy="1853885"/>
          </a:xfrm>
          <a:prstGeom prst="rect">
            <a:avLst/>
          </a:prstGeom>
          <a:solidFill>
            <a:srgbClr val="FFFFFF">
              <a:shade val="85000"/>
            </a:srgbClr>
          </a:solidFill>
          <a:ln w="63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CDF295AE-FA88-E740-9108-C3DAEB2F97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30" y="4038600"/>
            <a:ext cx="8001000" cy="23474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87445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Backlog</a:t>
            </a:r>
            <a:endParaRPr lang="es-PR" b="1" dirty="0">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pic>
        <p:nvPicPr>
          <p:cNvPr id="4" name="Picture 3">
            <a:extLst>
              <a:ext uri="{FF2B5EF4-FFF2-40B4-BE49-F238E27FC236}">
                <a16:creationId xmlns:a16="http://schemas.microsoft.com/office/drawing/2014/main" id="{838B4AD9-33C2-AE47-B7AE-E501E2E4A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97" y="2362200"/>
            <a:ext cx="8605266" cy="3505200"/>
          </a:xfrm>
          <a:prstGeom prst="rect">
            <a:avLst/>
          </a:prstGeom>
        </p:spPr>
      </p:pic>
    </p:spTree>
    <p:extLst>
      <p:ext uri="{BB962C8B-B14F-4D97-AF65-F5344CB8AC3E}">
        <p14:creationId xmlns:p14="http://schemas.microsoft.com/office/powerpoint/2010/main" val="241341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R" sz="3600" b="1" dirty="0">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Show Burn-down chart </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0166833"/>
              </p:ext>
            </p:extLst>
          </p:nvPr>
        </p:nvGraphicFramePr>
        <p:xfrm>
          <a:off x="381000" y="1905000"/>
          <a:ext cx="8407400" cy="44069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BE1C378A-136D-9248-BFD2-0B72286F8DFA}"/>
              </a:ext>
            </a:extLst>
          </p:cNvPr>
          <p:cNvGraphicFramePr>
            <a:graphicFrameLocks noGrp="1"/>
          </p:cNvGraphicFramePr>
          <p:nvPr>
            <p:extLst>
              <p:ext uri="{D42A27DB-BD31-4B8C-83A1-F6EECF244321}">
                <p14:modId xmlns:p14="http://schemas.microsoft.com/office/powerpoint/2010/main" val="3919776924"/>
              </p:ext>
            </p:extLst>
          </p:nvPr>
        </p:nvGraphicFramePr>
        <p:xfrm>
          <a:off x="7162800" y="4668233"/>
          <a:ext cx="1448540" cy="1648429"/>
        </p:xfrm>
        <a:graphic>
          <a:graphicData uri="http://schemas.openxmlformats.org/drawingml/2006/table">
            <a:tbl>
              <a:tblPr firstRow="1" bandRow="1">
                <a:tableStyleId>{5C22544A-7EE6-4342-B048-85BDC9FD1C3A}</a:tableStyleId>
              </a:tblPr>
              <a:tblGrid>
                <a:gridCol w="1448540">
                  <a:extLst>
                    <a:ext uri="{9D8B030D-6E8A-4147-A177-3AD203B41FA5}">
                      <a16:colId xmlns:a16="http://schemas.microsoft.com/office/drawing/2014/main" val="2203352677"/>
                    </a:ext>
                  </a:extLst>
                </a:gridCol>
              </a:tblGrid>
              <a:tr h="335225">
                <a:tc>
                  <a:txBody>
                    <a:bodyPr/>
                    <a:lstStyle/>
                    <a:p>
                      <a:pPr algn="ctr"/>
                      <a:r>
                        <a:rPr lang="en-US" dirty="0"/>
                        <a:t>Velocity</a:t>
                      </a:r>
                    </a:p>
                  </a:txBody>
                  <a:tcPr/>
                </a:tc>
                <a:extLst>
                  <a:ext uri="{0D108BD9-81ED-4DB2-BD59-A6C34878D82A}">
                    <a16:rowId xmlns:a16="http://schemas.microsoft.com/office/drawing/2014/main" val="2903705779"/>
                  </a:ext>
                </a:extLst>
              </a:tr>
              <a:tr h="624839">
                <a:tc>
                  <a:txBody>
                    <a:bodyPr/>
                    <a:lstStyle/>
                    <a:p>
                      <a:pPr algn="ctr"/>
                      <a:r>
                        <a:rPr lang="en-US" sz="1400" baseline="0" dirty="0"/>
                        <a:t>Sprint 2: </a:t>
                      </a:r>
                    </a:p>
                    <a:p>
                      <a:pPr algn="ctr"/>
                      <a:r>
                        <a:rPr lang="en-US" sz="1400" baseline="0" dirty="0"/>
                        <a:t>2 hr/day</a:t>
                      </a:r>
                    </a:p>
                  </a:txBody>
                  <a:tcPr/>
                </a:tc>
                <a:extLst>
                  <a:ext uri="{0D108BD9-81ED-4DB2-BD59-A6C34878D82A}">
                    <a16:rowId xmlns:a16="http://schemas.microsoft.com/office/drawing/2014/main" val="1859139478"/>
                  </a:ext>
                </a:extLst>
              </a:tr>
              <a:tr h="657830">
                <a:tc>
                  <a:txBody>
                    <a:bodyPr/>
                    <a:lstStyle/>
                    <a:p>
                      <a:pPr algn="ctr"/>
                      <a:r>
                        <a:rPr lang="en-US" sz="1400" baseline="0" dirty="0"/>
                        <a:t>Sprint 3: </a:t>
                      </a:r>
                    </a:p>
                    <a:p>
                      <a:pPr algn="ctr"/>
                      <a:r>
                        <a:rPr lang="en-US" sz="1400" baseline="0" dirty="0"/>
                        <a:t>.43 hr/day</a:t>
                      </a:r>
                    </a:p>
                  </a:txBody>
                  <a:tcPr/>
                </a:tc>
                <a:extLst>
                  <a:ext uri="{0D108BD9-81ED-4DB2-BD59-A6C34878D82A}">
                    <a16:rowId xmlns:a16="http://schemas.microsoft.com/office/drawing/2014/main" val="5562697"/>
                  </a:ext>
                </a:extLst>
              </a:tr>
            </a:tbl>
          </a:graphicData>
        </a:graphic>
      </p:graphicFrame>
    </p:spTree>
    <p:extLst>
      <p:ext uri="{BB962C8B-B14F-4D97-AF65-F5344CB8AC3E}">
        <p14:creationId xmlns:p14="http://schemas.microsoft.com/office/powerpoint/2010/main" val="308740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5648"/>
            <a:ext cx="8183880" cy="2892552"/>
          </a:xfrm>
        </p:spPr>
        <p:txBody>
          <a:bodyPr>
            <a:normAutofit/>
          </a:bodyPr>
          <a:lstStyle/>
          <a:p>
            <a:pPr>
              <a:lnSpc>
                <a:spcPct val="200000"/>
              </a:lnSpc>
              <a:buClr>
                <a:srgbClr val="FF0000"/>
              </a:buClr>
              <a:buFont typeface="Courier New" panose="02070309020205020404" pitchFamily="49" charset="0"/>
              <a:buChar char="o"/>
            </a:pPr>
            <a:r>
              <a:rPr lang="en-US" sz="2400" b="1" dirty="0">
                <a:latin typeface="Ebrima" panose="02000000000000000000" pitchFamily="2" charset="0"/>
                <a:ea typeface="Ebrima" panose="02000000000000000000" pitchFamily="2" charset="0"/>
                <a:cs typeface="Ebrima" panose="02000000000000000000" pitchFamily="2" charset="0"/>
              </a:rPr>
              <a:t>For the following sprint we plan on:</a:t>
            </a:r>
          </a:p>
          <a:p>
            <a:pPr lvl="1">
              <a:lnSpc>
                <a:spcPct val="200000"/>
              </a:lnSpc>
              <a:buClr>
                <a:srgbClr val="FF0000"/>
              </a:buClr>
              <a:buFont typeface="Arial" panose="020B0604020202020204" pitchFamily="34" charset="0"/>
              <a:buChar char="•"/>
            </a:pPr>
            <a:r>
              <a:rPr lang="en-US" sz="2000" b="1" dirty="0">
                <a:latin typeface="Ebrima" panose="02000000000000000000" pitchFamily="2" charset="0"/>
                <a:ea typeface="Ebrima" panose="02000000000000000000" pitchFamily="2" charset="0"/>
                <a:cs typeface="Ebrima" panose="02000000000000000000" pitchFamily="2" charset="0"/>
              </a:rPr>
              <a:t>Writing RESTful web services</a:t>
            </a:r>
          </a:p>
          <a:p>
            <a:pPr lvl="1">
              <a:lnSpc>
                <a:spcPct val="200000"/>
              </a:lnSpc>
              <a:buClr>
                <a:srgbClr val="FF0000"/>
              </a:buClr>
              <a:buFont typeface="Arial" panose="020B0604020202020204" pitchFamily="34" charset="0"/>
              <a:buChar char="•"/>
            </a:pPr>
            <a:r>
              <a:rPr lang="en-US" sz="2000" b="1" dirty="0">
                <a:latin typeface="Ebrima" panose="02000000000000000000" pitchFamily="2" charset="0"/>
                <a:ea typeface="Ebrima" panose="02000000000000000000" pitchFamily="2" charset="0"/>
                <a:cs typeface="Ebrima" panose="02000000000000000000" pitchFamily="2" charset="0"/>
              </a:rPr>
              <a:t>Working with databases</a:t>
            </a:r>
          </a:p>
          <a:p>
            <a:pPr lvl="1">
              <a:lnSpc>
                <a:spcPct val="200000"/>
              </a:lnSpc>
              <a:buClr>
                <a:srgbClr val="FF0000"/>
              </a:buClr>
              <a:buFont typeface="Arial" panose="020B0604020202020204" pitchFamily="34" charset="0"/>
              <a:buChar char="•"/>
            </a:pPr>
            <a:r>
              <a:rPr lang="en-US" sz="2000" b="1" dirty="0">
                <a:latin typeface="Ebrima" panose="02000000000000000000" pitchFamily="2" charset="0"/>
                <a:ea typeface="Ebrima" panose="02000000000000000000" pitchFamily="2" charset="0"/>
                <a:cs typeface="Ebrima" panose="02000000000000000000" pitchFamily="2" charset="0"/>
              </a:rPr>
              <a:t>Including Angular services that help transfer data</a:t>
            </a:r>
          </a:p>
          <a:p>
            <a:pPr lvl="1">
              <a:buClr>
                <a:srgbClr val="FF0000"/>
              </a:buClr>
              <a:buFont typeface="Arial" panose="020B0604020202020204" pitchFamily="34" charset="0"/>
              <a:buChar char="•"/>
            </a:pPr>
            <a:endParaRPr lang="en-US" sz="2000" b="1" dirty="0">
              <a:latin typeface="Ebrima" panose="02000000000000000000" pitchFamily="2" charset="0"/>
              <a:ea typeface="Ebrima" panose="02000000000000000000" pitchFamily="2" charset="0"/>
              <a:cs typeface="Ebrima" panose="02000000000000000000" pitchFamily="2" charset="0"/>
            </a:endParaRPr>
          </a:p>
        </p:txBody>
      </p:sp>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Next Sprint</a:t>
            </a:r>
            <a:endParaRPr lang="es-PR" sz="3600" b="1" dirty="0">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6011" b="9982"/>
          <a:stretch/>
        </p:blipFill>
        <p:spPr bwMode="auto">
          <a:xfrm>
            <a:off x="1583762" y="4987635"/>
            <a:ext cx="5976476" cy="1108365"/>
          </a:xfrm>
          <a:prstGeom prst="rect">
            <a:avLst/>
          </a:prstGeom>
          <a:ln w="38100" cap="sq">
            <a:solidFill>
              <a:srgbClr val="FF0000"/>
            </a:solidFill>
            <a:prstDash val="solid"/>
            <a:miter lim="800000"/>
          </a:ln>
          <a:effectLst>
            <a:outerShdw blurRad="50800" dist="38100" dir="2700000" algn="tl" rotWithShape="0">
              <a:srgbClr val="000000">
                <a:alpha val="43000"/>
              </a:srgbClr>
            </a:outerShdw>
            <a:softEdge rad="31750"/>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4327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9B72EA-276B-2849-A12E-F1A8FD3154D4}"/>
              </a:ext>
            </a:extLst>
          </p:cNvPr>
          <p:cNvSpPr>
            <a:spLocks noGrp="1"/>
          </p:cNvSpPr>
          <p:nvPr>
            <p:ph idx="1"/>
          </p:nvPr>
        </p:nvSpPr>
        <p:spPr>
          <a:xfrm>
            <a:off x="380999" y="1719071"/>
            <a:ext cx="6781801" cy="2878061"/>
          </a:xfrm>
        </p:spPr>
        <p:txBody>
          <a:bodyPr>
            <a:normAutofit lnSpcReduction="10000"/>
          </a:bodyPr>
          <a:lstStyle/>
          <a:p>
            <a:r>
              <a:rPr lang="en-US" dirty="0"/>
              <a:t>I Book U is an online bookseller and retailer of content, digital media, and educational products.</a:t>
            </a:r>
          </a:p>
          <a:p>
            <a:r>
              <a:rPr lang="en-US" dirty="0"/>
              <a:t>Our website would sell books, magazines, newspapers, etc. to audiences across the United States.</a:t>
            </a:r>
          </a:p>
          <a:p>
            <a:r>
              <a:rPr lang="en-US" dirty="0"/>
              <a:t>During the last sprint, we were able to implement our foundation of our site by creating our home page and use the navigation bar to maneuver to the rest of the site. </a:t>
            </a:r>
          </a:p>
        </p:txBody>
      </p:sp>
      <p:sp>
        <p:nvSpPr>
          <p:cNvPr id="3" name="Title 2">
            <a:extLst>
              <a:ext uri="{FF2B5EF4-FFF2-40B4-BE49-F238E27FC236}">
                <a16:creationId xmlns:a16="http://schemas.microsoft.com/office/drawing/2014/main" id="{03120655-3636-5F4A-9742-6EBD923E6D77}"/>
              </a:ext>
            </a:extLst>
          </p:cNvPr>
          <p:cNvSpPr>
            <a:spLocks noGrp="1"/>
          </p:cNvSpPr>
          <p:nvPr>
            <p:ph type="title"/>
          </p:nvPr>
        </p:nvSpPr>
        <p:spPr/>
        <p:txBody>
          <a:bodyPr/>
          <a:lstStyle/>
          <a:p>
            <a:r>
              <a:rPr lang="en-US" dirty="0"/>
              <a:t>OVERVIEW</a:t>
            </a:r>
          </a:p>
        </p:txBody>
      </p:sp>
      <p:pic>
        <p:nvPicPr>
          <p:cNvPr id="4" name="Content Placeholder 4">
            <a:extLst>
              <a:ext uri="{FF2B5EF4-FFF2-40B4-BE49-F238E27FC236}">
                <a16:creationId xmlns:a16="http://schemas.microsoft.com/office/drawing/2014/main" id="{0B1D138C-2CB6-2443-8FA6-DBF8801F0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1752600"/>
            <a:ext cx="1783080" cy="1783080"/>
          </a:xfrm>
          <a:prstGeom prst="rect">
            <a:avLst/>
          </a:prstGeom>
        </p:spPr>
      </p:pic>
      <p:sp>
        <p:nvSpPr>
          <p:cNvPr id="5" name="TextBox 4">
            <a:extLst>
              <a:ext uri="{FF2B5EF4-FFF2-40B4-BE49-F238E27FC236}">
                <a16:creationId xmlns:a16="http://schemas.microsoft.com/office/drawing/2014/main" id="{B68F1AC7-C47F-B143-966E-64E9DF3B18ED}"/>
              </a:ext>
            </a:extLst>
          </p:cNvPr>
          <p:cNvSpPr txBox="1"/>
          <p:nvPr/>
        </p:nvSpPr>
        <p:spPr>
          <a:xfrm>
            <a:off x="7410360" y="3535680"/>
            <a:ext cx="1274708" cy="369332"/>
          </a:xfrm>
          <a:prstGeom prst="rect">
            <a:avLst/>
          </a:prstGeom>
          <a:noFill/>
        </p:spPr>
        <p:txBody>
          <a:bodyPr wrap="none" rtlCol="0">
            <a:spAutoFit/>
          </a:bodyPr>
          <a:lstStyle/>
          <a:p>
            <a:r>
              <a:rPr lang="en-US" dirty="0"/>
              <a:t>Initial Logo</a:t>
            </a:r>
          </a:p>
        </p:txBody>
      </p:sp>
      <p:pic>
        <p:nvPicPr>
          <p:cNvPr id="6" name="Picture 8">
            <a:extLst>
              <a:ext uri="{FF2B5EF4-FFF2-40B4-BE49-F238E27FC236}">
                <a16:creationId xmlns:a16="http://schemas.microsoft.com/office/drawing/2014/main" id="{55A2852E-7187-AB40-B47F-CF517BFE1E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416" t="5010" r="762"/>
          <a:stretch/>
        </p:blipFill>
        <p:spPr bwMode="auto">
          <a:xfrm>
            <a:off x="4334360" y="4597132"/>
            <a:ext cx="4350708" cy="1945265"/>
          </a:xfrm>
          <a:prstGeom prst="rect">
            <a:avLst/>
          </a:prstGeom>
          <a:ln w="38100" cap="sq">
            <a:solidFill>
              <a:srgbClr val="FF0000"/>
            </a:solidFill>
            <a:prstDash val="solid"/>
            <a:miter lim="800000"/>
          </a:ln>
          <a:effectLst>
            <a:softEdge rad="31750"/>
          </a:effectLst>
          <a:extLst>
            <a:ext uri="{909E8E84-426E-40DD-AFC4-6F175D3DCCD1}">
              <a14:hiddenFill xmlns:a14="http://schemas.microsoft.com/office/drawing/2010/main">
                <a:solidFill>
                  <a:schemeClr val="accent1"/>
                </a:solidFill>
              </a14:hiddenFill>
            </a:ext>
          </a:extLst>
        </p:spPr>
      </p:pic>
      <p:pic>
        <p:nvPicPr>
          <p:cNvPr id="7" name="Picture 9">
            <a:extLst>
              <a:ext uri="{FF2B5EF4-FFF2-40B4-BE49-F238E27FC236}">
                <a16:creationId xmlns:a16="http://schemas.microsoft.com/office/drawing/2014/main" id="{549F1986-366B-6448-8AD4-73BE68DE27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3" t="5010" r="69408"/>
          <a:stretch/>
        </p:blipFill>
        <p:spPr bwMode="auto">
          <a:xfrm>
            <a:off x="524360" y="4597132"/>
            <a:ext cx="4038600" cy="1945265"/>
          </a:xfrm>
          <a:prstGeom prst="rect">
            <a:avLst/>
          </a:prstGeom>
          <a:ln w="38100" cap="sq">
            <a:solidFill>
              <a:srgbClr val="FF0000"/>
            </a:solidFill>
            <a:prstDash val="solid"/>
            <a:miter lim="800000"/>
          </a:ln>
          <a:effectLst>
            <a:softEdge rad="31750"/>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6643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334B77-5E15-2942-AC29-F682A4E3A35B}"/>
              </a:ext>
            </a:extLst>
          </p:cNvPr>
          <p:cNvSpPr>
            <a:spLocks noGrp="1"/>
          </p:cNvSpPr>
          <p:nvPr>
            <p:ph type="title"/>
          </p:nvPr>
        </p:nvSpPr>
        <p:spPr/>
        <p:txBody>
          <a:bodyPr/>
          <a:lstStyle/>
          <a:p>
            <a:r>
              <a:rPr lang="en-US" dirty="0"/>
              <a:t>SPRINT 3</a:t>
            </a:r>
          </a:p>
        </p:txBody>
      </p:sp>
      <p:pic>
        <p:nvPicPr>
          <p:cNvPr id="5" name="Picture 4">
            <a:extLst>
              <a:ext uri="{FF2B5EF4-FFF2-40B4-BE49-F238E27FC236}">
                <a16:creationId xmlns:a16="http://schemas.microsoft.com/office/drawing/2014/main" id="{548E87F7-DE79-074F-95FA-5D9C90390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2057400"/>
            <a:ext cx="5174035" cy="1535273"/>
          </a:xfrm>
          <a:prstGeom prst="rect">
            <a:avLst/>
          </a:prstGeom>
        </p:spPr>
      </p:pic>
      <p:pic>
        <p:nvPicPr>
          <p:cNvPr id="9" name="Picture 8">
            <a:extLst>
              <a:ext uri="{FF2B5EF4-FFF2-40B4-BE49-F238E27FC236}">
                <a16:creationId xmlns:a16="http://schemas.microsoft.com/office/drawing/2014/main" id="{0EEB91C8-565D-3F4F-9E74-1E306F6F9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721647"/>
            <a:ext cx="3376994" cy="2209800"/>
          </a:xfrm>
          <a:prstGeom prst="rect">
            <a:avLst/>
          </a:prstGeom>
        </p:spPr>
      </p:pic>
      <p:pic>
        <p:nvPicPr>
          <p:cNvPr id="11" name="Picture 10">
            <a:extLst>
              <a:ext uri="{FF2B5EF4-FFF2-40B4-BE49-F238E27FC236}">
                <a16:creationId xmlns:a16="http://schemas.microsoft.com/office/drawing/2014/main" id="{F206923F-1140-5848-A2CF-73C994B8F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4087196"/>
            <a:ext cx="2438400" cy="2491992"/>
          </a:xfrm>
          <a:prstGeom prst="rect">
            <a:avLst/>
          </a:prstGeom>
        </p:spPr>
      </p:pic>
      <p:sp>
        <p:nvSpPr>
          <p:cNvPr id="7" name="Content Placeholder 1">
            <a:extLst>
              <a:ext uri="{FF2B5EF4-FFF2-40B4-BE49-F238E27FC236}">
                <a16:creationId xmlns:a16="http://schemas.microsoft.com/office/drawing/2014/main" id="{55B7606D-E785-954F-B16E-7AE58237629C}"/>
              </a:ext>
            </a:extLst>
          </p:cNvPr>
          <p:cNvSpPr>
            <a:spLocks noGrp="1"/>
          </p:cNvSpPr>
          <p:nvPr>
            <p:ph idx="1"/>
          </p:nvPr>
        </p:nvSpPr>
        <p:spPr>
          <a:xfrm>
            <a:off x="3124200" y="3931447"/>
            <a:ext cx="5766050" cy="2647741"/>
          </a:xfrm>
        </p:spPr>
        <p:txBody>
          <a:bodyPr>
            <a:normAutofit/>
          </a:bodyPr>
          <a:lstStyle/>
          <a:p>
            <a:r>
              <a:rPr lang="en-US" dirty="0"/>
              <a:t>Currently, we have added our products to our website and users able to locate books and are given brief details about their selection</a:t>
            </a:r>
          </a:p>
          <a:p>
            <a:r>
              <a:rPr lang="en-US" dirty="0"/>
              <a:t>On the admin side, we are able to perform full-text searches and retrieve book information by using Google Books API.</a:t>
            </a:r>
          </a:p>
        </p:txBody>
      </p:sp>
    </p:spTree>
    <p:extLst>
      <p:ext uri="{BB962C8B-B14F-4D97-AF65-F5344CB8AC3E}">
        <p14:creationId xmlns:p14="http://schemas.microsoft.com/office/powerpoint/2010/main" val="77415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MOCK UP</a:t>
            </a:r>
            <a:endParaRPr lang="es-PR" dirty="0"/>
          </a:p>
        </p:txBody>
      </p:sp>
      <p:pic>
        <p:nvPicPr>
          <p:cNvPr id="4" name="Picture 3">
            <a:extLst>
              <a:ext uri="{FF2B5EF4-FFF2-40B4-BE49-F238E27FC236}">
                <a16:creationId xmlns:a16="http://schemas.microsoft.com/office/drawing/2014/main" id="{8EC33AF9-435A-8E4A-B5CC-938D7AFFC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30" y="1905000"/>
            <a:ext cx="8077200" cy="4549736"/>
          </a:xfrm>
          <a:prstGeom prst="rect">
            <a:avLst/>
          </a:prstGeom>
        </p:spPr>
      </p:pic>
    </p:spTree>
    <p:extLst>
      <p:ext uri="{BB962C8B-B14F-4D97-AF65-F5344CB8AC3E}">
        <p14:creationId xmlns:p14="http://schemas.microsoft.com/office/powerpoint/2010/main" val="287231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364C-CBAF-2A48-AC03-01E06CF81BC9}"/>
              </a:ext>
            </a:extLst>
          </p:cNvPr>
          <p:cNvSpPr>
            <a:spLocks noGrp="1"/>
          </p:cNvSpPr>
          <p:nvPr>
            <p:ph type="title"/>
          </p:nvPr>
        </p:nvSpPr>
        <p:spPr/>
        <p:txBody>
          <a:bodyPr/>
          <a:lstStyle/>
          <a:p>
            <a:r>
              <a:rPr lang="en-US" dirty="0"/>
              <a:t>SYSTEM CONTEXT DIAGRAM</a:t>
            </a:r>
          </a:p>
        </p:txBody>
      </p:sp>
      <p:sp>
        <p:nvSpPr>
          <p:cNvPr id="3" name="Rounded Rectangle 2">
            <a:extLst>
              <a:ext uri="{FF2B5EF4-FFF2-40B4-BE49-F238E27FC236}">
                <a16:creationId xmlns:a16="http://schemas.microsoft.com/office/drawing/2014/main" id="{DBE2FDA7-6EF7-C447-9DC3-DE5FBA28DE1F}"/>
              </a:ext>
            </a:extLst>
          </p:cNvPr>
          <p:cNvSpPr/>
          <p:nvPr/>
        </p:nvSpPr>
        <p:spPr>
          <a:xfrm>
            <a:off x="3657230" y="1981199"/>
            <a:ext cx="1828800" cy="434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iBOOKu</a:t>
            </a:r>
          </a:p>
          <a:p>
            <a:pPr algn="ctr"/>
            <a:r>
              <a:rPr lang="en-US" dirty="0"/>
              <a:t>Shopping</a:t>
            </a:r>
          </a:p>
          <a:p>
            <a:pPr algn="ctr"/>
            <a:r>
              <a:rPr lang="en-US" dirty="0"/>
              <a:t>System</a:t>
            </a:r>
          </a:p>
        </p:txBody>
      </p:sp>
      <p:sp>
        <p:nvSpPr>
          <p:cNvPr id="4" name="Rounded Rectangle 3">
            <a:extLst>
              <a:ext uri="{FF2B5EF4-FFF2-40B4-BE49-F238E27FC236}">
                <a16:creationId xmlns:a16="http://schemas.microsoft.com/office/drawing/2014/main" id="{672FC638-8692-DD44-9D2C-9A4B34D74B7E}"/>
              </a:ext>
            </a:extLst>
          </p:cNvPr>
          <p:cNvSpPr/>
          <p:nvPr/>
        </p:nvSpPr>
        <p:spPr>
          <a:xfrm>
            <a:off x="378383" y="2000654"/>
            <a:ext cx="1676400" cy="4323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24" name="TextBox 23">
            <a:extLst>
              <a:ext uri="{FF2B5EF4-FFF2-40B4-BE49-F238E27FC236}">
                <a16:creationId xmlns:a16="http://schemas.microsoft.com/office/drawing/2014/main" id="{E651EB05-400D-2547-9677-F7AA44C2D8C1}"/>
              </a:ext>
            </a:extLst>
          </p:cNvPr>
          <p:cNvSpPr txBox="1"/>
          <p:nvPr/>
        </p:nvSpPr>
        <p:spPr>
          <a:xfrm>
            <a:off x="2091389" y="2231680"/>
            <a:ext cx="1526617" cy="307777"/>
          </a:xfrm>
          <a:prstGeom prst="rect">
            <a:avLst/>
          </a:prstGeom>
          <a:noFill/>
          <a:ln>
            <a:noFill/>
          </a:ln>
        </p:spPr>
        <p:txBody>
          <a:bodyPr wrap="square" rtlCol="0">
            <a:spAutoFit/>
          </a:bodyPr>
          <a:lstStyle/>
          <a:p>
            <a:pPr algn="ctr"/>
            <a:r>
              <a:rPr lang="en-US" sz="1400" dirty="0"/>
              <a:t>User information</a:t>
            </a:r>
          </a:p>
        </p:txBody>
      </p:sp>
      <p:sp>
        <p:nvSpPr>
          <p:cNvPr id="25" name="Rounded Rectangle 24">
            <a:extLst>
              <a:ext uri="{FF2B5EF4-FFF2-40B4-BE49-F238E27FC236}">
                <a16:creationId xmlns:a16="http://schemas.microsoft.com/office/drawing/2014/main" id="{C429D110-5D04-8148-82C1-06E0AC6974B1}"/>
              </a:ext>
            </a:extLst>
          </p:cNvPr>
          <p:cNvSpPr/>
          <p:nvPr/>
        </p:nvSpPr>
        <p:spPr>
          <a:xfrm>
            <a:off x="7085860" y="3019627"/>
            <a:ext cx="1676400" cy="2362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p:txBody>
      </p:sp>
      <p:cxnSp>
        <p:nvCxnSpPr>
          <p:cNvPr id="27" name="Straight Arrow Connector 26">
            <a:extLst>
              <a:ext uri="{FF2B5EF4-FFF2-40B4-BE49-F238E27FC236}">
                <a16:creationId xmlns:a16="http://schemas.microsoft.com/office/drawing/2014/main" id="{1C763003-F9AF-BF41-AE83-4E8DDB438F63}"/>
              </a:ext>
            </a:extLst>
          </p:cNvPr>
          <p:cNvCxnSpPr>
            <a:cxnSpLocks/>
          </p:cNvCxnSpPr>
          <p:nvPr/>
        </p:nvCxnSpPr>
        <p:spPr>
          <a:xfrm>
            <a:off x="2054783" y="2231680"/>
            <a:ext cx="16024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E9D9890-A236-254E-A7A8-849F7F3CD616}"/>
              </a:ext>
            </a:extLst>
          </p:cNvPr>
          <p:cNvCxnSpPr>
            <a:cxnSpLocks/>
          </p:cNvCxnSpPr>
          <p:nvPr/>
        </p:nvCxnSpPr>
        <p:spPr>
          <a:xfrm flipH="1">
            <a:off x="2054783" y="2612680"/>
            <a:ext cx="16024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9868EE8-0293-5D48-81EA-DE1F1BB00130}"/>
              </a:ext>
            </a:extLst>
          </p:cNvPr>
          <p:cNvSpPr txBox="1"/>
          <p:nvPr/>
        </p:nvSpPr>
        <p:spPr>
          <a:xfrm>
            <a:off x="2082287" y="2853220"/>
            <a:ext cx="1526617" cy="523220"/>
          </a:xfrm>
          <a:prstGeom prst="rect">
            <a:avLst/>
          </a:prstGeom>
          <a:noFill/>
          <a:ln>
            <a:noFill/>
          </a:ln>
        </p:spPr>
        <p:txBody>
          <a:bodyPr wrap="square" rtlCol="0">
            <a:spAutoFit/>
          </a:bodyPr>
          <a:lstStyle/>
          <a:p>
            <a:pPr algn="ctr"/>
            <a:r>
              <a:rPr lang="en-US" sz="1400" dirty="0"/>
              <a:t>Inventory Management</a:t>
            </a:r>
          </a:p>
        </p:txBody>
      </p:sp>
      <p:cxnSp>
        <p:nvCxnSpPr>
          <p:cNvPr id="36" name="Straight Arrow Connector 35">
            <a:extLst>
              <a:ext uri="{FF2B5EF4-FFF2-40B4-BE49-F238E27FC236}">
                <a16:creationId xmlns:a16="http://schemas.microsoft.com/office/drawing/2014/main" id="{73F75873-4A63-4046-8D39-27BD924A72BD}"/>
              </a:ext>
            </a:extLst>
          </p:cNvPr>
          <p:cNvCxnSpPr>
            <a:cxnSpLocks/>
          </p:cNvCxnSpPr>
          <p:nvPr/>
        </p:nvCxnSpPr>
        <p:spPr>
          <a:xfrm>
            <a:off x="2045681" y="2853220"/>
            <a:ext cx="16024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E9DD3B4-8CAE-4940-A1B1-959C1CBEA000}"/>
              </a:ext>
            </a:extLst>
          </p:cNvPr>
          <p:cNvCxnSpPr>
            <a:cxnSpLocks/>
          </p:cNvCxnSpPr>
          <p:nvPr/>
        </p:nvCxnSpPr>
        <p:spPr>
          <a:xfrm flipH="1">
            <a:off x="2045681" y="3376440"/>
            <a:ext cx="1602447" cy="64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AA16897-9235-E142-962A-2187F0FE7D22}"/>
              </a:ext>
            </a:extLst>
          </p:cNvPr>
          <p:cNvSpPr txBox="1"/>
          <p:nvPr/>
        </p:nvSpPr>
        <p:spPr>
          <a:xfrm>
            <a:off x="2091389" y="3612171"/>
            <a:ext cx="1526617" cy="307777"/>
          </a:xfrm>
          <a:prstGeom prst="rect">
            <a:avLst/>
          </a:prstGeom>
          <a:noFill/>
          <a:ln>
            <a:noFill/>
          </a:ln>
        </p:spPr>
        <p:txBody>
          <a:bodyPr wrap="square" rtlCol="0">
            <a:spAutoFit/>
          </a:bodyPr>
          <a:lstStyle/>
          <a:p>
            <a:pPr algn="ctr"/>
            <a:r>
              <a:rPr lang="en-US" sz="1400" dirty="0"/>
              <a:t>Order Details</a:t>
            </a:r>
          </a:p>
        </p:txBody>
      </p:sp>
      <p:cxnSp>
        <p:nvCxnSpPr>
          <p:cNvPr id="41" name="Straight Arrow Connector 40">
            <a:extLst>
              <a:ext uri="{FF2B5EF4-FFF2-40B4-BE49-F238E27FC236}">
                <a16:creationId xmlns:a16="http://schemas.microsoft.com/office/drawing/2014/main" id="{C45A41E3-271D-AB45-A26E-5F77FE9D15A4}"/>
              </a:ext>
            </a:extLst>
          </p:cNvPr>
          <p:cNvCxnSpPr>
            <a:cxnSpLocks/>
          </p:cNvCxnSpPr>
          <p:nvPr/>
        </p:nvCxnSpPr>
        <p:spPr>
          <a:xfrm>
            <a:off x="2054783" y="3612171"/>
            <a:ext cx="16024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9954CCC-B8B8-DB44-92D4-EC6E988F1CF3}"/>
              </a:ext>
            </a:extLst>
          </p:cNvPr>
          <p:cNvCxnSpPr>
            <a:cxnSpLocks/>
          </p:cNvCxnSpPr>
          <p:nvPr/>
        </p:nvCxnSpPr>
        <p:spPr>
          <a:xfrm flipH="1">
            <a:off x="2054783" y="3993171"/>
            <a:ext cx="16024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F0B111E-0FB3-C841-AC63-D0DDF7CE7D5A}"/>
              </a:ext>
            </a:extLst>
          </p:cNvPr>
          <p:cNvSpPr txBox="1"/>
          <p:nvPr/>
        </p:nvSpPr>
        <p:spPr>
          <a:xfrm>
            <a:off x="2093010" y="4264284"/>
            <a:ext cx="1526617" cy="307777"/>
          </a:xfrm>
          <a:prstGeom prst="rect">
            <a:avLst/>
          </a:prstGeom>
          <a:noFill/>
          <a:ln>
            <a:noFill/>
          </a:ln>
        </p:spPr>
        <p:txBody>
          <a:bodyPr wrap="square" rtlCol="0">
            <a:spAutoFit/>
          </a:bodyPr>
          <a:lstStyle/>
          <a:p>
            <a:pPr algn="ctr"/>
            <a:r>
              <a:rPr lang="en-US" sz="1400" dirty="0"/>
              <a:t>Book Details</a:t>
            </a:r>
          </a:p>
        </p:txBody>
      </p:sp>
      <p:cxnSp>
        <p:nvCxnSpPr>
          <p:cNvPr id="45" name="Straight Arrow Connector 44">
            <a:extLst>
              <a:ext uri="{FF2B5EF4-FFF2-40B4-BE49-F238E27FC236}">
                <a16:creationId xmlns:a16="http://schemas.microsoft.com/office/drawing/2014/main" id="{E3C5129D-241C-0345-A6F7-4B1FAA958DA9}"/>
              </a:ext>
            </a:extLst>
          </p:cNvPr>
          <p:cNvCxnSpPr>
            <a:cxnSpLocks/>
          </p:cNvCxnSpPr>
          <p:nvPr/>
        </p:nvCxnSpPr>
        <p:spPr>
          <a:xfrm flipH="1">
            <a:off x="2045681" y="4596707"/>
            <a:ext cx="16024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BB0AD15-ECA9-404E-A4F7-946B14AB2C30}"/>
              </a:ext>
            </a:extLst>
          </p:cNvPr>
          <p:cNvSpPr txBox="1"/>
          <p:nvPr/>
        </p:nvSpPr>
        <p:spPr>
          <a:xfrm>
            <a:off x="2082287" y="4885824"/>
            <a:ext cx="1526617" cy="307777"/>
          </a:xfrm>
          <a:prstGeom prst="rect">
            <a:avLst/>
          </a:prstGeom>
          <a:noFill/>
          <a:ln>
            <a:noFill/>
          </a:ln>
        </p:spPr>
        <p:txBody>
          <a:bodyPr wrap="square" rtlCol="0">
            <a:spAutoFit/>
          </a:bodyPr>
          <a:lstStyle/>
          <a:p>
            <a:pPr algn="ctr"/>
            <a:r>
              <a:rPr lang="en-US" sz="1400" dirty="0"/>
              <a:t>Search Results</a:t>
            </a:r>
          </a:p>
        </p:txBody>
      </p:sp>
      <p:cxnSp>
        <p:nvCxnSpPr>
          <p:cNvPr id="49" name="Straight Arrow Connector 48">
            <a:extLst>
              <a:ext uri="{FF2B5EF4-FFF2-40B4-BE49-F238E27FC236}">
                <a16:creationId xmlns:a16="http://schemas.microsoft.com/office/drawing/2014/main" id="{C50642C9-3A58-844F-B0ED-11C77B30ABCC}"/>
              </a:ext>
            </a:extLst>
          </p:cNvPr>
          <p:cNvCxnSpPr>
            <a:cxnSpLocks/>
          </p:cNvCxnSpPr>
          <p:nvPr/>
        </p:nvCxnSpPr>
        <p:spPr>
          <a:xfrm flipH="1">
            <a:off x="2045681" y="5181600"/>
            <a:ext cx="16024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4670EAE-176E-7A4D-9DA6-8A3D376EF396}"/>
              </a:ext>
            </a:extLst>
          </p:cNvPr>
          <p:cNvSpPr txBox="1"/>
          <p:nvPr/>
        </p:nvSpPr>
        <p:spPr>
          <a:xfrm>
            <a:off x="2082287" y="5381246"/>
            <a:ext cx="1526617" cy="307777"/>
          </a:xfrm>
          <a:prstGeom prst="rect">
            <a:avLst/>
          </a:prstGeom>
          <a:noFill/>
          <a:ln>
            <a:noFill/>
          </a:ln>
        </p:spPr>
        <p:txBody>
          <a:bodyPr wrap="square" rtlCol="0">
            <a:spAutoFit/>
          </a:bodyPr>
          <a:lstStyle/>
          <a:p>
            <a:pPr algn="ctr"/>
            <a:r>
              <a:rPr lang="en-US" sz="1400" dirty="0"/>
              <a:t>Contact Us</a:t>
            </a:r>
          </a:p>
        </p:txBody>
      </p:sp>
      <p:cxnSp>
        <p:nvCxnSpPr>
          <p:cNvPr id="55" name="Straight Arrow Connector 54">
            <a:extLst>
              <a:ext uri="{FF2B5EF4-FFF2-40B4-BE49-F238E27FC236}">
                <a16:creationId xmlns:a16="http://schemas.microsoft.com/office/drawing/2014/main" id="{0D418FAE-32C5-7343-B934-9758A50CA98D}"/>
              </a:ext>
            </a:extLst>
          </p:cNvPr>
          <p:cNvCxnSpPr>
            <a:cxnSpLocks/>
          </p:cNvCxnSpPr>
          <p:nvPr/>
        </p:nvCxnSpPr>
        <p:spPr>
          <a:xfrm>
            <a:off x="2054783" y="5715000"/>
            <a:ext cx="16024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8B42A0AB-2721-6647-8BBB-8101449A2720}"/>
              </a:ext>
            </a:extLst>
          </p:cNvPr>
          <p:cNvSpPr txBox="1"/>
          <p:nvPr/>
        </p:nvSpPr>
        <p:spPr>
          <a:xfrm>
            <a:off x="5510291" y="3741064"/>
            <a:ext cx="1526617" cy="523220"/>
          </a:xfrm>
          <a:prstGeom prst="rect">
            <a:avLst/>
          </a:prstGeom>
          <a:noFill/>
          <a:ln>
            <a:noFill/>
          </a:ln>
        </p:spPr>
        <p:txBody>
          <a:bodyPr wrap="square" rtlCol="0">
            <a:spAutoFit/>
          </a:bodyPr>
          <a:lstStyle/>
          <a:p>
            <a:pPr algn="ctr"/>
            <a:r>
              <a:rPr lang="en-US" sz="1400" dirty="0"/>
              <a:t>Admin Inventory Management</a:t>
            </a:r>
          </a:p>
        </p:txBody>
      </p:sp>
      <p:cxnSp>
        <p:nvCxnSpPr>
          <p:cNvPr id="57" name="Straight Arrow Connector 56">
            <a:extLst>
              <a:ext uri="{FF2B5EF4-FFF2-40B4-BE49-F238E27FC236}">
                <a16:creationId xmlns:a16="http://schemas.microsoft.com/office/drawing/2014/main" id="{930661F4-91FA-0A4B-B4BF-426439596003}"/>
              </a:ext>
            </a:extLst>
          </p:cNvPr>
          <p:cNvCxnSpPr>
            <a:cxnSpLocks/>
          </p:cNvCxnSpPr>
          <p:nvPr/>
        </p:nvCxnSpPr>
        <p:spPr>
          <a:xfrm>
            <a:off x="5473685" y="3741064"/>
            <a:ext cx="16024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683BA45-85A6-5E47-856F-334C406F2CDA}"/>
              </a:ext>
            </a:extLst>
          </p:cNvPr>
          <p:cNvCxnSpPr>
            <a:cxnSpLocks/>
          </p:cNvCxnSpPr>
          <p:nvPr/>
        </p:nvCxnSpPr>
        <p:spPr>
          <a:xfrm flipH="1">
            <a:off x="5473685" y="4264284"/>
            <a:ext cx="1602447" cy="64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241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OBJECT CLASS diagram</a:t>
            </a:r>
            <a:endParaRPr lang="es-PR" dirty="0"/>
          </a:p>
        </p:txBody>
      </p:sp>
      <p:graphicFrame>
        <p:nvGraphicFramePr>
          <p:cNvPr id="3" name="Table 2">
            <a:extLst>
              <a:ext uri="{FF2B5EF4-FFF2-40B4-BE49-F238E27FC236}">
                <a16:creationId xmlns:a16="http://schemas.microsoft.com/office/drawing/2014/main" id="{A7595257-0998-4549-BB15-020A5C0C3AC0}"/>
              </a:ext>
            </a:extLst>
          </p:cNvPr>
          <p:cNvGraphicFramePr>
            <a:graphicFrameLocks noGrp="1"/>
          </p:cNvGraphicFramePr>
          <p:nvPr>
            <p:extLst>
              <p:ext uri="{D42A27DB-BD31-4B8C-83A1-F6EECF244321}">
                <p14:modId xmlns:p14="http://schemas.microsoft.com/office/powerpoint/2010/main" val="2541358672"/>
              </p:ext>
            </p:extLst>
          </p:nvPr>
        </p:nvGraphicFramePr>
        <p:xfrm>
          <a:off x="355143" y="2552699"/>
          <a:ext cx="5583677" cy="2971800"/>
        </p:xfrm>
        <a:graphic>
          <a:graphicData uri="http://schemas.openxmlformats.org/drawingml/2006/table">
            <a:tbl>
              <a:tblPr firstRow="1" bandRow="1">
                <a:tableStyleId>{5C22544A-7EE6-4342-B048-85BDC9FD1C3A}</a:tableStyleId>
              </a:tblPr>
              <a:tblGrid>
                <a:gridCol w="5583677">
                  <a:extLst>
                    <a:ext uri="{9D8B030D-6E8A-4147-A177-3AD203B41FA5}">
                      <a16:colId xmlns:a16="http://schemas.microsoft.com/office/drawing/2014/main" val="4236235770"/>
                    </a:ext>
                  </a:extLst>
                </a:gridCol>
              </a:tblGrid>
              <a:tr h="381000">
                <a:tc>
                  <a:txBody>
                    <a:bodyPr/>
                    <a:lstStyle/>
                    <a:p>
                      <a:r>
                        <a:rPr lang="en-US" dirty="0"/>
                        <a:t>Angular</a:t>
                      </a:r>
                    </a:p>
                  </a:txBody>
                  <a:tcPr/>
                </a:tc>
                <a:extLst>
                  <a:ext uri="{0D108BD9-81ED-4DB2-BD59-A6C34878D82A}">
                    <a16:rowId xmlns:a16="http://schemas.microsoft.com/office/drawing/2014/main" val="1712943372"/>
                  </a:ext>
                </a:extLst>
              </a:tr>
              <a:tr h="2590800">
                <a:tc>
                  <a:txBody>
                    <a:bodyPr/>
                    <a:lstStyle/>
                    <a:p>
                      <a:endParaRPr lang="en-US" dirty="0"/>
                    </a:p>
                  </a:txBody>
                  <a:tcPr/>
                </a:tc>
                <a:extLst>
                  <a:ext uri="{0D108BD9-81ED-4DB2-BD59-A6C34878D82A}">
                    <a16:rowId xmlns:a16="http://schemas.microsoft.com/office/drawing/2014/main" val="1429700580"/>
                  </a:ext>
                </a:extLst>
              </a:tr>
            </a:tbl>
          </a:graphicData>
        </a:graphic>
      </p:graphicFrame>
      <p:graphicFrame>
        <p:nvGraphicFramePr>
          <p:cNvPr id="4" name="Table 3">
            <a:extLst>
              <a:ext uri="{FF2B5EF4-FFF2-40B4-BE49-F238E27FC236}">
                <a16:creationId xmlns:a16="http://schemas.microsoft.com/office/drawing/2014/main" id="{060C11AF-46B2-CB40-BCD6-5681964C8CC2}"/>
              </a:ext>
            </a:extLst>
          </p:cNvPr>
          <p:cNvGraphicFramePr>
            <a:graphicFrameLocks noGrp="1"/>
          </p:cNvGraphicFramePr>
          <p:nvPr>
            <p:extLst>
              <p:ext uri="{D42A27DB-BD31-4B8C-83A1-F6EECF244321}">
                <p14:modId xmlns:p14="http://schemas.microsoft.com/office/powerpoint/2010/main" val="3062900494"/>
              </p:ext>
            </p:extLst>
          </p:nvPr>
        </p:nvGraphicFramePr>
        <p:xfrm>
          <a:off x="452420" y="3009899"/>
          <a:ext cx="1600200" cy="741680"/>
        </p:xfrm>
        <a:graphic>
          <a:graphicData uri="http://schemas.openxmlformats.org/drawingml/2006/table">
            <a:tbl>
              <a:tblPr firstRow="1" bandRow="1">
                <a:tableStyleId>{F5AB1C69-6EDB-4FF4-983F-18BD219EF322}</a:tableStyleId>
              </a:tblPr>
              <a:tblGrid>
                <a:gridCol w="1600200">
                  <a:extLst>
                    <a:ext uri="{9D8B030D-6E8A-4147-A177-3AD203B41FA5}">
                      <a16:colId xmlns:a16="http://schemas.microsoft.com/office/drawing/2014/main" val="609022888"/>
                    </a:ext>
                  </a:extLst>
                </a:gridCol>
              </a:tblGrid>
              <a:tr h="370840">
                <a:tc>
                  <a:txBody>
                    <a:bodyPr/>
                    <a:lstStyle/>
                    <a:p>
                      <a:r>
                        <a:rPr lang="en-US" dirty="0"/>
                        <a:t>NavBar</a:t>
                      </a:r>
                    </a:p>
                  </a:txBody>
                  <a:tcPr/>
                </a:tc>
                <a:extLst>
                  <a:ext uri="{0D108BD9-81ED-4DB2-BD59-A6C34878D82A}">
                    <a16:rowId xmlns:a16="http://schemas.microsoft.com/office/drawing/2014/main" val="2097009117"/>
                  </a:ext>
                </a:extLst>
              </a:tr>
              <a:tr h="370840">
                <a:tc>
                  <a:txBody>
                    <a:bodyPr/>
                    <a:lstStyle/>
                    <a:p>
                      <a:r>
                        <a:rPr lang="en-US" sz="1400" baseline="0" dirty="0"/>
                        <a:t>getBook(string)</a:t>
                      </a:r>
                    </a:p>
                  </a:txBody>
                  <a:tcPr/>
                </a:tc>
                <a:extLst>
                  <a:ext uri="{0D108BD9-81ED-4DB2-BD59-A6C34878D82A}">
                    <a16:rowId xmlns:a16="http://schemas.microsoft.com/office/drawing/2014/main" val="2860337670"/>
                  </a:ext>
                </a:extLst>
              </a:tr>
            </a:tbl>
          </a:graphicData>
        </a:graphic>
      </p:graphicFrame>
      <p:graphicFrame>
        <p:nvGraphicFramePr>
          <p:cNvPr id="5" name="Table 4">
            <a:extLst>
              <a:ext uri="{FF2B5EF4-FFF2-40B4-BE49-F238E27FC236}">
                <a16:creationId xmlns:a16="http://schemas.microsoft.com/office/drawing/2014/main" id="{24B711D4-DB4F-6745-9DCE-B4860572DF6C}"/>
              </a:ext>
            </a:extLst>
          </p:cNvPr>
          <p:cNvGraphicFramePr>
            <a:graphicFrameLocks noGrp="1"/>
          </p:cNvGraphicFramePr>
          <p:nvPr>
            <p:extLst>
              <p:ext uri="{D42A27DB-BD31-4B8C-83A1-F6EECF244321}">
                <p14:modId xmlns:p14="http://schemas.microsoft.com/office/powerpoint/2010/main" val="3975060669"/>
              </p:ext>
            </p:extLst>
          </p:nvPr>
        </p:nvGraphicFramePr>
        <p:xfrm>
          <a:off x="452420" y="3857557"/>
          <a:ext cx="1600200" cy="1248140"/>
        </p:xfrm>
        <a:graphic>
          <a:graphicData uri="http://schemas.openxmlformats.org/drawingml/2006/table">
            <a:tbl>
              <a:tblPr firstRow="1" bandRow="1">
                <a:tableStyleId>{F5AB1C69-6EDB-4FF4-983F-18BD219EF322}</a:tableStyleId>
              </a:tblPr>
              <a:tblGrid>
                <a:gridCol w="1600200">
                  <a:extLst>
                    <a:ext uri="{9D8B030D-6E8A-4147-A177-3AD203B41FA5}">
                      <a16:colId xmlns:a16="http://schemas.microsoft.com/office/drawing/2014/main" val="4119304530"/>
                    </a:ext>
                  </a:extLst>
                </a:gridCol>
              </a:tblGrid>
              <a:tr h="364220">
                <a:tc>
                  <a:txBody>
                    <a:bodyPr/>
                    <a:lstStyle/>
                    <a:p>
                      <a:r>
                        <a:rPr lang="en-US" dirty="0"/>
                        <a:t>Admin</a:t>
                      </a:r>
                    </a:p>
                  </a:txBody>
                  <a:tcPr/>
                </a:tc>
                <a:extLst>
                  <a:ext uri="{0D108BD9-81ED-4DB2-BD59-A6C34878D82A}">
                    <a16:rowId xmlns:a16="http://schemas.microsoft.com/office/drawing/2014/main" val="2962599737"/>
                  </a:ext>
                </a:extLst>
              </a:tr>
              <a:tr h="364220">
                <a:tc>
                  <a:txBody>
                    <a:bodyPr/>
                    <a:lstStyle/>
                    <a:p>
                      <a:r>
                        <a:rPr lang="en-US" sz="1400" baseline="0" dirty="0"/>
                        <a:t>addBook(Book)</a:t>
                      </a:r>
                    </a:p>
                    <a:p>
                      <a:r>
                        <a:rPr lang="en-US" sz="1400" baseline="0" dirty="0"/>
                        <a:t>deleteBook(Book)</a:t>
                      </a:r>
                    </a:p>
                  </a:txBody>
                  <a:tcPr/>
                </a:tc>
                <a:extLst>
                  <a:ext uri="{0D108BD9-81ED-4DB2-BD59-A6C34878D82A}">
                    <a16:rowId xmlns:a16="http://schemas.microsoft.com/office/drawing/2014/main" val="3355198590"/>
                  </a:ext>
                </a:extLst>
              </a:tr>
              <a:tr h="364220">
                <a:tc>
                  <a:txBody>
                    <a:bodyPr/>
                    <a:lstStyle/>
                    <a:p>
                      <a:r>
                        <a:rPr lang="en-US" sz="1400" baseline="0" dirty="0"/>
                        <a:t>Book(attributes)</a:t>
                      </a:r>
                    </a:p>
                  </a:txBody>
                  <a:tcPr/>
                </a:tc>
                <a:extLst>
                  <a:ext uri="{0D108BD9-81ED-4DB2-BD59-A6C34878D82A}">
                    <a16:rowId xmlns:a16="http://schemas.microsoft.com/office/drawing/2014/main" val="273444921"/>
                  </a:ext>
                </a:extLst>
              </a:tr>
            </a:tbl>
          </a:graphicData>
        </a:graphic>
      </p:graphicFrame>
      <p:graphicFrame>
        <p:nvGraphicFramePr>
          <p:cNvPr id="6" name="Table 5">
            <a:extLst>
              <a:ext uri="{FF2B5EF4-FFF2-40B4-BE49-F238E27FC236}">
                <a16:creationId xmlns:a16="http://schemas.microsoft.com/office/drawing/2014/main" id="{CA4F7951-3E18-5549-82D9-4D8BC3A9CD87}"/>
              </a:ext>
            </a:extLst>
          </p:cNvPr>
          <p:cNvGraphicFramePr>
            <a:graphicFrameLocks noGrp="1"/>
          </p:cNvGraphicFramePr>
          <p:nvPr>
            <p:extLst>
              <p:ext uri="{D42A27DB-BD31-4B8C-83A1-F6EECF244321}">
                <p14:modId xmlns:p14="http://schemas.microsoft.com/office/powerpoint/2010/main" val="2445780895"/>
              </p:ext>
            </p:extLst>
          </p:nvPr>
        </p:nvGraphicFramePr>
        <p:xfrm>
          <a:off x="2147463" y="3013142"/>
          <a:ext cx="1807723" cy="2260600"/>
        </p:xfrm>
        <a:graphic>
          <a:graphicData uri="http://schemas.openxmlformats.org/drawingml/2006/table">
            <a:tbl>
              <a:tblPr firstRow="1" bandRow="1">
                <a:tableStyleId>{F5AB1C69-6EDB-4FF4-983F-18BD219EF322}</a:tableStyleId>
              </a:tblPr>
              <a:tblGrid>
                <a:gridCol w="1807723">
                  <a:extLst>
                    <a:ext uri="{9D8B030D-6E8A-4147-A177-3AD203B41FA5}">
                      <a16:colId xmlns:a16="http://schemas.microsoft.com/office/drawing/2014/main" val="2879590131"/>
                    </a:ext>
                  </a:extLst>
                </a:gridCol>
              </a:tblGrid>
              <a:tr h="370840">
                <a:tc>
                  <a:txBody>
                    <a:bodyPr/>
                    <a:lstStyle/>
                    <a:p>
                      <a:r>
                        <a:rPr lang="en-US" dirty="0"/>
                        <a:t>BookDetails</a:t>
                      </a:r>
                    </a:p>
                  </a:txBody>
                  <a:tcPr/>
                </a:tc>
                <a:extLst>
                  <a:ext uri="{0D108BD9-81ED-4DB2-BD59-A6C34878D82A}">
                    <a16:rowId xmlns:a16="http://schemas.microsoft.com/office/drawing/2014/main" val="1729713753"/>
                  </a:ext>
                </a:extLst>
              </a:tr>
              <a:tr h="370840">
                <a:tc>
                  <a:txBody>
                    <a:bodyPr/>
                    <a:lstStyle/>
                    <a:p>
                      <a:r>
                        <a:rPr lang="en-US" sz="1400" baseline="0" dirty="0"/>
                        <a:t>addCart(book.id)</a:t>
                      </a:r>
                    </a:p>
                    <a:p>
                      <a:r>
                        <a:rPr lang="en-US" sz="1400" baseline="0" dirty="0"/>
                        <a:t>deleteCart(book.id)</a:t>
                      </a:r>
                    </a:p>
                    <a:p>
                      <a:r>
                        <a:rPr lang="en-US" sz="1400" baseline="0" dirty="0"/>
                        <a:t>addWish(book.id)</a:t>
                      </a:r>
                    </a:p>
                    <a:p>
                      <a:r>
                        <a:rPr lang="en-US" sz="1400" baseline="0" dirty="0"/>
                        <a:t>deleteWish(book.id)</a:t>
                      </a:r>
                    </a:p>
                  </a:txBody>
                  <a:tcPr/>
                </a:tc>
                <a:extLst>
                  <a:ext uri="{0D108BD9-81ED-4DB2-BD59-A6C34878D82A}">
                    <a16:rowId xmlns:a16="http://schemas.microsoft.com/office/drawing/2014/main" val="676758082"/>
                  </a:ext>
                </a:extLst>
              </a:tr>
              <a:tr h="380350">
                <a:tc>
                  <a:txBody>
                    <a:bodyPr/>
                    <a:lstStyle/>
                    <a:p>
                      <a:r>
                        <a:rPr lang="en-US" sz="1400" baseline="0" dirty="0"/>
                        <a:t>book.title</a:t>
                      </a:r>
                    </a:p>
                    <a:p>
                      <a:r>
                        <a:rPr lang="en-US" sz="1400" baseline="0" dirty="0"/>
                        <a:t>book.price</a:t>
                      </a:r>
                    </a:p>
                    <a:p>
                      <a:r>
                        <a:rPr lang="en-US" sz="1400" baseline="0" dirty="0"/>
                        <a:t>book.author</a:t>
                      </a:r>
                    </a:p>
                    <a:p>
                      <a:r>
                        <a:rPr lang="en-US" sz="1400" baseline="0" dirty="0"/>
                        <a:t>book.id</a:t>
                      </a:r>
                    </a:p>
                  </a:txBody>
                  <a:tcPr/>
                </a:tc>
                <a:extLst>
                  <a:ext uri="{0D108BD9-81ED-4DB2-BD59-A6C34878D82A}">
                    <a16:rowId xmlns:a16="http://schemas.microsoft.com/office/drawing/2014/main" val="2411586522"/>
                  </a:ext>
                </a:extLst>
              </a:tr>
            </a:tbl>
          </a:graphicData>
        </a:graphic>
      </p:graphicFrame>
      <p:graphicFrame>
        <p:nvGraphicFramePr>
          <p:cNvPr id="7" name="Table 6">
            <a:extLst>
              <a:ext uri="{FF2B5EF4-FFF2-40B4-BE49-F238E27FC236}">
                <a16:creationId xmlns:a16="http://schemas.microsoft.com/office/drawing/2014/main" id="{F9CC7296-DA39-774E-AD1B-1DE31EFB5327}"/>
              </a:ext>
            </a:extLst>
          </p:cNvPr>
          <p:cNvGraphicFramePr>
            <a:graphicFrameLocks noGrp="1"/>
          </p:cNvGraphicFramePr>
          <p:nvPr>
            <p:extLst>
              <p:ext uri="{D42A27DB-BD31-4B8C-83A1-F6EECF244321}">
                <p14:modId xmlns:p14="http://schemas.microsoft.com/office/powerpoint/2010/main" val="4238021052"/>
              </p:ext>
            </p:extLst>
          </p:nvPr>
        </p:nvGraphicFramePr>
        <p:xfrm>
          <a:off x="4078808" y="3009899"/>
          <a:ext cx="1707612" cy="1102360"/>
        </p:xfrm>
        <a:graphic>
          <a:graphicData uri="http://schemas.openxmlformats.org/drawingml/2006/table">
            <a:tbl>
              <a:tblPr firstRow="1" bandRow="1">
                <a:tableStyleId>{F5AB1C69-6EDB-4FF4-983F-18BD219EF322}</a:tableStyleId>
              </a:tblPr>
              <a:tblGrid>
                <a:gridCol w="1707612">
                  <a:extLst>
                    <a:ext uri="{9D8B030D-6E8A-4147-A177-3AD203B41FA5}">
                      <a16:colId xmlns:a16="http://schemas.microsoft.com/office/drawing/2014/main" val="4184236260"/>
                    </a:ext>
                  </a:extLst>
                </a:gridCol>
              </a:tblGrid>
              <a:tr h="370840">
                <a:tc>
                  <a:txBody>
                    <a:bodyPr/>
                    <a:lstStyle/>
                    <a:p>
                      <a:r>
                        <a:rPr lang="en-US" dirty="0"/>
                        <a:t>Cart</a:t>
                      </a:r>
                    </a:p>
                  </a:txBody>
                  <a:tcPr/>
                </a:tc>
                <a:extLst>
                  <a:ext uri="{0D108BD9-81ED-4DB2-BD59-A6C34878D82A}">
                    <a16:rowId xmlns:a16="http://schemas.microsoft.com/office/drawing/2014/main" val="3883232474"/>
                  </a:ext>
                </a:extLst>
              </a:tr>
              <a:tr h="370840">
                <a:tc>
                  <a:txBody>
                    <a:bodyPr/>
                    <a:lstStyle/>
                    <a:p>
                      <a:r>
                        <a:rPr lang="en-US" sz="1400" baseline="0" dirty="0"/>
                        <a:t>clearCart()</a:t>
                      </a:r>
                    </a:p>
                    <a:p>
                      <a:r>
                        <a:rPr lang="en-US" sz="1400" baseline="0" dirty="0"/>
                        <a:t>finalizeCart()</a:t>
                      </a:r>
                    </a:p>
                    <a:p>
                      <a:r>
                        <a:rPr lang="en-US" sz="1400" baseline="0" dirty="0"/>
                        <a:t>deleteCart(book.id)</a:t>
                      </a:r>
                    </a:p>
                  </a:txBody>
                  <a:tcPr/>
                </a:tc>
                <a:extLst>
                  <a:ext uri="{0D108BD9-81ED-4DB2-BD59-A6C34878D82A}">
                    <a16:rowId xmlns:a16="http://schemas.microsoft.com/office/drawing/2014/main" val="1807572157"/>
                  </a:ext>
                </a:extLst>
              </a:tr>
            </a:tbl>
          </a:graphicData>
        </a:graphic>
      </p:graphicFrame>
      <p:graphicFrame>
        <p:nvGraphicFramePr>
          <p:cNvPr id="10" name="Table 9">
            <a:extLst>
              <a:ext uri="{FF2B5EF4-FFF2-40B4-BE49-F238E27FC236}">
                <a16:creationId xmlns:a16="http://schemas.microsoft.com/office/drawing/2014/main" id="{C211B96C-4528-5B4F-9DAD-63B692DC41E2}"/>
              </a:ext>
            </a:extLst>
          </p:cNvPr>
          <p:cNvGraphicFramePr>
            <a:graphicFrameLocks noGrp="1"/>
          </p:cNvGraphicFramePr>
          <p:nvPr>
            <p:extLst>
              <p:ext uri="{D42A27DB-BD31-4B8C-83A1-F6EECF244321}">
                <p14:modId xmlns:p14="http://schemas.microsoft.com/office/powerpoint/2010/main" val="2295908962"/>
              </p:ext>
            </p:extLst>
          </p:nvPr>
        </p:nvGraphicFramePr>
        <p:xfrm>
          <a:off x="4078808" y="4188459"/>
          <a:ext cx="1707612" cy="1259840"/>
        </p:xfrm>
        <a:graphic>
          <a:graphicData uri="http://schemas.openxmlformats.org/drawingml/2006/table">
            <a:tbl>
              <a:tblPr firstRow="1" bandRow="1">
                <a:tableStyleId>{F5AB1C69-6EDB-4FF4-983F-18BD219EF322}</a:tableStyleId>
              </a:tblPr>
              <a:tblGrid>
                <a:gridCol w="1707612">
                  <a:extLst>
                    <a:ext uri="{9D8B030D-6E8A-4147-A177-3AD203B41FA5}">
                      <a16:colId xmlns:a16="http://schemas.microsoft.com/office/drawing/2014/main" val="4184236260"/>
                    </a:ext>
                  </a:extLst>
                </a:gridCol>
              </a:tblGrid>
              <a:tr h="370840">
                <a:tc>
                  <a:txBody>
                    <a:bodyPr/>
                    <a:lstStyle/>
                    <a:p>
                      <a:r>
                        <a:rPr lang="en-US" dirty="0"/>
                        <a:t>Login</a:t>
                      </a:r>
                    </a:p>
                  </a:txBody>
                  <a:tcPr/>
                </a:tc>
                <a:extLst>
                  <a:ext uri="{0D108BD9-81ED-4DB2-BD59-A6C34878D82A}">
                    <a16:rowId xmlns:a16="http://schemas.microsoft.com/office/drawing/2014/main" val="3883232474"/>
                  </a:ext>
                </a:extLst>
              </a:tr>
              <a:tr h="370840">
                <a:tc>
                  <a:txBody>
                    <a:bodyPr/>
                    <a:lstStyle/>
                    <a:p>
                      <a:r>
                        <a:rPr lang="en-US" sz="1400" baseline="0" dirty="0"/>
                        <a:t>userAdd(User)</a:t>
                      </a:r>
                    </a:p>
                    <a:p>
                      <a:r>
                        <a:rPr lang="en-US" sz="1400" baseline="0" dirty="0"/>
                        <a:t>userConfirm()</a:t>
                      </a:r>
                    </a:p>
                  </a:txBody>
                  <a:tcPr/>
                </a:tc>
                <a:extLst>
                  <a:ext uri="{0D108BD9-81ED-4DB2-BD59-A6C34878D82A}">
                    <a16:rowId xmlns:a16="http://schemas.microsoft.com/office/drawing/2014/main" val="1807572157"/>
                  </a:ext>
                </a:extLst>
              </a:tr>
              <a:tr h="370840">
                <a:tc>
                  <a:txBody>
                    <a:bodyPr/>
                    <a:lstStyle/>
                    <a:p>
                      <a:r>
                        <a:rPr lang="en-US" sz="1400" baseline="0" dirty="0"/>
                        <a:t>User(attributes)</a:t>
                      </a:r>
                    </a:p>
                  </a:txBody>
                  <a:tcPr/>
                </a:tc>
                <a:extLst>
                  <a:ext uri="{0D108BD9-81ED-4DB2-BD59-A6C34878D82A}">
                    <a16:rowId xmlns:a16="http://schemas.microsoft.com/office/drawing/2014/main" val="1991309184"/>
                  </a:ext>
                </a:extLst>
              </a:tr>
            </a:tbl>
          </a:graphicData>
        </a:graphic>
      </p:graphicFrame>
      <p:graphicFrame>
        <p:nvGraphicFramePr>
          <p:cNvPr id="8" name="Table 7">
            <a:extLst>
              <a:ext uri="{FF2B5EF4-FFF2-40B4-BE49-F238E27FC236}">
                <a16:creationId xmlns:a16="http://schemas.microsoft.com/office/drawing/2014/main" id="{04E0DD13-5361-F740-83A6-8A84575CE4FB}"/>
              </a:ext>
            </a:extLst>
          </p:cNvPr>
          <p:cNvGraphicFramePr>
            <a:graphicFrameLocks noGrp="1"/>
          </p:cNvGraphicFramePr>
          <p:nvPr>
            <p:extLst>
              <p:ext uri="{D42A27DB-BD31-4B8C-83A1-F6EECF244321}">
                <p14:modId xmlns:p14="http://schemas.microsoft.com/office/powerpoint/2010/main" val="1817920732"/>
              </p:ext>
            </p:extLst>
          </p:nvPr>
        </p:nvGraphicFramePr>
        <p:xfrm>
          <a:off x="7103763" y="1752600"/>
          <a:ext cx="1658497" cy="2179320"/>
        </p:xfrm>
        <a:graphic>
          <a:graphicData uri="http://schemas.openxmlformats.org/drawingml/2006/table">
            <a:tbl>
              <a:tblPr firstRow="1" bandRow="1">
                <a:tableStyleId>{5C22544A-7EE6-4342-B048-85BDC9FD1C3A}</a:tableStyleId>
              </a:tblPr>
              <a:tblGrid>
                <a:gridCol w="1658497">
                  <a:extLst>
                    <a:ext uri="{9D8B030D-6E8A-4147-A177-3AD203B41FA5}">
                      <a16:colId xmlns:a16="http://schemas.microsoft.com/office/drawing/2014/main" val="3167357340"/>
                    </a:ext>
                  </a:extLst>
                </a:gridCol>
              </a:tblGrid>
              <a:tr h="381000">
                <a:tc>
                  <a:txBody>
                    <a:bodyPr/>
                    <a:lstStyle/>
                    <a:p>
                      <a:r>
                        <a:rPr lang="en-US" dirty="0"/>
                        <a:t>Spring Boot</a:t>
                      </a:r>
                    </a:p>
                  </a:txBody>
                  <a:tcPr/>
                </a:tc>
                <a:extLst>
                  <a:ext uri="{0D108BD9-81ED-4DB2-BD59-A6C34878D82A}">
                    <a16:rowId xmlns:a16="http://schemas.microsoft.com/office/drawing/2014/main" val="2216284267"/>
                  </a:ext>
                </a:extLst>
              </a:tr>
              <a:tr h="370840">
                <a:tc>
                  <a:txBody>
                    <a:bodyPr/>
                    <a:lstStyle/>
                    <a:p>
                      <a:r>
                        <a:rPr lang="en-US" sz="1400" baseline="0" dirty="0"/>
                        <a:t>Declare(/books)</a:t>
                      </a:r>
                    </a:p>
                    <a:p>
                      <a:r>
                        <a:rPr lang="en-US" sz="1400" baseline="0" dirty="0"/>
                        <a:t>User(attributes)</a:t>
                      </a:r>
                    </a:p>
                    <a:p>
                      <a:r>
                        <a:rPr lang="en-US" sz="1400" baseline="0" dirty="0"/>
                        <a:t>Book(attributes)</a:t>
                      </a:r>
                    </a:p>
                    <a:p>
                      <a:r>
                        <a:rPr lang="en-US" sz="1400" baseline="0" dirty="0"/>
                        <a:t>Cart(attributes)</a:t>
                      </a:r>
                    </a:p>
                    <a:p>
                      <a:r>
                        <a:rPr lang="en-US" sz="1400" baseline="0" dirty="0"/>
                        <a:t>Order(attributes)</a:t>
                      </a:r>
                    </a:p>
                    <a:p>
                      <a:r>
                        <a:rPr lang="en-US" sz="1400" baseline="0" dirty="0"/>
                        <a:t>Wishlist(attributes)</a:t>
                      </a:r>
                    </a:p>
                    <a:p>
                      <a:r>
                        <a:rPr lang="en-US" sz="1400" baseline="0" dirty="0"/>
                        <a:t>getters()</a:t>
                      </a:r>
                    </a:p>
                    <a:p>
                      <a:r>
                        <a:rPr lang="en-US" sz="1400" baseline="0" dirty="0"/>
                        <a:t>setters()</a:t>
                      </a:r>
                    </a:p>
                  </a:txBody>
                  <a:tcPr/>
                </a:tc>
                <a:extLst>
                  <a:ext uri="{0D108BD9-81ED-4DB2-BD59-A6C34878D82A}">
                    <a16:rowId xmlns:a16="http://schemas.microsoft.com/office/drawing/2014/main" val="1844143893"/>
                  </a:ext>
                </a:extLst>
              </a:tr>
            </a:tbl>
          </a:graphicData>
        </a:graphic>
      </p:graphicFrame>
      <p:graphicFrame>
        <p:nvGraphicFramePr>
          <p:cNvPr id="12" name="Table 11">
            <a:extLst>
              <a:ext uri="{FF2B5EF4-FFF2-40B4-BE49-F238E27FC236}">
                <a16:creationId xmlns:a16="http://schemas.microsoft.com/office/drawing/2014/main" id="{706F60A3-68E1-8D4E-A9CB-1994E4455328}"/>
              </a:ext>
            </a:extLst>
          </p:cNvPr>
          <p:cNvGraphicFramePr>
            <a:graphicFrameLocks noGrp="1"/>
          </p:cNvGraphicFramePr>
          <p:nvPr>
            <p:extLst>
              <p:ext uri="{D42A27DB-BD31-4B8C-83A1-F6EECF244321}">
                <p14:modId xmlns:p14="http://schemas.microsoft.com/office/powerpoint/2010/main" val="1993041163"/>
              </p:ext>
            </p:extLst>
          </p:nvPr>
        </p:nvGraphicFramePr>
        <p:xfrm>
          <a:off x="7103763" y="4876800"/>
          <a:ext cx="1658497" cy="1539240"/>
        </p:xfrm>
        <a:graphic>
          <a:graphicData uri="http://schemas.openxmlformats.org/drawingml/2006/table">
            <a:tbl>
              <a:tblPr firstRow="1" bandRow="1">
                <a:tableStyleId>{5C22544A-7EE6-4342-B048-85BDC9FD1C3A}</a:tableStyleId>
              </a:tblPr>
              <a:tblGrid>
                <a:gridCol w="1658497">
                  <a:extLst>
                    <a:ext uri="{9D8B030D-6E8A-4147-A177-3AD203B41FA5}">
                      <a16:colId xmlns:a16="http://schemas.microsoft.com/office/drawing/2014/main" val="3167357340"/>
                    </a:ext>
                  </a:extLst>
                </a:gridCol>
              </a:tblGrid>
              <a:tr h="381000">
                <a:tc>
                  <a:txBody>
                    <a:bodyPr/>
                    <a:lstStyle/>
                    <a:p>
                      <a:r>
                        <a:rPr lang="en-US" dirty="0"/>
                        <a:t>MySQL</a:t>
                      </a:r>
                    </a:p>
                  </a:txBody>
                  <a:tcPr/>
                </a:tc>
                <a:extLst>
                  <a:ext uri="{0D108BD9-81ED-4DB2-BD59-A6C34878D82A}">
                    <a16:rowId xmlns:a16="http://schemas.microsoft.com/office/drawing/2014/main" val="2216284267"/>
                  </a:ext>
                </a:extLst>
              </a:tr>
              <a:tr h="370840">
                <a:tc>
                  <a:txBody>
                    <a:bodyPr/>
                    <a:lstStyle/>
                    <a:p>
                      <a:r>
                        <a:rPr lang="en-US" sz="1400" baseline="0" dirty="0"/>
                        <a:t>Book Table</a:t>
                      </a:r>
                    </a:p>
                    <a:p>
                      <a:r>
                        <a:rPr lang="en-US" sz="1400" baseline="0" dirty="0"/>
                        <a:t>User Table</a:t>
                      </a:r>
                    </a:p>
                    <a:p>
                      <a:r>
                        <a:rPr lang="en-US" sz="1400" baseline="0" dirty="0"/>
                        <a:t>Cart Table</a:t>
                      </a:r>
                    </a:p>
                    <a:p>
                      <a:r>
                        <a:rPr lang="en-US" sz="1400" baseline="0" dirty="0"/>
                        <a:t>Order Table</a:t>
                      </a:r>
                    </a:p>
                    <a:p>
                      <a:r>
                        <a:rPr lang="en-US" sz="1400" baseline="0" dirty="0"/>
                        <a:t>Wishlist Table</a:t>
                      </a:r>
                    </a:p>
                  </a:txBody>
                  <a:tcPr/>
                </a:tc>
                <a:extLst>
                  <a:ext uri="{0D108BD9-81ED-4DB2-BD59-A6C34878D82A}">
                    <a16:rowId xmlns:a16="http://schemas.microsoft.com/office/drawing/2014/main" val="1844143893"/>
                  </a:ext>
                </a:extLst>
              </a:tr>
            </a:tbl>
          </a:graphicData>
        </a:graphic>
      </p:graphicFrame>
      <p:sp>
        <p:nvSpPr>
          <p:cNvPr id="11" name="Right Arrow 10">
            <a:extLst>
              <a:ext uri="{FF2B5EF4-FFF2-40B4-BE49-F238E27FC236}">
                <a16:creationId xmlns:a16="http://schemas.microsoft.com/office/drawing/2014/main" id="{95D5172A-3BAC-9645-BA86-BBB1C2A12E86}"/>
              </a:ext>
            </a:extLst>
          </p:cNvPr>
          <p:cNvSpPr/>
          <p:nvPr/>
        </p:nvSpPr>
        <p:spPr>
          <a:xfrm>
            <a:off x="6135317" y="3009899"/>
            <a:ext cx="816046" cy="45719"/>
          </a:xfrm>
          <a:prstGeom prst="rightArrow">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CD122649-919F-F94D-B73B-52465495A59A}"/>
              </a:ext>
            </a:extLst>
          </p:cNvPr>
          <p:cNvSpPr/>
          <p:nvPr/>
        </p:nvSpPr>
        <p:spPr>
          <a:xfrm rot="10800000">
            <a:off x="6131402" y="3441700"/>
            <a:ext cx="816046" cy="45719"/>
          </a:xfrm>
          <a:prstGeom prst="rightArrow">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4C6B8DB7-E5D3-5345-8A9F-D4704A3FF0A4}"/>
              </a:ext>
            </a:extLst>
          </p:cNvPr>
          <p:cNvSpPr/>
          <p:nvPr/>
        </p:nvSpPr>
        <p:spPr>
          <a:xfrm rot="16200000">
            <a:off x="7779912" y="4379772"/>
            <a:ext cx="728064" cy="45719"/>
          </a:xfrm>
          <a:prstGeom prst="rightArrow">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C64438BF-CDC5-7241-A363-CD8844D2ED11}"/>
              </a:ext>
            </a:extLst>
          </p:cNvPr>
          <p:cNvSpPr/>
          <p:nvPr/>
        </p:nvSpPr>
        <p:spPr>
          <a:xfrm rot="5400000">
            <a:off x="7349029" y="4379772"/>
            <a:ext cx="728064" cy="45719"/>
          </a:xfrm>
          <a:prstGeom prst="rightArrow">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3903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8F04-2D80-7848-8AB0-6024E75E7AA1}"/>
              </a:ext>
            </a:extLst>
          </p:cNvPr>
          <p:cNvSpPr>
            <a:spLocks noGrp="1"/>
          </p:cNvSpPr>
          <p:nvPr>
            <p:ph type="title"/>
          </p:nvPr>
        </p:nvSpPr>
        <p:spPr/>
        <p:txBody>
          <a:bodyPr/>
          <a:lstStyle/>
          <a:p>
            <a:r>
              <a:rPr lang="en-US" dirty="0"/>
              <a:t>TEST SCENARIOS</a:t>
            </a:r>
          </a:p>
        </p:txBody>
      </p:sp>
      <p:graphicFrame>
        <p:nvGraphicFramePr>
          <p:cNvPr id="4" name="Table 3">
            <a:extLst>
              <a:ext uri="{FF2B5EF4-FFF2-40B4-BE49-F238E27FC236}">
                <a16:creationId xmlns:a16="http://schemas.microsoft.com/office/drawing/2014/main" id="{23D74773-BD57-CE43-8CB2-35CF983EA288}"/>
              </a:ext>
            </a:extLst>
          </p:cNvPr>
          <p:cNvGraphicFramePr>
            <a:graphicFrameLocks noGrp="1"/>
          </p:cNvGraphicFramePr>
          <p:nvPr>
            <p:extLst>
              <p:ext uri="{D42A27DB-BD31-4B8C-83A1-F6EECF244321}">
                <p14:modId xmlns:p14="http://schemas.microsoft.com/office/powerpoint/2010/main" val="2502092384"/>
              </p:ext>
            </p:extLst>
          </p:nvPr>
        </p:nvGraphicFramePr>
        <p:xfrm>
          <a:off x="385864" y="1828800"/>
          <a:ext cx="8300936" cy="4572000"/>
        </p:xfrm>
        <a:graphic>
          <a:graphicData uri="http://schemas.openxmlformats.org/drawingml/2006/table">
            <a:tbl>
              <a:tblPr firstRow="1" bandRow="1">
                <a:tableStyleId>{21E4AEA4-8DFA-4A89-87EB-49C32662AFE0}</a:tableStyleId>
              </a:tblPr>
              <a:tblGrid>
                <a:gridCol w="2662136">
                  <a:extLst>
                    <a:ext uri="{9D8B030D-6E8A-4147-A177-3AD203B41FA5}">
                      <a16:colId xmlns:a16="http://schemas.microsoft.com/office/drawing/2014/main" val="4137023135"/>
                    </a:ext>
                  </a:extLst>
                </a:gridCol>
                <a:gridCol w="2743200">
                  <a:extLst>
                    <a:ext uri="{9D8B030D-6E8A-4147-A177-3AD203B41FA5}">
                      <a16:colId xmlns:a16="http://schemas.microsoft.com/office/drawing/2014/main" val="1127677620"/>
                    </a:ext>
                  </a:extLst>
                </a:gridCol>
                <a:gridCol w="2895600">
                  <a:extLst>
                    <a:ext uri="{9D8B030D-6E8A-4147-A177-3AD203B41FA5}">
                      <a16:colId xmlns:a16="http://schemas.microsoft.com/office/drawing/2014/main" val="1632431998"/>
                    </a:ext>
                  </a:extLst>
                </a:gridCol>
              </a:tblGrid>
              <a:tr h="370840">
                <a:tc>
                  <a:txBody>
                    <a:bodyPr/>
                    <a:lstStyle/>
                    <a:p>
                      <a:r>
                        <a:rPr lang="en-US" dirty="0"/>
                        <a:t>Scenario #1</a:t>
                      </a:r>
                    </a:p>
                  </a:txBody>
                  <a:tcPr/>
                </a:tc>
                <a:tc>
                  <a:txBody>
                    <a:bodyPr/>
                    <a:lstStyle/>
                    <a:p>
                      <a:r>
                        <a:rPr lang="en-US" dirty="0"/>
                        <a:t>Scenario #2</a:t>
                      </a:r>
                    </a:p>
                  </a:txBody>
                  <a:tcPr/>
                </a:tc>
                <a:tc>
                  <a:txBody>
                    <a:bodyPr/>
                    <a:lstStyle/>
                    <a:p>
                      <a:r>
                        <a:rPr lang="en-US" dirty="0"/>
                        <a:t>Scenario #3</a:t>
                      </a:r>
                    </a:p>
                  </a:txBody>
                  <a:tcPr/>
                </a:tc>
                <a:extLst>
                  <a:ext uri="{0D108BD9-81ED-4DB2-BD59-A6C34878D82A}">
                    <a16:rowId xmlns:a16="http://schemas.microsoft.com/office/drawing/2014/main" val="558928523"/>
                  </a:ext>
                </a:extLst>
              </a:tr>
              <a:tr h="370840">
                <a:tc>
                  <a:txBody>
                    <a:bodyPr/>
                    <a:lstStyle/>
                    <a:p>
                      <a:r>
                        <a:rPr lang="en-US" dirty="0"/>
                        <a:t>Account Creation Page</a:t>
                      </a:r>
                    </a:p>
                  </a:txBody>
                  <a:tcPr/>
                </a:tc>
                <a:tc>
                  <a:txBody>
                    <a:bodyPr/>
                    <a:lstStyle/>
                    <a:p>
                      <a:r>
                        <a:rPr lang="en-US" dirty="0"/>
                        <a:t>Admin Page</a:t>
                      </a:r>
                    </a:p>
                  </a:txBody>
                  <a:tcPr/>
                </a:tc>
                <a:tc>
                  <a:txBody>
                    <a:bodyPr/>
                    <a:lstStyle/>
                    <a:p>
                      <a:r>
                        <a:rPr lang="en-US" dirty="0"/>
                        <a:t>NavBar</a:t>
                      </a:r>
                    </a:p>
                  </a:txBody>
                  <a:tcPr/>
                </a:tc>
                <a:extLst>
                  <a:ext uri="{0D108BD9-81ED-4DB2-BD59-A6C34878D82A}">
                    <a16:rowId xmlns:a16="http://schemas.microsoft.com/office/drawing/2014/main" val="4293324803"/>
                  </a:ext>
                </a:extLst>
              </a:tr>
              <a:tr h="3830320">
                <a:tc>
                  <a:txBody>
                    <a:bodyPr/>
                    <a:lstStyle/>
                    <a:p>
                      <a:pPr marL="285750" indent="-285750">
                        <a:buFont typeface="Arial" panose="020B0604020202020204" pitchFamily="34" charset="0"/>
                        <a:buChar char="•"/>
                      </a:pPr>
                      <a:r>
                        <a:rPr lang="en-US" sz="1400" dirty="0"/>
                        <a:t>User must enter string lengths that conform to both the Spring Boot Class constraints and MySQL attribute constraints</a:t>
                      </a:r>
                    </a:p>
                    <a:p>
                      <a:pPr marL="285750" indent="-285750">
                        <a:buFont typeface="Arial" panose="020B0604020202020204" pitchFamily="34" charset="0"/>
                        <a:buChar char="•"/>
                      </a:pPr>
                      <a:r>
                        <a:rPr lang="en-US" sz="1400" dirty="0"/>
                        <a:t>User cannot associate more than one account with a single email or username</a:t>
                      </a:r>
                    </a:p>
                    <a:p>
                      <a:pPr marL="285750" indent="-285750">
                        <a:buFont typeface="Arial" panose="020B0604020202020204" pitchFamily="34" charset="0"/>
                        <a:buChar char="•"/>
                      </a:pPr>
                      <a:r>
                        <a:rPr lang="en-US" sz="1400" dirty="0"/>
                        <a:t>Ensure that once account is created, the account is successfully created in MySQL</a:t>
                      </a:r>
                    </a:p>
                    <a:p>
                      <a:pPr marL="285750" indent="-285750">
                        <a:buFont typeface="Arial" panose="020B0604020202020204" pitchFamily="34" charset="0"/>
                        <a:buChar char="•"/>
                      </a:pPr>
                      <a:r>
                        <a:rPr lang="en-US" sz="1400" dirty="0"/>
                        <a:t>Ensure all these in Firefox, Chrome, Safari and IE</a:t>
                      </a:r>
                    </a:p>
                  </a:txBody>
                  <a:tcPr/>
                </a:tc>
                <a:tc>
                  <a:txBody>
                    <a:bodyPr/>
                    <a:lstStyle/>
                    <a:p>
                      <a:pPr marL="285750" indent="-285750">
                        <a:buFont typeface="Arial" panose="020B0604020202020204" pitchFamily="34" charset="0"/>
                        <a:buChar char="•"/>
                      </a:pPr>
                      <a:r>
                        <a:rPr lang="en-US" sz="1400" dirty="0"/>
                        <a:t>Check that API returns enough info to ensure correct book can be selected</a:t>
                      </a:r>
                    </a:p>
                    <a:p>
                      <a:pPr marL="285750" indent="-285750">
                        <a:buFont typeface="Arial" panose="020B0604020202020204" pitchFamily="34" charset="0"/>
                        <a:buChar char="•"/>
                      </a:pPr>
                      <a:r>
                        <a:rPr lang="en-US" sz="1400" dirty="0"/>
                        <a:t>If certain info is not returned, ensure that upon addition that there is a text error message informing admin of missing information</a:t>
                      </a:r>
                    </a:p>
                    <a:p>
                      <a:pPr marL="285750" indent="-285750">
                        <a:buFont typeface="Arial" panose="020B0604020202020204" pitchFamily="34" charset="0"/>
                        <a:buChar char="•"/>
                      </a:pPr>
                      <a:r>
                        <a:rPr lang="en-US" sz="1400" dirty="0"/>
                        <a:t>Ensure that the information is added correctly to MySQL table</a:t>
                      </a:r>
                    </a:p>
                    <a:p>
                      <a:pPr marL="285750" indent="-285750">
                        <a:buFont typeface="Arial" panose="020B0604020202020204" pitchFamily="34" charset="0"/>
                        <a:buChar char="•"/>
                      </a:pPr>
                      <a:r>
                        <a:rPr lang="en-US" sz="1400" dirty="0"/>
                        <a:t>Manually check Google API vs random searches using the admin search bar to ensure reliable use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Ensure all these in Firefox, Chrome, Safari and IE</a:t>
                      </a:r>
                    </a:p>
                  </a:txBody>
                  <a:tcPr/>
                </a:tc>
                <a:tc>
                  <a:txBody>
                    <a:bodyPr/>
                    <a:lstStyle/>
                    <a:p>
                      <a:pPr marL="285750" indent="-285750">
                        <a:buFont typeface="Arial" panose="020B0604020202020204" pitchFamily="34" charset="0"/>
                        <a:buChar char="•"/>
                      </a:pPr>
                      <a:r>
                        <a:rPr lang="en-US" sz="1400" dirty="0"/>
                        <a:t>Ensure correct pages are navigated to using the buttons available</a:t>
                      </a:r>
                    </a:p>
                    <a:p>
                      <a:pPr marL="285750" indent="-285750">
                        <a:buFont typeface="Arial" panose="020B0604020202020204" pitchFamily="34" charset="0"/>
                        <a:buChar char="•"/>
                      </a:pPr>
                      <a:r>
                        <a:rPr lang="en-US" sz="1400" dirty="0"/>
                        <a:t>Ensure that the genre tabs return the correct genre of books</a:t>
                      </a:r>
                    </a:p>
                    <a:p>
                      <a:pPr marL="285750" indent="-285750">
                        <a:buFont typeface="Arial" panose="020B0604020202020204" pitchFamily="34" charset="0"/>
                        <a:buChar char="•"/>
                      </a:pPr>
                      <a:r>
                        <a:rPr lang="en-US" sz="1400" dirty="0"/>
                        <a:t>Ensure that the search bar returns correct list of books based on search term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Ensure the alignment and order of buttons conforms to current version specs on Firefox, Chrome, Safari and IE</a:t>
                      </a:r>
                    </a:p>
                    <a:p>
                      <a:pPr marL="285750" indent="-285750">
                        <a:buFont typeface="Arial" panose="020B0604020202020204" pitchFamily="34" charset="0"/>
                        <a:buChar char="•"/>
                      </a:pPr>
                      <a:endParaRPr lang="en-US" sz="1400" dirty="0"/>
                    </a:p>
                  </a:txBody>
                  <a:tcPr/>
                </a:tc>
                <a:extLst>
                  <a:ext uri="{0D108BD9-81ED-4DB2-BD59-A6C34878D82A}">
                    <a16:rowId xmlns:a16="http://schemas.microsoft.com/office/drawing/2014/main" val="3069489880"/>
                  </a:ext>
                </a:extLst>
              </a:tr>
            </a:tbl>
          </a:graphicData>
        </a:graphic>
      </p:graphicFrame>
    </p:spTree>
    <p:extLst>
      <p:ext uri="{BB962C8B-B14F-4D97-AF65-F5344CB8AC3E}">
        <p14:creationId xmlns:p14="http://schemas.microsoft.com/office/powerpoint/2010/main" val="2676261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First story</a:t>
            </a:r>
            <a:endParaRPr lang="es-PR" dirty="0"/>
          </a:p>
        </p:txBody>
      </p:sp>
      <p:pic>
        <p:nvPicPr>
          <p:cNvPr id="3" name="Picture 2">
            <a:extLst>
              <a:ext uri="{FF2B5EF4-FFF2-40B4-BE49-F238E27FC236}">
                <a16:creationId xmlns:a16="http://schemas.microsoft.com/office/drawing/2014/main" id="{64183F2B-CF58-C145-9E28-FB334931C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4038600"/>
            <a:ext cx="6585320" cy="2543066"/>
          </a:xfrm>
          <a:prstGeom prst="rect">
            <a:avLst/>
          </a:prstGeom>
          <a:solidFill>
            <a:srgbClr val="FFFFFF">
              <a:shade val="85000"/>
            </a:srgbClr>
          </a:solidFill>
          <a:ln w="635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02F65FC3-9646-8244-823E-2A8C91496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52600"/>
            <a:ext cx="7315200" cy="2088461"/>
          </a:xfrm>
          <a:prstGeom prst="rect">
            <a:avLst/>
          </a:prstGeom>
          <a:solidFill>
            <a:srgbClr val="FFFFFF">
              <a:shade val="85000"/>
            </a:srgbClr>
          </a:solidFill>
          <a:ln w="635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86907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second story</a:t>
            </a:r>
            <a:endParaRPr lang="es-PR" dirty="0"/>
          </a:p>
        </p:txBody>
      </p:sp>
      <p:pic>
        <p:nvPicPr>
          <p:cNvPr id="3" name="Picture 2">
            <a:extLst>
              <a:ext uri="{FF2B5EF4-FFF2-40B4-BE49-F238E27FC236}">
                <a16:creationId xmlns:a16="http://schemas.microsoft.com/office/drawing/2014/main" id="{9F07C168-D1C8-734E-BEA5-953B51DCD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759532"/>
            <a:ext cx="6624977" cy="16496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9C0DCCF5-AA56-A340-BF43-74D29393E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12" y="3581400"/>
            <a:ext cx="7810130" cy="2960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89351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22442</TotalTime>
  <Words>559</Words>
  <Application>Microsoft Macintosh PowerPoint</Application>
  <PresentationFormat>On-screen Show (4:3)</PresentationFormat>
  <Paragraphs>116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Ebrima</vt:lpstr>
      <vt:lpstr>Franklin Gothic Medium</vt:lpstr>
      <vt:lpstr>Wingdings</vt:lpstr>
      <vt:lpstr>Wingdings 2</vt:lpstr>
      <vt:lpstr>Grid</vt:lpstr>
      <vt:lpstr>Sprint #3: Team KickOff</vt:lpstr>
      <vt:lpstr>OVERVIEW</vt:lpstr>
      <vt:lpstr>SPRINT 3</vt:lpstr>
      <vt:lpstr>MOCK UP</vt:lpstr>
      <vt:lpstr>SYSTEM CONTEXT DIAGRAM</vt:lpstr>
      <vt:lpstr>OBJECT CLASS diagram</vt:lpstr>
      <vt:lpstr>TEST SCENARIOS</vt:lpstr>
      <vt:lpstr>First story</vt:lpstr>
      <vt:lpstr>second story</vt:lpstr>
      <vt:lpstr>third story</vt:lpstr>
      <vt:lpstr>Fourth story</vt:lpstr>
      <vt:lpstr>Backlog</vt:lpstr>
      <vt:lpstr>Show Burn-down chart </vt:lpstr>
      <vt:lpstr>Next Sprint</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Soraya Hernandez</dc:creator>
  <cp:lastModifiedBy>Jeffrey Graham Bruggeman</cp:lastModifiedBy>
  <cp:revision>218</cp:revision>
  <dcterms:created xsi:type="dcterms:W3CDTF">2018-02-07T05:07:17Z</dcterms:created>
  <dcterms:modified xsi:type="dcterms:W3CDTF">2018-03-26T22:32:30Z</dcterms:modified>
</cp:coreProperties>
</file>