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46"/>
  </p:notesMasterIdLst>
  <p:handoutMasterIdLst>
    <p:handoutMasterId r:id="rId47"/>
  </p:handoutMasterIdLst>
  <p:sldIdLst>
    <p:sldId id="320" r:id="rId2"/>
    <p:sldId id="321" r:id="rId3"/>
    <p:sldId id="438" r:id="rId4"/>
    <p:sldId id="471" r:id="rId5"/>
    <p:sldId id="428" r:id="rId6"/>
    <p:sldId id="430" r:id="rId7"/>
    <p:sldId id="437" r:id="rId8"/>
    <p:sldId id="453" r:id="rId9"/>
    <p:sldId id="431" r:id="rId10"/>
    <p:sldId id="433" r:id="rId11"/>
    <p:sldId id="436" r:id="rId12"/>
    <p:sldId id="465" r:id="rId13"/>
    <p:sldId id="435" r:id="rId14"/>
    <p:sldId id="466" r:id="rId15"/>
    <p:sldId id="439" r:id="rId16"/>
    <p:sldId id="454" r:id="rId17"/>
    <p:sldId id="464" r:id="rId18"/>
    <p:sldId id="432" r:id="rId19"/>
    <p:sldId id="455" r:id="rId20"/>
    <p:sldId id="429" r:id="rId21"/>
    <p:sldId id="467" r:id="rId22"/>
    <p:sldId id="457" r:id="rId23"/>
    <p:sldId id="458" r:id="rId24"/>
    <p:sldId id="461" r:id="rId25"/>
    <p:sldId id="456" r:id="rId26"/>
    <p:sldId id="468" r:id="rId27"/>
    <p:sldId id="470" r:id="rId28"/>
    <p:sldId id="459" r:id="rId29"/>
    <p:sldId id="460" r:id="rId30"/>
    <p:sldId id="462" r:id="rId31"/>
    <p:sldId id="463" r:id="rId32"/>
    <p:sldId id="427" r:id="rId33"/>
    <p:sldId id="323" r:id="rId34"/>
    <p:sldId id="426" r:id="rId35"/>
    <p:sldId id="443" r:id="rId36"/>
    <p:sldId id="441" r:id="rId37"/>
    <p:sldId id="442" r:id="rId38"/>
    <p:sldId id="444" r:id="rId39"/>
    <p:sldId id="446" r:id="rId40"/>
    <p:sldId id="448" r:id="rId41"/>
    <p:sldId id="449" r:id="rId42"/>
    <p:sldId id="450" r:id="rId43"/>
    <p:sldId id="451" r:id="rId44"/>
    <p:sldId id="452" r:id="rId4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6699"/>
    <a:srgbClr val="FFEDEB"/>
    <a:srgbClr val="FF2F19"/>
    <a:srgbClr val="D2AA00"/>
    <a:srgbClr val="66FF33"/>
    <a:srgbClr val="D4C294"/>
    <a:srgbClr val="E3F1F5"/>
    <a:srgbClr val="996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 autoAdjust="0"/>
    <p:restoredTop sz="94903" autoAdjust="0"/>
  </p:normalViewPr>
  <p:slideViewPr>
    <p:cSldViewPr>
      <p:cViewPr varScale="1">
        <p:scale>
          <a:sx n="70" d="100"/>
          <a:sy n="70" d="100"/>
        </p:scale>
        <p:origin x="-4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10/27/2012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02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10/27/2012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69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150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seocourse.telerik.com/" TargetMode="External"/><Relationship Id="rId18" Type="http://schemas.openxmlformats.org/officeDocument/2006/relationships/hyperlink" Target="http://www.bgcoder.com/" TargetMode="External"/><Relationship Id="rId26" Type="http://schemas.openxmlformats.org/officeDocument/2006/relationships/hyperlink" Target="http://www.minkov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lgoacademy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telerik-kids.com/" TargetMode="External"/><Relationship Id="rId17" Type="http://schemas.openxmlformats.org/officeDocument/2006/relationships/hyperlink" Target="http://clouddevcourse.telerik.com/" TargetMode="External"/><Relationship Id="rId25" Type="http://schemas.openxmlformats.org/officeDocument/2006/relationships/hyperlink" Target="http://www.introprogramming.info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mvccourse.telerik.com/" TargetMode="External"/><Relationship Id="rId20" Type="http://schemas.openxmlformats.org/officeDocument/2006/relationships/hyperlink" Target="http://codecourse.telerik.com/" TargetMode="Externa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kursove-uroci-knigi-obuchenie-programirane-web-design-csharp.info/" TargetMode="External"/><Relationship Id="rId24" Type="http://schemas.openxmlformats.org/officeDocument/2006/relationships/hyperlink" Target="http://mobiledevcourse.telerik.com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schoolacademy.telerik.com/" TargetMode="External"/><Relationship Id="rId23" Type="http://schemas.openxmlformats.org/officeDocument/2006/relationships/hyperlink" Target="http://academy.telerik.com/" TargetMode="External"/><Relationship Id="rId28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forums.academy.telerik.com/" TargetMode="External"/><Relationship Id="rId19" Type="http://schemas.openxmlformats.org/officeDocument/2006/relationships/hyperlink" Target="http://www.nakov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hyperlink" Target="http://html5course.telerik.com/" TargetMode="External"/><Relationship Id="rId22" Type="http://schemas.openxmlformats.org/officeDocument/2006/relationships/hyperlink" Target="http://aspnetcourse.telerik.com/" TargetMode="External"/><Relationship Id="rId27" Type="http://schemas.openxmlformats.org/officeDocument/2006/relationships/hyperlink" Target="http://www.nikolay.it/" TargetMode="External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33400" y="2274787"/>
            <a:ext cx="8153400" cy="2297213"/>
            <a:chOff x="533400" y="1524000"/>
            <a:chExt cx="8153400" cy="2297213"/>
          </a:xfrm>
        </p:grpSpPr>
        <p:sp>
          <p:nvSpPr>
            <p:cNvPr id="10" name="TextBox 9">
              <a:hlinkClick r:id="rId10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4255103" y="1733049"/>
              <a:ext cx="24449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1000" noProof="1" smtClean="0">
                  <a:ln w="0">
                    <a:noFill/>
                  </a:ln>
                  <a:noFill/>
                  <a:effectLst/>
                </a:rPr>
                <a:t>форум програмиране, форум уеб дизайн</a:t>
              </a:r>
              <a:endParaRPr lang="bg-BG" sz="10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11" name="TextBox 10">
              <a:hlinkClick r:id="rId11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772392" y="1528536"/>
              <a:ext cx="3448380" cy="218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10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10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2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148953" y="2175138"/>
              <a:ext cx="30524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10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10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3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381992" y="2421359"/>
              <a:ext cx="27959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1000" noProof="1" smtClean="0">
                  <a:ln w="0">
                    <a:noFill/>
                  </a:ln>
                  <a:noFill/>
                  <a:effectLst/>
                </a:rPr>
                <a:t>безплатен SEO курс - оптимизация за търсачки</a:t>
              </a:r>
              <a:endParaRPr lang="bg-BG" sz="10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14" name="TextBox 13">
              <a:hlinkClick r:id="rId14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958196" y="2878559"/>
              <a:ext cx="32431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1000" noProof="1" smtClean="0">
                  <a:ln w="0">
                    <a:noFill/>
                  </a:ln>
                  <a:noFill/>
                  <a:effectLst/>
                </a:rPr>
                <a:t>уроци по уеб дизайн, HTML, CSS, JavaScript, Photoshop</a:t>
              </a:r>
              <a:endParaRPr lang="bg-BG" sz="10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15" name="TextBox 14">
              <a:hlinkClick r:id="rId15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304445" y="1946538"/>
              <a:ext cx="28969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10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10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6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4250970" y="2230072"/>
              <a:ext cx="3342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1000" noProof="1" smtClean="0">
                  <a:ln w="0">
                    <a:noFill/>
                  </a:ln>
                  <a:noFill/>
                  <a:effectLst/>
                </a:rPr>
                <a:t>ASP.NET MVC курс – HTML, SQL, C#, .NET, ASP.NET MVC</a:t>
              </a:r>
              <a:endParaRPr lang="bg-BG" sz="10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18" name="TextBox 17">
              <a:hlinkClick r:id="rId17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022317" y="3574992"/>
              <a:ext cx="31790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10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10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8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4254068" y="1524000"/>
              <a:ext cx="31742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1000" noProof="1" smtClean="0">
                  <a:ln w="0">
                    <a:noFill/>
                  </a:ln>
                  <a:noFill/>
                  <a:effectLst/>
                </a:rPr>
                <a:t>BG Coder - онлайн състезателна система - online judge</a:t>
              </a:r>
              <a:endParaRPr lang="bg-BG" sz="10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20" name="TextBox 19">
              <a:hlinkClick r:id="rId19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533400" y="2649959"/>
              <a:ext cx="36679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1000" noProof="1" smtClean="0">
                  <a:ln w="0">
                    <a:noFill/>
                  </a:ln>
                  <a:noFill/>
                  <a:effectLst/>
                </a:rPr>
                <a:t>курсове и уроци по програмиране, книги – безплатно от Наков</a:t>
              </a:r>
              <a:endParaRPr lang="bg-BG" sz="10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21" name="TextBox 20">
              <a:hlinkClick r:id="rId20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623442" y="3335759"/>
              <a:ext cx="25779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10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10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1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4259323" y="2461281"/>
              <a:ext cx="33698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1000" noProof="1" smtClean="0">
                  <a:ln w="0">
                    <a:noFill/>
                  </a:ln>
                  <a:noFill/>
                  <a:effectLst/>
                </a:rPr>
                <a:t>алго академия – състезателно програмиране, състезания</a:t>
              </a:r>
              <a:endParaRPr lang="bg-BG" sz="10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23" name="TextBox 22">
              <a:hlinkClick r:id="rId22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4250970" y="1985425"/>
              <a:ext cx="44358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1000" noProof="1" smtClean="0">
                  <a:ln w="0">
                    <a:noFill/>
                  </a:ln>
                  <a:noFill/>
                  <a:effectLst/>
                </a:rPr>
                <a:t>безплатен ASP.NET курс - уеб програмиране, бази данни, C#, .NET, ASP.NET</a:t>
              </a:r>
              <a:endParaRPr lang="bg-BG" sz="10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24" name="TextBox 23">
              <a:hlinkClick r:id="rId23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977433" y="1717938"/>
              <a:ext cx="32239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1000" noProof="1" smtClean="0">
                  <a:ln w="0">
                    <a:noFill/>
                  </a:ln>
                  <a:noFill/>
                  <a:effectLst/>
                </a:rPr>
                <a:t>курсове и уроци по </a:t>
              </a:r>
              <a:r>
                <a:rPr lang="bg-BG" sz="10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10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4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4257281" y="2718403"/>
              <a:ext cx="35605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1000" noProof="1" smtClean="0">
                  <a:ln w="0">
                    <a:noFill/>
                  </a:ln>
                  <a:noFill/>
                  <a:effectLst/>
                </a:rPr>
                <a:t>курс мобилни приложения с iPhone, Android, WP7, PhoneGap</a:t>
              </a:r>
              <a:endParaRPr lang="bg-BG" sz="10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26" name="TextBox 25">
              <a:hlinkClick r:id="rId25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956691" y="3117792"/>
              <a:ext cx="32239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10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10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6" tooltip="Дончо Минков - сайт за програмиране"/>
            </p:cNvPr>
            <p:cNvSpPr txBox="1"/>
            <p:nvPr userDrawn="1"/>
          </p:nvSpPr>
          <p:spPr>
            <a:xfrm flipH="1">
              <a:off x="4253020" y="2963520"/>
              <a:ext cx="23214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1000" noProof="1" smtClean="0">
                  <a:ln w="0">
                    <a:noFill/>
                  </a:ln>
                  <a:noFill/>
                </a:rPr>
                <a:t>Дончо Минков - сайт за програмиране</a:t>
              </a:r>
              <a:endParaRPr lang="bg-BG" sz="1000" noProof="1">
                <a:ln w="0">
                  <a:noFill/>
                </a:ln>
                <a:noFill/>
              </a:endParaRPr>
            </a:p>
          </p:txBody>
        </p:sp>
        <p:sp>
          <p:nvSpPr>
            <p:cNvPr id="28" name="TextBox 27">
              <a:hlinkClick r:id="rId27" tooltip="Николай Костов - блог за програмиране"/>
            </p:cNvPr>
            <p:cNvSpPr txBox="1"/>
            <p:nvPr userDrawn="1"/>
          </p:nvSpPr>
          <p:spPr>
            <a:xfrm flipH="1">
              <a:off x="4253073" y="3217864"/>
              <a:ext cx="24064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10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10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8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4249729" y="3548410"/>
              <a:ext cx="21114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1000" noProof="1" smtClean="0">
                  <a:ln w="0">
                    <a:noFill/>
                  </a:ln>
                  <a:noFill/>
                </a:rPr>
                <a:t>C# курс, програмиране, безплатно</a:t>
              </a:r>
              <a:endParaRPr lang="bg-BG" sz="1000" noProof="1">
                <a:ln w="0">
                  <a:noFill/>
                </a:ln>
                <a:noFill/>
              </a:endParaRPr>
            </a:p>
          </p:txBody>
        </p:sp>
      </p:grpSp>
      <p:pic>
        <p:nvPicPr>
          <p:cNvPr id="6146" name="Picture 2" descr="Академия за софтуерни инженери на Телерик - http://academy.telerik.com&#10;&#10;Безплатни курсове по програмиране, разработка на уеб, десктоп и мобилни приложения, уеб дизайн и SEO&#10;&#10;Академията организира серия от безплатни курсове по програмиране, уроци, семинари и състезания, предназначени за ученици, младежи, студенти и хора, завършили своето образование - с малко или никакъв опит в разработката на софтуер. Курсистите имат възможност да избират между присъствени и онлайн курсове по програмиране." title="Telerik Software Academy - logo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3" r:id="rId7"/>
    <p:sldLayoutId id="214748370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hyperlink" Target="http://nikolay.it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goo.gl/W5vht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goo.gl/Z2Knl" TargetMode="External"/><Relationship Id="rId3" Type="http://schemas.openxmlformats.org/officeDocument/2006/relationships/hyperlink" Target="http://cs.maycamp.com/?page_id=760" TargetMode="External"/><Relationship Id="rId7" Type="http://schemas.openxmlformats.org/officeDocument/2006/relationships/hyperlink" Target="http://en.wikipedia.org/wiki/Combination" TargetMode="External"/><Relationship Id="rId2" Type="http://schemas.openxmlformats.org/officeDocument/2006/relationships/hyperlink" Target="http://cs.maycamp.com/?page_id=68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Permutation" TargetMode="External"/><Relationship Id="rId5" Type="http://schemas.openxmlformats.org/officeDocument/2006/relationships/hyperlink" Target="http://goo.gl/bN9RL" TargetMode="External"/><Relationship Id="rId4" Type="http://schemas.openxmlformats.org/officeDocument/2006/relationships/hyperlink" Target="http://cs.maycamp.com/?page_id=764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algoacademy.telerik.com/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microsoft.com/office/2007/relationships/hdphoto" Target="../media/hdphoto5.wdp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err="1" smtClean="0"/>
              <a:t>Combinatorics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276600"/>
            <a:ext cx="6991350" cy="569120"/>
          </a:xfrm>
        </p:spPr>
        <p:txBody>
          <a:bodyPr/>
          <a:lstStyle/>
          <a:p>
            <a:r>
              <a:rPr lang="en-US" dirty="0" smtClean="0"/>
              <a:t>Brief overview of combinations, permutations and binary </a:t>
            </a:r>
            <a:r>
              <a:rPr lang="en-US" dirty="0"/>
              <a:t>v</a:t>
            </a:r>
            <a:r>
              <a:rPr lang="en-US" dirty="0" smtClean="0"/>
              <a:t>ectors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4886980"/>
            <a:ext cx="3352800" cy="523220"/>
          </a:xfrm>
        </p:spPr>
        <p:txBody>
          <a:bodyPr/>
          <a:lstStyle/>
          <a:p>
            <a:r>
              <a:rPr lang="en-US" dirty="0" smtClean="0"/>
              <a:t>Nikolay Kostov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http://Nikolay.IT</a:t>
            </a:r>
            <a:endParaRPr lang="en-US" dirty="0"/>
          </a:p>
        </p:txBody>
      </p:sp>
      <p:pic>
        <p:nvPicPr>
          <p:cNvPr id="11266" name="Picture 2" descr="File:Partition3D.sv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012">
            <a:off x="5222243" y="238123"/>
            <a:ext cx="2753967" cy="206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://img.ehowcdn.com/article-new/ehow/images/a06/66/ag/change-digital-safe-combination-800x800.jpg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314826"/>
            <a:ext cx="4999486" cy="220656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http://3.bp.blogspot.com/_MDUvQh4tF8E/Sirt7EiOY6I/AAAAAAAAAHw/xFHVr5PNBes/s400/perm_cube.pn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750" b="97750" l="2320" r="96392">
                        <a14:foregroundMark x1="16237" y1="80250" x2="55412" y2="64250"/>
                        <a14:foregroundMark x1="10825" y1="82500" x2="45619" y2="94500"/>
                        <a14:foregroundMark x1="47165" y1="95000" x2="93814" y2="81250"/>
                        <a14:foregroundMark x1="59278" y1="59750" x2="91237" y2="80250"/>
                        <a14:foregroundMark x1="24742" y1="81000" x2="65464" y2="71750"/>
                        <a14:foregroundMark x1="32732" y1="82750" x2="79897" y2="80250"/>
                        <a14:foregroundMark x1="70361" y1="74250" x2="80412" y2="80000"/>
                        <a14:foregroundMark x1="83247" y1="81000" x2="41495" y2="89250"/>
                        <a14:foregroundMark x1="48196" y1="92750" x2="60052" y2="62500"/>
                        <a14:foregroundMark x1="14433" y1="81000" x2="90722" y2="81500"/>
                      </a14:backgroundRemoval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56635"/>
            <a:ext cx="3048000" cy="314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3"/>
          <p:cNvSpPr txBox="1">
            <a:spLocks/>
          </p:cNvSpPr>
          <p:nvPr/>
        </p:nvSpPr>
        <p:spPr>
          <a:xfrm>
            <a:off x="457200" y="539109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Technical Trainer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 with </a:t>
            </a:r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asiest </a:t>
            </a:r>
            <a:r>
              <a:rPr lang="en-US" dirty="0"/>
              <a:t>to </a:t>
            </a:r>
            <a:r>
              <a:rPr lang="en-US" dirty="0" smtClean="0"/>
              <a:t>calculate</a:t>
            </a:r>
            <a:endParaRPr lang="en-US" dirty="0"/>
          </a:p>
          <a:p>
            <a:r>
              <a:rPr lang="en-US" dirty="0"/>
              <a:t>When you have 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/>
              <a:t> things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choose </a:t>
            </a:r>
            <a:r>
              <a:rPr lang="en-US" dirty="0"/>
              <a:t>from ... you </a:t>
            </a:r>
            <a:r>
              <a:rPr lang="en-US" dirty="0" smtClean="0"/>
              <a:t>have</a:t>
            </a:r>
            <a:br>
              <a:rPr lang="en-US" dirty="0" smtClean="0"/>
            </a:b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 smtClean="0"/>
              <a:t> </a:t>
            </a:r>
            <a:r>
              <a:rPr lang="en-US" dirty="0"/>
              <a:t>choices each </a:t>
            </a:r>
            <a:r>
              <a:rPr lang="en-US" dirty="0" smtClean="0"/>
              <a:t>time!</a:t>
            </a:r>
          </a:p>
          <a:p>
            <a:r>
              <a:rPr lang="en-US" dirty="0" smtClean="0"/>
              <a:t>When </a:t>
            </a:r>
            <a:r>
              <a:rPr lang="en-US" dirty="0"/>
              <a:t>choosing </a:t>
            </a:r>
            <a:r>
              <a:rPr lang="en-US" i="1" dirty="0" smtClean="0">
                <a:solidFill>
                  <a:schemeClr val="accent4"/>
                </a:solidFill>
              </a:rPr>
              <a:t>k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them,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permutations are:</a:t>
            </a:r>
          </a:p>
          <a:p>
            <a:pPr lvl="1"/>
            <a:r>
              <a:rPr lang="en-US" sz="32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/>
              <a:t> × </a:t>
            </a:r>
            <a:r>
              <a:rPr lang="en-US" sz="32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/>
              <a:t> × </a:t>
            </a:r>
            <a:r>
              <a:rPr lang="en-US" dirty="0" smtClean="0"/>
              <a:t>... </a:t>
            </a:r>
            <a:r>
              <a:rPr lang="en-US" dirty="0"/>
              <a:t>×</a:t>
            </a:r>
            <a:r>
              <a:rPr lang="en-US" i="1" dirty="0" smtClean="0"/>
              <a:t> </a:t>
            </a:r>
            <a:r>
              <a:rPr lang="en-US" sz="32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/>
              <a:t> </a:t>
            </a:r>
            <a:r>
              <a:rPr lang="en-US" i="1" dirty="0" smtClean="0"/>
              <a:t>(</a:t>
            </a:r>
            <a:r>
              <a:rPr lang="en-US" sz="3200" i="1" dirty="0" smtClean="0">
                <a:solidFill>
                  <a:schemeClr val="accent4"/>
                </a:solidFill>
              </a:rPr>
              <a:t>k</a:t>
            </a:r>
            <a:r>
              <a:rPr lang="en-US" i="1" dirty="0" smtClean="0"/>
              <a:t> </a:t>
            </a:r>
            <a:r>
              <a:rPr lang="en-US" i="1" dirty="0"/>
              <a:t>times</a:t>
            </a:r>
            <a:r>
              <a:rPr lang="en-US" i="1" dirty="0" smtClean="0"/>
              <a:t>)</a:t>
            </a:r>
          </a:p>
          <a:p>
            <a:pPr marL="357188" lvl="1" indent="0">
              <a:buNone/>
            </a:pPr>
            <a:r>
              <a:rPr lang="en-US" sz="6000" dirty="0" smtClean="0"/>
              <a:t>	       </a:t>
            </a:r>
            <a:r>
              <a:rPr lang="en-US" sz="6600" dirty="0" err="1" smtClean="0"/>
              <a:t>n</a:t>
            </a:r>
            <a:r>
              <a:rPr lang="en-US" sz="6600" baseline="30000" dirty="0" err="1" smtClean="0"/>
              <a:t>k</a:t>
            </a:r>
            <a:endParaRPr lang="en-US" sz="6600" i="1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990600"/>
            <a:ext cx="2295525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3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 with </a:t>
            </a:r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dirty="0"/>
              <a:t>: in the lock </a:t>
            </a:r>
            <a:r>
              <a:rPr lang="en-US" dirty="0" smtClean="0"/>
              <a:t>below, </a:t>
            </a:r>
            <a:r>
              <a:rPr lang="en-US" dirty="0"/>
              <a:t>there are 10 numbers to choose from (0</a:t>
            </a:r>
            <a:r>
              <a:rPr lang="en-US" dirty="0" smtClean="0"/>
              <a:t>, 1, … 9</a:t>
            </a:r>
            <a:r>
              <a:rPr lang="en-US" dirty="0"/>
              <a:t>) and you choose 3 of them:</a:t>
            </a:r>
          </a:p>
          <a:p>
            <a:pPr lvl="1"/>
            <a:r>
              <a:rPr lang="en-US" dirty="0"/>
              <a:t>10 × 10 × </a:t>
            </a:r>
            <a:r>
              <a:rPr lang="en-US" dirty="0" smtClean="0"/>
              <a:t>10 </a:t>
            </a:r>
            <a:r>
              <a:rPr lang="en-US" dirty="0"/>
              <a:t>(3 times) = 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</a:t>
            </a:r>
            <a:r>
              <a:rPr lang="en-US" i="1" baseline="30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  <a:r>
              <a:rPr lang="en-US" dirty="0"/>
              <a:t> = 1,000 permutations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permutations from (0, 0, 0) to (9, 9, 9)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264" y="3400425"/>
            <a:ext cx="4603472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991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permutations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33400" y="1000065"/>
            <a:ext cx="8077200" cy="5324535"/>
          </a:xfrm>
        </p:spPr>
        <p:txBody>
          <a:bodyPr/>
          <a:lstStyle/>
          <a:p>
            <a:r>
              <a:rPr lang="en-US" dirty="0" smtClean="0"/>
              <a:t>unsigned </a:t>
            </a:r>
            <a:r>
              <a:rPr lang="en-US" dirty="0" err="1"/>
              <a:t>mp</a:t>
            </a:r>
            <a:r>
              <a:rPr lang="en-US" dirty="0"/>
              <a:t>[100], n = 3;</a:t>
            </a:r>
          </a:p>
          <a:p>
            <a:r>
              <a:rPr lang="en-US" dirty="0"/>
              <a:t>void print(void)</a:t>
            </a:r>
          </a:p>
          <a:p>
            <a:r>
              <a:rPr lang="en-US" dirty="0"/>
              <a:t>{ unsigned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err="1"/>
              <a:t>printf</a:t>
            </a:r>
            <a:r>
              <a:rPr lang="en-US" dirty="0"/>
              <a:t>("%u ", </a:t>
            </a:r>
            <a:r>
              <a:rPr lang="en-US" dirty="0" err="1"/>
              <a:t>mp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+ 1);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("\n");</a:t>
            </a:r>
          </a:p>
          <a:p>
            <a:r>
              <a:rPr lang="bg-BG" dirty="0"/>
              <a:t>}</a:t>
            </a:r>
          </a:p>
          <a:p>
            <a:r>
              <a:rPr lang="en-US" dirty="0"/>
              <a:t>void permute(unsigned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{  unsigned k;</a:t>
            </a:r>
          </a:p>
          <a:p>
            <a:r>
              <a:rPr lang="en-US" dirty="0"/>
              <a:t>   if (</a:t>
            </a:r>
            <a:r>
              <a:rPr lang="en-US" dirty="0" err="1"/>
              <a:t>i</a:t>
            </a:r>
            <a:r>
              <a:rPr lang="en-US" dirty="0"/>
              <a:t> &gt;= n) { print(); return; }</a:t>
            </a:r>
          </a:p>
          <a:p>
            <a:r>
              <a:rPr lang="nn-NO" dirty="0"/>
              <a:t>   for (k = 0; k &lt; n; k++) {</a:t>
            </a:r>
          </a:p>
          <a:p>
            <a:r>
              <a:rPr lang="en-US" dirty="0"/>
              <a:t>      </a:t>
            </a:r>
            <a:r>
              <a:rPr lang="en-US" dirty="0" err="1"/>
              <a:t>mp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k;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FF6699"/>
                </a:solidFill>
              </a:rPr>
              <a:t>/* if */</a:t>
            </a:r>
            <a:r>
              <a:rPr lang="en-US" dirty="0"/>
              <a:t> permute(i+1);</a:t>
            </a:r>
          </a:p>
          <a:p>
            <a:r>
              <a:rPr lang="bg-BG" dirty="0"/>
              <a:t>   }</a:t>
            </a:r>
          </a:p>
          <a:p>
            <a:r>
              <a:rPr lang="bg-BG" dirty="0"/>
              <a:t>}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 () {</a:t>
            </a:r>
          </a:p>
          <a:p>
            <a:r>
              <a:rPr lang="en-US" dirty="0"/>
              <a:t>  permute(0);</a:t>
            </a:r>
          </a:p>
          <a:p>
            <a:r>
              <a:rPr lang="bg-BG" dirty="0"/>
              <a:t>}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617" y="838200"/>
            <a:ext cx="807258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60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Permutations without Repetition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number </a:t>
            </a:r>
            <a:r>
              <a:rPr lang="en-US" dirty="0"/>
              <a:t>of available choices each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What </a:t>
            </a:r>
            <a:r>
              <a:rPr lang="en-US" dirty="0"/>
              <a:t>order </a:t>
            </a:r>
            <a:r>
              <a:rPr lang="en-US" dirty="0" smtClean="0"/>
              <a:t>could</a:t>
            </a:r>
            <a:br>
              <a:rPr lang="en-US" dirty="0" smtClean="0"/>
            </a:b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16</a:t>
            </a:r>
            <a:r>
              <a:rPr lang="en-US" dirty="0" smtClean="0"/>
              <a:t> </a:t>
            </a:r>
            <a:r>
              <a:rPr lang="en-US" dirty="0"/>
              <a:t>pool balls be in</a:t>
            </a:r>
            <a:r>
              <a:rPr lang="en-US" dirty="0" smtClean="0"/>
              <a:t>?</a:t>
            </a:r>
          </a:p>
          <a:p>
            <a:r>
              <a:rPr lang="en-US" dirty="0"/>
              <a:t>After </a:t>
            </a:r>
            <a:r>
              <a:rPr lang="en-US" dirty="0" smtClean="0"/>
              <a:t>choosing, ball 9</a:t>
            </a:r>
            <a:br>
              <a:rPr lang="en-US" dirty="0" smtClean="0"/>
            </a:br>
            <a:r>
              <a:rPr lang="en-US" dirty="0" smtClean="0"/>
              <a:t>we can't </a:t>
            </a:r>
            <a:r>
              <a:rPr lang="en-US" dirty="0"/>
              <a:t>choose </a:t>
            </a:r>
            <a:r>
              <a:rPr lang="en-US" dirty="0" smtClean="0"/>
              <a:t>the same ball again</a:t>
            </a:r>
          </a:p>
          <a:p>
            <a:pPr lvl="1"/>
            <a:r>
              <a:rPr lang="en-US" dirty="0" smtClean="0"/>
              <a:t>First </a:t>
            </a:r>
            <a:r>
              <a:rPr lang="en-US" dirty="0"/>
              <a:t>choice 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16</a:t>
            </a:r>
            <a:r>
              <a:rPr lang="en-US" dirty="0" smtClean="0"/>
              <a:t> possibilities</a:t>
            </a:r>
          </a:p>
          <a:p>
            <a:pPr lvl="1"/>
            <a:r>
              <a:rPr lang="en-US" dirty="0" smtClean="0"/>
              <a:t>Second choice =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15</a:t>
            </a:r>
            <a:r>
              <a:rPr lang="en-US" dirty="0" smtClean="0"/>
              <a:t> possibilities, etc., etc.</a:t>
            </a:r>
          </a:p>
          <a:p>
            <a:r>
              <a:rPr lang="en-US" dirty="0" smtClean="0"/>
              <a:t>Total permutations:</a:t>
            </a:r>
          </a:p>
          <a:p>
            <a:pPr lvl="1"/>
            <a:r>
              <a:rPr lang="en-US" sz="2900" dirty="0"/>
              <a:t>16 × 15 × 14 </a:t>
            </a:r>
            <a:r>
              <a:rPr lang="en-US" sz="2900" dirty="0" smtClean="0"/>
              <a:t>×...× 2 × 1 = </a:t>
            </a:r>
            <a:r>
              <a:rPr lang="en-US" sz="29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16!</a:t>
            </a:r>
            <a:r>
              <a:rPr lang="en-US" sz="2900" dirty="0" smtClean="0"/>
              <a:t> </a:t>
            </a:r>
            <a:r>
              <a:rPr lang="en-US" sz="2900" dirty="0"/>
              <a:t>= </a:t>
            </a:r>
            <a:r>
              <a:rPr lang="en-US" sz="2900" dirty="0" smtClean="0"/>
              <a:t>20 922 789 888 000</a:t>
            </a:r>
            <a:endParaRPr 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15" y="1628775"/>
            <a:ext cx="4201485" cy="16699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325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Generating permutations</a:t>
            </a:r>
            <a:endParaRPr lang="bg-BG" sz="3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33400" y="1000065"/>
            <a:ext cx="8077200" cy="5632311"/>
          </a:xfrm>
        </p:spPr>
        <p:txBody>
          <a:bodyPr/>
          <a:lstStyle/>
          <a:p>
            <a:r>
              <a:rPr lang="en-US" dirty="0">
                <a:solidFill>
                  <a:srgbClr val="FFCC00"/>
                </a:solidFill>
              </a:rPr>
              <a:t>char </a:t>
            </a:r>
            <a:r>
              <a:rPr lang="en-US" dirty="0" smtClean="0">
                <a:solidFill>
                  <a:srgbClr val="FFCC00"/>
                </a:solidFill>
              </a:rPr>
              <a:t>used[100];</a:t>
            </a:r>
            <a:r>
              <a:rPr lang="bg-BG" dirty="0" smtClean="0"/>
              <a:t> </a:t>
            </a:r>
            <a:r>
              <a:rPr lang="en-US" dirty="0"/>
              <a:t>unsigned </a:t>
            </a:r>
            <a:r>
              <a:rPr lang="en-US" dirty="0" err="1" smtClean="0"/>
              <a:t>mp</a:t>
            </a:r>
            <a:r>
              <a:rPr lang="en-US" dirty="0" smtClean="0"/>
              <a:t>[100]</a:t>
            </a:r>
            <a:r>
              <a:rPr lang="bg-BG" dirty="0" smtClean="0"/>
              <a:t>, </a:t>
            </a:r>
            <a:r>
              <a:rPr lang="en-US" dirty="0" smtClean="0"/>
              <a:t>n = 4;</a:t>
            </a:r>
            <a:endParaRPr lang="bg-BG" dirty="0" smtClean="0"/>
          </a:p>
          <a:p>
            <a:r>
              <a:rPr lang="en-US" dirty="0" smtClean="0"/>
              <a:t>void </a:t>
            </a:r>
            <a:r>
              <a:rPr lang="en-US" dirty="0"/>
              <a:t>print(void)</a:t>
            </a:r>
          </a:p>
          <a:p>
            <a:r>
              <a:rPr lang="en-US" dirty="0"/>
              <a:t>{ unsigned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err="1"/>
              <a:t>printf</a:t>
            </a:r>
            <a:r>
              <a:rPr lang="en-US" dirty="0"/>
              <a:t>("%u ", </a:t>
            </a:r>
            <a:r>
              <a:rPr lang="en-US" dirty="0" err="1"/>
              <a:t>mp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+ 1);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("\n");</a:t>
            </a:r>
          </a:p>
          <a:p>
            <a:r>
              <a:rPr lang="bg-BG" dirty="0"/>
              <a:t>}</a:t>
            </a:r>
            <a:endParaRPr lang="bg-BG" dirty="0" smtClean="0"/>
          </a:p>
          <a:p>
            <a:r>
              <a:rPr lang="en-US" dirty="0" smtClean="0"/>
              <a:t>void </a:t>
            </a:r>
            <a:r>
              <a:rPr lang="en-US" dirty="0"/>
              <a:t>permute(unsigned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 smtClean="0"/>
              <a:t>{</a:t>
            </a:r>
            <a:r>
              <a:rPr lang="bg-BG" dirty="0" smtClean="0"/>
              <a:t> </a:t>
            </a:r>
            <a:r>
              <a:rPr lang="en-US" dirty="0" smtClean="0"/>
              <a:t> </a:t>
            </a:r>
            <a:r>
              <a:rPr lang="en-US" dirty="0"/>
              <a:t>unsigned k;</a:t>
            </a:r>
          </a:p>
          <a:p>
            <a:r>
              <a:rPr lang="en-US" dirty="0"/>
              <a:t> </a:t>
            </a:r>
            <a:r>
              <a:rPr lang="bg-BG" dirty="0" smtClean="0"/>
              <a:t> </a:t>
            </a:r>
            <a:r>
              <a:rPr lang="en-US" dirty="0" smtClean="0"/>
              <a:t> </a:t>
            </a:r>
            <a:r>
              <a:rPr lang="en-US" dirty="0"/>
              <a:t>if (</a:t>
            </a:r>
            <a:r>
              <a:rPr lang="en-US" dirty="0" err="1"/>
              <a:t>i</a:t>
            </a:r>
            <a:r>
              <a:rPr lang="en-US" dirty="0"/>
              <a:t> &gt;= n) { print(); return; }</a:t>
            </a:r>
          </a:p>
          <a:p>
            <a:r>
              <a:rPr lang="nn-NO" dirty="0"/>
              <a:t> </a:t>
            </a:r>
            <a:r>
              <a:rPr lang="bg-BG" dirty="0" smtClean="0"/>
              <a:t> </a:t>
            </a:r>
            <a:r>
              <a:rPr lang="nn-NO" dirty="0" smtClean="0"/>
              <a:t> </a:t>
            </a:r>
            <a:r>
              <a:rPr lang="nn-NO" dirty="0"/>
              <a:t>for (k = 0; k &lt; n; k++) {</a:t>
            </a:r>
          </a:p>
          <a:p>
            <a:r>
              <a:rPr lang="en-US" dirty="0"/>
              <a:t>  </a:t>
            </a:r>
            <a:r>
              <a:rPr lang="bg-BG" dirty="0" smtClean="0"/>
              <a:t>  </a:t>
            </a:r>
            <a:r>
              <a:rPr lang="en-US" dirty="0" smtClean="0"/>
              <a:t>  </a:t>
            </a:r>
            <a:r>
              <a:rPr lang="en-US" dirty="0">
                <a:solidFill>
                  <a:srgbClr val="FFCC00"/>
                </a:solidFill>
              </a:rPr>
              <a:t>if (!used[k]) {</a:t>
            </a:r>
          </a:p>
          <a:p>
            <a:r>
              <a:rPr lang="en-US" dirty="0">
                <a:solidFill>
                  <a:srgbClr val="FFCC00"/>
                </a:solidFill>
              </a:rPr>
              <a:t>    </a:t>
            </a:r>
            <a:r>
              <a:rPr lang="bg-BG" dirty="0">
                <a:solidFill>
                  <a:srgbClr val="FFCC00"/>
                </a:solidFill>
              </a:rPr>
              <a:t>   </a:t>
            </a:r>
            <a:r>
              <a:rPr lang="en-US" dirty="0">
                <a:solidFill>
                  <a:srgbClr val="FFCC00"/>
                </a:solidFill>
              </a:rPr>
              <a:t>  used[k] = 1;</a:t>
            </a:r>
          </a:p>
          <a:p>
            <a:r>
              <a:rPr lang="en-US" dirty="0"/>
              <a:t>     </a:t>
            </a:r>
            <a:r>
              <a:rPr lang="bg-BG" dirty="0" smtClean="0"/>
              <a:t>   </a:t>
            </a:r>
            <a:r>
              <a:rPr lang="en-US" dirty="0" smtClean="0"/>
              <a:t> </a:t>
            </a:r>
            <a:r>
              <a:rPr lang="en-US" dirty="0" err="1"/>
              <a:t>mp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k;</a:t>
            </a:r>
          </a:p>
          <a:p>
            <a:r>
              <a:rPr lang="en-US" dirty="0"/>
              <a:t> </a:t>
            </a:r>
            <a:r>
              <a:rPr lang="bg-BG" dirty="0" smtClean="0"/>
              <a:t>        </a:t>
            </a:r>
            <a:r>
              <a:rPr lang="en-US" dirty="0" smtClean="0">
                <a:solidFill>
                  <a:srgbClr val="FF6699"/>
                </a:solidFill>
              </a:rPr>
              <a:t>/* </a:t>
            </a:r>
            <a:r>
              <a:rPr lang="en-US" dirty="0">
                <a:solidFill>
                  <a:srgbClr val="FF6699"/>
                </a:solidFill>
              </a:rPr>
              <a:t>if */</a:t>
            </a:r>
            <a:r>
              <a:rPr lang="en-US" dirty="0"/>
              <a:t> </a:t>
            </a:r>
            <a:r>
              <a:rPr lang="en-US" dirty="0" smtClean="0"/>
              <a:t>permute(i+1);</a:t>
            </a:r>
            <a:endParaRPr lang="en-US" dirty="0"/>
          </a:p>
          <a:p>
            <a:r>
              <a:rPr lang="en-US" dirty="0">
                <a:solidFill>
                  <a:srgbClr val="FFCC00"/>
                </a:solidFill>
              </a:rPr>
              <a:t>      </a:t>
            </a:r>
            <a:r>
              <a:rPr lang="bg-BG" dirty="0">
                <a:solidFill>
                  <a:srgbClr val="FFCC00"/>
                </a:solidFill>
              </a:rPr>
              <a:t>   </a:t>
            </a:r>
            <a:r>
              <a:rPr lang="en-US" dirty="0">
                <a:solidFill>
                  <a:srgbClr val="FFCC00"/>
                </a:solidFill>
              </a:rPr>
              <a:t>used[k] = 0;</a:t>
            </a:r>
          </a:p>
          <a:p>
            <a:r>
              <a:rPr lang="bg-BG" dirty="0">
                <a:solidFill>
                  <a:srgbClr val="FFCC00"/>
                </a:solidFill>
              </a:rPr>
              <a:t>    </a:t>
            </a:r>
            <a:r>
              <a:rPr lang="bg-BG" dirty="0" smtClean="0">
                <a:solidFill>
                  <a:srgbClr val="FFCC00"/>
                </a:solidFill>
              </a:rPr>
              <a:t>  }</a:t>
            </a:r>
            <a:endParaRPr lang="bg-BG" dirty="0">
              <a:solidFill>
                <a:srgbClr val="FFCC00"/>
              </a:solidFill>
            </a:endParaRPr>
          </a:p>
          <a:p>
            <a:r>
              <a:rPr lang="bg-BG" dirty="0"/>
              <a:t>  </a:t>
            </a:r>
            <a:r>
              <a:rPr lang="bg-BG" dirty="0" smtClean="0"/>
              <a:t> }</a:t>
            </a:r>
            <a:endParaRPr lang="bg-BG" dirty="0"/>
          </a:p>
          <a:p>
            <a:r>
              <a:rPr lang="bg-BG" dirty="0"/>
              <a:t>}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52968"/>
            <a:ext cx="952500" cy="41041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835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>
                <a:solidFill>
                  <a:srgbClr val="CCFF33"/>
                </a:solidFill>
              </a:rPr>
              <a:t>Permutations without Repetition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But maybe you don't want to choose them all, just 3 of them, so that would be only</a:t>
                </a:r>
              </a:p>
              <a:p>
                <a:pPr lvl="1"/>
                <a:r>
                  <a:rPr lang="en-US" dirty="0"/>
                  <a:t>16 × 15 × 14 = </a:t>
                </a:r>
                <a:r>
                  <a:rPr lang="en-US" dirty="0" smtClean="0"/>
                  <a:t>3360</a:t>
                </a:r>
              </a:p>
              <a:p>
                <a:pPr lvl="1"/>
                <a:r>
                  <a:rPr lang="en-US" dirty="0" smtClean="0"/>
                  <a:t>There </a:t>
                </a:r>
                <a:r>
                  <a:rPr lang="en-US" dirty="0"/>
                  <a:t>are </a:t>
                </a:r>
                <a:r>
                  <a:rPr lang="en-US" dirty="0" smtClean="0"/>
                  <a:t>3360 </a:t>
                </a:r>
                <a:r>
                  <a:rPr lang="en-US" dirty="0"/>
                  <a:t>different ways that 3 pool balls could be selected out of 16 </a:t>
                </a:r>
                <a:r>
                  <a:rPr lang="en-US" dirty="0" smtClean="0"/>
                  <a:t>balls</a:t>
                </a:r>
              </a:p>
              <a:p>
                <a:pPr lvl="1"/>
                <a:r>
                  <a:rPr lang="en-US" dirty="0" smtClean="0"/>
                  <a:t>16! / 13! = 16 × 15 × 14</a:t>
                </a:r>
              </a:p>
              <a:p>
                <a:pPr marL="357188" lvl="1" indent="0">
                  <a:buNone/>
                </a:pPr>
                <a:r>
                  <a:rPr lang="en-US" dirty="0" smtClean="0">
                    <a:effectLst/>
                  </a:rPr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7200" b="0" i="1"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7200" b="0" i="1">
                            <a:effectLst/>
                            <a:latin typeface="Cambria Math"/>
                          </a:rPr>
                          <m:t>𝑛</m:t>
                        </m:r>
                        <m:r>
                          <a:rPr lang="en-US" sz="7200" b="0" i="1">
                            <a:effectLst/>
                            <a:latin typeface="Cambria Math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sz="7200" b="0" i="1">
                                <a:effectLst/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7200" b="0" i="1">
                                <a:effectLst/>
                                <a:latin typeface="Cambria Math"/>
                              </a:rPr>
                              <m:t>𝑛</m:t>
                            </m:r>
                            <m:r>
                              <a:rPr lang="en-US" sz="7200" b="0" i="1">
                                <a:effectLst/>
                                <a:latin typeface="Cambria Math"/>
                              </a:rPr>
                              <m:t>−</m:t>
                            </m:r>
                            <m:r>
                              <a:rPr lang="en-US" sz="7200" b="0" i="1" smtClean="0">
                                <a:effectLst/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sz="7200" b="0" i="1">
                            <a:effectLst/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42" t="-1494" r="-140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6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3255141"/>
              </p:ext>
            </p:extLst>
          </p:nvPr>
        </p:nvGraphicFramePr>
        <p:xfrm>
          <a:off x="4572000" y="3886200"/>
          <a:ext cx="4267200" cy="670560"/>
        </p:xfrm>
        <a:graphic>
          <a:graphicData uri="http://schemas.openxmlformats.org/drawingml/2006/table">
            <a:tbl>
              <a:tblPr/>
              <a:tblGrid>
                <a:gridCol w="2209800"/>
                <a:gridCol w="2057400"/>
              </a:tblGrid>
              <a:tr h="28194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16 × 15 × 14 × 13 × 12 ... 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= 16 × 15 × 14 = </a:t>
                      </a:r>
                      <a:r>
                        <a:rPr lang="en-US" sz="1600" b="1" dirty="0" smtClean="0"/>
                        <a:t>3360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13 × 12 ... 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352800" y="4876800"/>
            <a:ext cx="5334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where </a:t>
            </a:r>
            <a:r>
              <a:rPr lang="en-US" b="1" i="1" dirty="0">
                <a:latin typeface="+mn-lt"/>
              </a:rPr>
              <a:t>n</a:t>
            </a:r>
            <a:r>
              <a:rPr lang="en-US" dirty="0">
                <a:latin typeface="+mn-lt"/>
              </a:rPr>
              <a:t> is the number of things to choose from, and you choose </a:t>
            </a:r>
            <a:r>
              <a:rPr lang="en-US" b="1" i="1" dirty="0">
                <a:latin typeface="+mn-lt"/>
              </a:rPr>
              <a:t>k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of them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(No repetition, order matters) </a:t>
            </a:r>
          </a:p>
        </p:txBody>
      </p:sp>
    </p:spTree>
    <p:extLst>
      <p:ext uri="{BB962C8B-B14F-4D97-AF65-F5344CB8AC3E}">
        <p14:creationId xmlns:p14="http://schemas.microsoft.com/office/powerpoint/2010/main" val="366029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Permutations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- Source code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3810000"/>
            <a:ext cx="8382000" cy="586443"/>
          </a:xfrm>
        </p:spPr>
        <p:txBody>
          <a:bodyPr wrap="square">
            <a:spAutoFit/>
          </a:bodyPr>
          <a:lstStyle/>
          <a:p>
            <a:r>
              <a:rPr lang="en-US" sz="3200" dirty="0" smtClean="0"/>
              <a:t>Count of permutations </a:t>
            </a:r>
            <a:r>
              <a:rPr lang="en-US" sz="3200" dirty="0"/>
              <a:t>without </a:t>
            </a:r>
            <a:r>
              <a:rPr lang="en-US" sz="3200" dirty="0" smtClean="0"/>
              <a:t>repetition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1000" y="4495800"/>
            <a:ext cx="8382000" cy="2031325"/>
          </a:xfrm>
        </p:spPr>
        <p:txBody>
          <a:bodyPr/>
          <a:lstStyle/>
          <a:p>
            <a:r>
              <a:rPr lang="en-US" dirty="0"/>
              <a:t>long </a:t>
            </a:r>
            <a:r>
              <a:rPr lang="en-US" dirty="0" err="1"/>
              <a:t>long</a:t>
            </a:r>
            <a:r>
              <a:rPr lang="en-US" dirty="0"/>
              <a:t> </a:t>
            </a:r>
            <a:r>
              <a:rPr lang="en-US" dirty="0" err="1" smtClean="0"/>
              <a:t>permurationsWithoutRepetition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all,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toChoose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 smtClean="0"/>
              <a:t>    long </a:t>
            </a:r>
            <a:r>
              <a:rPr lang="en-US" dirty="0" err="1"/>
              <a:t>long</a:t>
            </a:r>
            <a:r>
              <a:rPr lang="en-US" dirty="0"/>
              <a:t> result = 1;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smtClean="0"/>
              <a:t>all; </a:t>
            </a:r>
            <a:r>
              <a:rPr lang="en-US" dirty="0" err="1"/>
              <a:t>i</a:t>
            </a:r>
            <a:r>
              <a:rPr lang="en-US" dirty="0"/>
              <a:t> &gt;</a:t>
            </a:r>
            <a:r>
              <a:rPr lang="en-US" dirty="0" smtClean="0"/>
              <a:t> all - </a:t>
            </a:r>
            <a:r>
              <a:rPr lang="en-US" dirty="0" err="1" smtClean="0"/>
              <a:t>toChoose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--)</a:t>
            </a:r>
          </a:p>
          <a:p>
            <a:r>
              <a:rPr lang="en-US" dirty="0"/>
              <a:t> </a:t>
            </a:r>
            <a:r>
              <a:rPr lang="en-US" dirty="0" smtClean="0"/>
              <a:t>       result </a:t>
            </a:r>
            <a:r>
              <a:rPr lang="en-US" dirty="0"/>
              <a:t>= result *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return </a:t>
            </a:r>
            <a:r>
              <a:rPr lang="en-US" dirty="0"/>
              <a:t>result;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381000" y="990600"/>
            <a:ext cx="8382000" cy="586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Count of permutations </a:t>
            </a:r>
            <a:r>
              <a:rPr lang="en-US" sz="3200" dirty="0"/>
              <a:t>with </a:t>
            </a:r>
            <a:r>
              <a:rPr lang="en-US" sz="3200" dirty="0" smtClean="0"/>
              <a:t>repetition</a:t>
            </a:r>
            <a:endParaRPr lang="bg-BG" dirty="0"/>
          </a:p>
        </p:txBody>
      </p:sp>
      <p:sp>
        <p:nvSpPr>
          <p:cNvPr id="14" name="Text Placeholder 6"/>
          <p:cNvSpPr txBox="1">
            <a:spLocks/>
          </p:cNvSpPr>
          <p:nvPr/>
        </p:nvSpPr>
        <p:spPr>
          <a:xfrm>
            <a:off x="381000" y="1600200"/>
            <a:ext cx="83820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long </a:t>
            </a:r>
            <a:r>
              <a:rPr lang="en-US" dirty="0" err="1"/>
              <a:t>long</a:t>
            </a:r>
            <a:r>
              <a:rPr lang="en-US" dirty="0"/>
              <a:t> </a:t>
            </a:r>
            <a:r>
              <a:rPr lang="en-US" dirty="0" err="1" smtClean="0"/>
              <a:t>permurationsWithRepetition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all,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toChoose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 smtClean="0"/>
              <a:t>    long </a:t>
            </a:r>
            <a:r>
              <a:rPr lang="en-US" dirty="0" err="1" smtClean="0"/>
              <a:t>long</a:t>
            </a:r>
            <a:r>
              <a:rPr lang="en-US" dirty="0" smtClean="0"/>
              <a:t> result = 1;</a:t>
            </a:r>
          </a:p>
          <a:p>
            <a:r>
              <a:rPr lang="en-US" dirty="0"/>
              <a:t> </a:t>
            </a:r>
            <a:r>
              <a:rPr lang="en-US" dirty="0" smtClean="0"/>
              <a:t>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&lt;= </a:t>
            </a:r>
            <a:r>
              <a:rPr lang="en-US" dirty="0" err="1" smtClean="0"/>
              <a:t>toChoose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/>
              <a:t> </a:t>
            </a:r>
            <a:r>
              <a:rPr lang="en-US" dirty="0" smtClean="0"/>
              <a:t>       result *= all;</a:t>
            </a:r>
          </a:p>
          <a:p>
            <a:r>
              <a:rPr lang="en-US" dirty="0"/>
              <a:t> </a:t>
            </a:r>
            <a:r>
              <a:rPr lang="en-US" dirty="0" smtClean="0"/>
              <a:t>   return result;</a:t>
            </a:r>
            <a:endParaRPr lang="en-US" dirty="0"/>
          </a:p>
          <a:p>
            <a:r>
              <a:rPr lang="en-US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543800" y="5638800"/>
                <a:ext cx="1073307" cy="7573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sz="2800" i="1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5638800"/>
                <a:ext cx="1073307" cy="75732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721990" y="2895600"/>
            <a:ext cx="8951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7188" lvl="1" indent="0">
              <a:buNone/>
            </a:pPr>
            <a:r>
              <a:rPr lang="en-US" sz="3200" dirty="0" err="1"/>
              <a:t>n</a:t>
            </a:r>
            <a:r>
              <a:rPr lang="en-US" sz="3200" baseline="30000" dirty="0" err="1"/>
              <a:t>k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36413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- </a:t>
            </a:r>
            <a:r>
              <a:rPr lang="en-US" dirty="0" err="1" smtClean="0"/>
              <a:t>next_permutation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477328"/>
          </a:xfrm>
        </p:spPr>
        <p:txBody>
          <a:bodyPr/>
          <a:lstStyle/>
          <a:p>
            <a:r>
              <a:rPr lang="en-US" dirty="0"/>
              <a:t>Rearranges the elements in the range [first, last) into the lexicographically next greater permutation of elements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28600" y="2492752"/>
            <a:ext cx="8686800" cy="3477875"/>
          </a:xfrm>
        </p:spPr>
        <p:txBody>
          <a:bodyPr/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#include &lt;algorithm&gt;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 err="1"/>
              <a:t>int</a:t>
            </a:r>
            <a:r>
              <a:rPr lang="en-US" dirty="0"/>
              <a:t> main () 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ints</a:t>
            </a:r>
            <a:r>
              <a:rPr lang="en-US" dirty="0"/>
              <a:t>[] = {1,2,3};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"The 3! possible permutations with 3 elements:\n";</a:t>
            </a:r>
          </a:p>
          <a:p>
            <a:r>
              <a:rPr lang="en-US" dirty="0"/>
              <a:t>  do {</a:t>
            </a:r>
          </a:p>
          <a:p>
            <a:r>
              <a:rPr lang="fr-FR" dirty="0"/>
              <a:t>    cout &lt;&lt; </a:t>
            </a:r>
            <a:r>
              <a:rPr lang="fr-FR" dirty="0" err="1"/>
              <a:t>ints</a:t>
            </a:r>
            <a:r>
              <a:rPr lang="fr-FR" dirty="0"/>
              <a:t>[0] </a:t>
            </a:r>
            <a:r>
              <a:rPr lang="fr-FR" dirty="0" smtClean="0"/>
              <a:t>&lt;&lt;" "&lt;&lt; </a:t>
            </a:r>
            <a:r>
              <a:rPr lang="fr-FR" dirty="0" err="1" smtClean="0"/>
              <a:t>ints</a:t>
            </a:r>
            <a:r>
              <a:rPr lang="fr-FR" dirty="0" smtClean="0"/>
              <a:t>[1</a:t>
            </a:r>
            <a:r>
              <a:rPr lang="fr-FR" dirty="0"/>
              <a:t>] </a:t>
            </a:r>
            <a:r>
              <a:rPr lang="fr-FR" dirty="0" smtClean="0"/>
              <a:t>&lt;&lt;" "&lt;&lt; </a:t>
            </a:r>
            <a:r>
              <a:rPr lang="fr-FR" dirty="0" err="1"/>
              <a:t>ints</a:t>
            </a:r>
            <a:r>
              <a:rPr lang="fr-FR" dirty="0"/>
              <a:t>[2] &lt;&lt; </a:t>
            </a:r>
            <a:r>
              <a:rPr lang="fr-FR" dirty="0" err="1"/>
              <a:t>endl</a:t>
            </a:r>
            <a:r>
              <a:rPr lang="fr-FR" dirty="0"/>
              <a:t>;</a:t>
            </a:r>
          </a:p>
          <a:p>
            <a:r>
              <a:rPr lang="en-US" dirty="0"/>
              <a:t>  } while ( </a:t>
            </a:r>
            <a:r>
              <a:rPr lang="en-US" dirty="0" err="1"/>
              <a:t>next_permutation</a:t>
            </a:r>
            <a:r>
              <a:rPr lang="en-US" dirty="0"/>
              <a:t> (ints,ints+3) );</a:t>
            </a:r>
          </a:p>
          <a:p>
            <a:r>
              <a:rPr lang="en-US" dirty="0"/>
              <a:t>  return 0;</a:t>
            </a:r>
          </a:p>
          <a:p>
            <a:r>
              <a:rPr lang="bg-BG" dirty="0"/>
              <a:t>}</a:t>
            </a: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52400" y="5970627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goo.gl/W5vht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828" y="2438400"/>
            <a:ext cx="4956772" cy="1371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4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054" y="2438400"/>
            <a:ext cx="5297892" cy="3524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95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does not matter!</a:t>
            </a:r>
          </a:p>
          <a:p>
            <a:r>
              <a:rPr lang="en-US" dirty="0" smtClean="0"/>
              <a:t>Two </a:t>
            </a:r>
            <a:r>
              <a:rPr lang="en-US" dirty="0"/>
              <a:t>types of </a:t>
            </a:r>
            <a:r>
              <a:rPr lang="en-US" dirty="0" smtClean="0"/>
              <a:t>combinations:</a:t>
            </a:r>
          </a:p>
          <a:p>
            <a:pPr lvl="1"/>
            <a:r>
              <a:rPr lang="en-US" dirty="0"/>
              <a:t>Repetition is </a:t>
            </a:r>
            <a:r>
              <a:rPr lang="en-US" dirty="0" smtClean="0"/>
              <a:t>Allowed</a:t>
            </a:r>
          </a:p>
          <a:p>
            <a:pPr lvl="2"/>
            <a:r>
              <a:rPr lang="en-US" dirty="0"/>
              <a:t>coins in your </a:t>
            </a:r>
            <a:r>
              <a:rPr lang="en-US" dirty="0" smtClean="0"/>
              <a:t>pocket</a:t>
            </a:r>
          </a:p>
          <a:p>
            <a:pPr lvl="2"/>
            <a:r>
              <a:rPr lang="en-US" dirty="0" smtClean="0"/>
              <a:t>5,5,20,20,20,10,10</a:t>
            </a:r>
          </a:p>
          <a:p>
            <a:pPr lvl="1"/>
            <a:r>
              <a:rPr lang="en-US" dirty="0"/>
              <a:t>No </a:t>
            </a:r>
            <a:r>
              <a:rPr lang="en-US" dirty="0" smtClean="0"/>
              <a:t>Repetition</a:t>
            </a:r>
          </a:p>
          <a:p>
            <a:pPr lvl="2"/>
            <a:r>
              <a:rPr lang="en-US" dirty="0" smtClean="0"/>
              <a:t>lottery numbers</a:t>
            </a:r>
          </a:p>
          <a:p>
            <a:pPr lvl="2"/>
            <a:r>
              <a:rPr lang="en-US" dirty="0" smtClean="0"/>
              <a:t>TOTO 6/49, 6/42, 5/35</a:t>
            </a:r>
          </a:p>
          <a:p>
            <a:pPr lvl="2"/>
            <a:r>
              <a:rPr lang="en-US" dirty="0" smtClean="0"/>
              <a:t>2,14,15,27,30,33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2438400"/>
            <a:ext cx="3962400" cy="297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0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/>
              <a:t>Definitions in </a:t>
            </a:r>
            <a:r>
              <a:rPr lang="en-US" dirty="0" err="1"/>
              <a:t>Combinatorics</a:t>
            </a:r>
            <a:endParaRPr lang="en-US" dirty="0" smtClean="0"/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Permutations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Combinations</a:t>
            </a:r>
          </a:p>
          <a:p>
            <a:pPr marL="804863" lvl="1" indent="-457200">
              <a:lnSpc>
                <a:spcPts val="4500"/>
              </a:lnSpc>
            </a:pPr>
            <a:r>
              <a:rPr lang="en-US" dirty="0" smtClean="0"/>
              <a:t>Pascal triangle</a:t>
            </a:r>
            <a:endParaRPr lang="en-US" dirty="0"/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Binary Vectors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Resources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Test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7826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905000"/>
            <a:ext cx="4478780" cy="2971800"/>
          </a:xfrm>
          <a:prstGeom prst="roundRect">
            <a:avLst>
              <a:gd name="adj" fmla="val 6048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>
                <a:solidFill>
                  <a:srgbClr val="CCFF33"/>
                </a:solidFill>
              </a:rPr>
              <a:t>Combinations w/o 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to the 3 of 16 billiard balls</a:t>
            </a:r>
          </a:p>
          <a:p>
            <a:pPr lvl="1"/>
            <a:r>
              <a:rPr lang="en-US" dirty="0" smtClean="0"/>
              <a:t>Many comb. will </a:t>
            </a:r>
            <a:r>
              <a:rPr lang="en-US" dirty="0"/>
              <a:t>be </a:t>
            </a:r>
            <a:r>
              <a:rPr lang="en-US" dirty="0" smtClean="0"/>
              <a:t>the same</a:t>
            </a:r>
            <a:endParaRPr lang="en-US" dirty="0"/>
          </a:p>
          <a:p>
            <a:pPr lvl="1"/>
            <a:r>
              <a:rPr lang="en-US" dirty="0" smtClean="0"/>
              <a:t>We </a:t>
            </a:r>
            <a:r>
              <a:rPr lang="en-US" dirty="0"/>
              <a:t>don't care </a:t>
            </a:r>
            <a:r>
              <a:rPr lang="en-US" dirty="0" smtClean="0"/>
              <a:t>about the order</a:t>
            </a:r>
          </a:p>
          <a:p>
            <a:r>
              <a:rPr lang="en-US" dirty="0" smtClean="0"/>
              <a:t>Permutations w/o repetitions</a:t>
            </a:r>
            <a:br>
              <a:rPr lang="en-US" dirty="0" smtClean="0"/>
            </a:br>
            <a:r>
              <a:rPr lang="en-US" dirty="0" smtClean="0"/>
              <a:t>reduced </a:t>
            </a:r>
            <a:r>
              <a:rPr lang="en-US" dirty="0"/>
              <a:t>by how many ways the objects could be in </a:t>
            </a:r>
            <a:r>
              <a:rPr lang="en-US" dirty="0" smtClean="0"/>
              <a:t>order: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how lotteries </a:t>
            </a:r>
            <a:r>
              <a:rPr lang="en-US" dirty="0" smtClean="0"/>
              <a:t>work (TOTO 6/49)</a:t>
            </a:r>
            <a:endParaRPr lang="en-US" dirty="0"/>
          </a:p>
          <a:p>
            <a:r>
              <a:rPr lang="en-US" dirty="0" smtClean="0"/>
              <a:t>Often </a:t>
            </a:r>
            <a:r>
              <a:rPr lang="en-US" dirty="0"/>
              <a:t>called "n choose k</a:t>
            </a:r>
            <a:r>
              <a:rPr lang="en-US" dirty="0" smtClean="0"/>
              <a:t>" (Google it!)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32808"/>
              </p:ext>
            </p:extLst>
          </p:nvPr>
        </p:nvGraphicFramePr>
        <p:xfrm>
          <a:off x="6172200" y="1082040"/>
          <a:ext cx="2743200" cy="2194560"/>
        </p:xfrm>
        <a:graphic>
          <a:graphicData uri="http://schemas.openxmlformats.org/drawingml/2006/table">
            <a:tbl>
              <a:tblPr/>
              <a:tblGrid>
                <a:gridCol w="1295400"/>
                <a:gridCol w="1447800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Order </a:t>
                      </a:r>
                      <a:r>
                        <a:rPr lang="en-US" sz="16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does</a:t>
                      </a:r>
                    </a:p>
                    <a:p>
                      <a:pPr algn="ctr"/>
                      <a:r>
                        <a:rPr lang="en-US" sz="16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matter</a:t>
                      </a:r>
                      <a:endParaRPr lang="en-US" sz="1600" b="1" kern="1200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Order doesn't matter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1 2 3</a:t>
                      </a:r>
                      <a:b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1 3 2</a:t>
                      </a:r>
                      <a:b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1600" b="1" kern="1200" dirty="0" err="1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1 3</a:t>
                      </a:r>
                      <a:b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2 3 1</a:t>
                      </a:r>
                      <a:b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3 1 2</a:t>
                      </a:r>
                      <a:b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3 2 1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1 2 3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71800" y="4038600"/>
                <a:ext cx="5105400" cy="10839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𝑪</m:t>
                      </m:r>
                      <m:r>
                        <a:rPr lang="en-US" sz="3200" b="1" i="1" smtClean="0">
                          <a:latin typeface="Cambria Math"/>
                        </a:rPr>
                        <m:t>(</m:t>
                      </m:r>
                      <m:r>
                        <a:rPr lang="en-US" sz="3200" b="1" i="1" smtClean="0">
                          <a:latin typeface="Cambria Math"/>
                        </a:rPr>
                        <m:t>𝒏</m:t>
                      </m:r>
                      <m:r>
                        <a:rPr lang="en-US" sz="3200" b="1" i="1" smtClean="0">
                          <a:latin typeface="Cambria Math"/>
                        </a:rPr>
                        <m:t>, </m:t>
                      </m:r>
                      <m:r>
                        <a:rPr lang="en-US" sz="3200" b="1" i="1" smtClean="0">
                          <a:latin typeface="Cambria Math"/>
                        </a:rPr>
                        <m:t>𝒌</m:t>
                      </m:r>
                      <m:r>
                        <a:rPr lang="en-US" sz="3200" b="1" i="1" smtClean="0">
                          <a:latin typeface="Cambria Math"/>
                        </a:rPr>
                        <m:t>)=</m:t>
                      </m:r>
                      <m:d>
                        <m:dPr>
                          <m:ctrlPr>
                            <a:rPr lang="bg-BG" sz="3200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sz="32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bg-BG" sz="3200" b="1" i="1"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bg-BG" sz="3200" b="1" i="1">
                                  <a:latin typeface="Cambria Math"/>
                                </a:rPr>
                                <m:t>𝒌</m:t>
                              </m:r>
                            </m:den>
                          </m:f>
                        </m:e>
                      </m:d>
                      <m:r>
                        <a:rPr lang="bg-BG" sz="32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32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3200" b="1" i="1">
                              <a:latin typeface="Cambria Math"/>
                            </a:rPr>
                            <m:t>𝒏</m:t>
                          </m:r>
                          <m:r>
                            <a:rPr lang="bg-BG" sz="3200" b="1" i="1"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bg-BG" sz="32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bg-BG" sz="3200" b="1" i="1">
                                  <a:latin typeface="Cambria Math"/>
                                </a:rPr>
                                <m:t>𝒏</m:t>
                              </m:r>
                              <m:r>
                                <a:rPr lang="bg-BG" sz="32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bg-BG" sz="3200" b="1" i="1">
                                  <a:latin typeface="Cambria Math"/>
                                </a:rPr>
                                <m:t>𝒌</m:t>
                              </m:r>
                            </m:e>
                          </m:d>
                          <m:r>
                            <a:rPr lang="bg-BG" sz="3200" b="1" i="1">
                              <a:latin typeface="Cambria Math"/>
                            </a:rPr>
                            <m:t>!</m:t>
                          </m:r>
                          <m:r>
                            <a:rPr lang="bg-BG" sz="3200" b="1" i="1">
                              <a:latin typeface="Cambria Math"/>
                            </a:rPr>
                            <m:t>𝒌</m:t>
                          </m:r>
                          <m:r>
                            <a:rPr lang="bg-BG" sz="3200" b="1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bg-BG" sz="3200" b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038600"/>
                <a:ext cx="5105400" cy="10839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604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Generate combinations w/o rep.</a:t>
            </a:r>
            <a:endParaRPr lang="bg-BG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762000"/>
            <a:ext cx="8229600" cy="5867400"/>
          </a:xfrm>
        </p:spPr>
        <p:txBody>
          <a:bodyPr/>
          <a:lstStyle/>
          <a:p>
            <a:r>
              <a:rPr lang="pt-BR" dirty="0"/>
              <a:t>int n = 5, k = 3, mp[20];</a:t>
            </a:r>
          </a:p>
          <a:p>
            <a:r>
              <a:rPr lang="en-US" dirty="0"/>
              <a:t>void print(unsigned length)</a:t>
            </a:r>
          </a:p>
          <a:p>
            <a:r>
              <a:rPr lang="en-US" dirty="0"/>
              <a:t>{ </a:t>
            </a:r>
            <a:r>
              <a:rPr lang="en-US" dirty="0" smtClean="0"/>
              <a:t> 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length;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err="1"/>
              <a:t>printf</a:t>
            </a:r>
            <a:r>
              <a:rPr lang="en-US" dirty="0"/>
              <a:t>("%u ", </a:t>
            </a:r>
            <a:r>
              <a:rPr lang="en-US" dirty="0" err="1"/>
              <a:t>mp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("\n");</a:t>
            </a:r>
          </a:p>
          <a:p>
            <a:r>
              <a:rPr lang="bg-BG" dirty="0"/>
              <a:t>}</a:t>
            </a:r>
          </a:p>
          <a:p>
            <a:r>
              <a:rPr lang="en-US" dirty="0"/>
              <a:t>void </a:t>
            </a:r>
            <a:r>
              <a:rPr lang="en-US" dirty="0" err="1"/>
              <a:t>komb</a:t>
            </a:r>
            <a:r>
              <a:rPr lang="en-US" dirty="0"/>
              <a:t>(unsigned </a:t>
            </a:r>
            <a:r>
              <a:rPr lang="en-US" dirty="0" err="1"/>
              <a:t>i</a:t>
            </a:r>
            <a:r>
              <a:rPr lang="en-US" dirty="0"/>
              <a:t>, unsigned after)</a:t>
            </a:r>
          </a:p>
          <a:p>
            <a:r>
              <a:rPr lang="en-US" dirty="0"/>
              <a:t>{  unsigned j;</a:t>
            </a:r>
          </a:p>
          <a:p>
            <a:r>
              <a:rPr lang="en-US" dirty="0"/>
              <a:t>   if (</a:t>
            </a:r>
            <a:r>
              <a:rPr lang="en-US" dirty="0" err="1"/>
              <a:t>i</a:t>
            </a:r>
            <a:r>
              <a:rPr lang="en-US" dirty="0"/>
              <a:t> &gt; k) return;</a:t>
            </a:r>
          </a:p>
          <a:p>
            <a:r>
              <a:rPr lang="en-US" dirty="0"/>
              <a:t>   for (j = after + 1; j &lt;= n; j++) {</a:t>
            </a:r>
          </a:p>
          <a:p>
            <a:r>
              <a:rPr lang="en-US" dirty="0"/>
              <a:t>      </a:t>
            </a:r>
            <a:r>
              <a:rPr lang="en-US" dirty="0" err="1"/>
              <a:t>mp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- 1] = j;</a:t>
            </a:r>
          </a:p>
          <a:p>
            <a:r>
              <a:rPr lang="en-US" dirty="0"/>
              <a:t>      if (</a:t>
            </a:r>
            <a:r>
              <a:rPr lang="en-US" dirty="0" err="1"/>
              <a:t>i</a:t>
            </a:r>
            <a:r>
              <a:rPr lang="en-US" dirty="0"/>
              <a:t> == k) print(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      </a:t>
            </a:r>
            <a:r>
              <a:rPr lang="en-US" dirty="0" err="1"/>
              <a:t>komb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+ 1, j);</a:t>
            </a:r>
          </a:p>
          <a:p>
            <a:r>
              <a:rPr lang="bg-BG" dirty="0"/>
              <a:t>  }</a:t>
            </a:r>
          </a:p>
          <a:p>
            <a:r>
              <a:rPr lang="bg-BG" dirty="0"/>
              <a:t>}</a:t>
            </a:r>
          </a:p>
          <a:p>
            <a:r>
              <a:rPr lang="en-US" dirty="0" err="1"/>
              <a:t>int</a:t>
            </a:r>
            <a:r>
              <a:rPr lang="en-US" dirty="0"/>
              <a:t> main(void) {</a:t>
            </a:r>
          </a:p>
          <a:p>
            <a:r>
              <a:rPr lang="pt-BR" dirty="0"/>
              <a:t>   printf("C(%u,%u): \n", n, k);</a:t>
            </a:r>
          </a:p>
          <a:p>
            <a:r>
              <a:rPr lang="en-US" dirty="0"/>
              <a:t>   </a:t>
            </a:r>
            <a:r>
              <a:rPr lang="en-US" dirty="0" err="1"/>
              <a:t>komb</a:t>
            </a:r>
            <a:r>
              <a:rPr lang="en-US" dirty="0"/>
              <a:t>(1, 0);</a:t>
            </a:r>
          </a:p>
          <a:p>
            <a:r>
              <a:rPr lang="en-US" dirty="0"/>
              <a:t>   return 0;</a:t>
            </a:r>
          </a:p>
          <a:p>
            <a:r>
              <a:rPr lang="bg-BG" dirty="0"/>
              <a:t>}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819400"/>
            <a:ext cx="1436676" cy="3124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58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Pascal's Triangle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triangle </a:t>
            </a:r>
            <a:r>
              <a:rPr lang="en-US" dirty="0" smtClean="0"/>
              <a:t>shows </a:t>
            </a:r>
            <a:r>
              <a:rPr lang="en-US" dirty="0"/>
              <a:t>you how many </a:t>
            </a:r>
            <a:r>
              <a:rPr lang="en-US" dirty="0" smtClean="0"/>
              <a:t>combinations of </a:t>
            </a:r>
            <a:r>
              <a:rPr lang="en-US" dirty="0"/>
              <a:t>objects </a:t>
            </a:r>
            <a:r>
              <a:rPr lang="en-US" dirty="0" smtClean="0"/>
              <a:t>without</a:t>
            </a:r>
            <a:br>
              <a:rPr lang="en-US" dirty="0" smtClean="0"/>
            </a:br>
            <a:r>
              <a:rPr lang="en-US" dirty="0" smtClean="0"/>
              <a:t>repetition are possible</a:t>
            </a:r>
          </a:p>
          <a:p>
            <a:pPr lvl="1"/>
            <a:r>
              <a:rPr lang="en-US" dirty="0"/>
              <a:t>Go down to row "n" (the top row is </a:t>
            </a:r>
            <a:r>
              <a:rPr lang="en-US" dirty="0" smtClean="0"/>
              <a:t>0)</a:t>
            </a:r>
          </a:p>
          <a:p>
            <a:pPr lvl="1"/>
            <a:r>
              <a:rPr lang="en-US" dirty="0" smtClean="0"/>
              <a:t>Move along "k" places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value there is your answer</a:t>
            </a:r>
          </a:p>
          <a:p>
            <a:r>
              <a:rPr lang="en-US" dirty="0" smtClean="0"/>
              <a:t>Build </a:t>
            </a:r>
            <a:r>
              <a:rPr lang="en-US" dirty="0"/>
              <a:t>the triangle: start with "1" </a:t>
            </a:r>
            <a:r>
              <a:rPr lang="en-US" dirty="0" smtClean="0"/>
              <a:t>at</a:t>
            </a:r>
            <a:br>
              <a:rPr lang="en-US" dirty="0" smtClean="0"/>
            </a:br>
            <a:r>
              <a:rPr lang="en-US" dirty="0" smtClean="0"/>
              <a:t>the top</a:t>
            </a:r>
            <a:r>
              <a:rPr lang="en-US" dirty="0"/>
              <a:t>, then continue </a:t>
            </a:r>
            <a:r>
              <a:rPr lang="en-US" dirty="0" smtClean="0"/>
              <a:t>placing</a:t>
            </a:r>
            <a:br>
              <a:rPr lang="en-US" dirty="0" smtClean="0"/>
            </a:br>
            <a:r>
              <a:rPr lang="en-US" dirty="0" smtClean="0"/>
              <a:t>numbers below </a:t>
            </a:r>
            <a:r>
              <a:rPr lang="en-US" dirty="0"/>
              <a:t>it in a triangular pattern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657600"/>
            <a:ext cx="1730646" cy="17642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400800" y="1676400"/>
                <a:ext cx="2585003" cy="867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sz="2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bg-BG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bg-BG" sz="2400" i="1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bg-BG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2400" i="1">
                              <a:latin typeface="Cambria Math"/>
                            </a:rPr>
                            <m:t>𝑛</m:t>
                          </m:r>
                          <m:r>
                            <a:rPr lang="bg-BG" sz="2400" i="1"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bg-BG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bg-BG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bg-BG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bg-BG" sz="240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bg-BG" sz="2400" i="1">
                              <a:latin typeface="Cambria Math"/>
                            </a:rPr>
                            <m:t>!</m:t>
                          </m:r>
                          <m:r>
                            <a:rPr lang="bg-BG" sz="2400" i="1">
                              <a:latin typeface="Cambria Math"/>
                            </a:rPr>
                            <m:t>𝑘</m:t>
                          </m:r>
                          <m:r>
                            <a:rPr lang="bg-BG" sz="2400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1676400"/>
                <a:ext cx="2585003" cy="8670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59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Pascal's </a:t>
            </a:r>
            <a:r>
              <a:rPr lang="en-US" dirty="0" smtClean="0"/>
              <a:t>Triangle's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triangle is symmetrical</a:t>
            </a:r>
            <a:br>
              <a:rPr lang="en-US" dirty="0"/>
            </a:br>
            <a:r>
              <a:rPr lang="en-US" dirty="0"/>
              <a:t>The numbers on the left side have</a:t>
            </a:r>
            <a:br>
              <a:rPr lang="en-US" dirty="0"/>
            </a:br>
            <a:r>
              <a:rPr lang="en-US" dirty="0"/>
              <a:t>identical matching numbers on</a:t>
            </a:r>
            <a:br>
              <a:rPr lang="en-US" dirty="0"/>
            </a:br>
            <a:r>
              <a:rPr lang="en-US" dirty="0"/>
              <a:t>the right side, like a mirror image</a:t>
            </a:r>
          </a:p>
          <a:p>
            <a:r>
              <a:rPr lang="en-US" dirty="0" smtClean="0"/>
              <a:t>Diagonals:</a:t>
            </a:r>
          </a:p>
          <a:p>
            <a:pPr lvl="1"/>
            <a:r>
              <a:rPr lang="en-US" dirty="0" smtClean="0"/>
              <a:t>First diagonal – only “1”s</a:t>
            </a:r>
          </a:p>
          <a:p>
            <a:pPr lvl="1"/>
            <a:r>
              <a:rPr lang="en-US" dirty="0" smtClean="0"/>
              <a:t>Second diagonal – 1, 2, 3, etc.</a:t>
            </a:r>
          </a:p>
          <a:p>
            <a:pPr lvl="1"/>
            <a:r>
              <a:rPr lang="en-US" dirty="0" smtClean="0"/>
              <a:t>Third diagonal – triangular numbers</a:t>
            </a:r>
            <a:endParaRPr lang="en-US" dirty="0"/>
          </a:p>
          <a:p>
            <a:r>
              <a:rPr lang="en-US" dirty="0" smtClean="0"/>
              <a:t>Horizontal sums: powers of 2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995" y="1219200"/>
            <a:ext cx="1740170" cy="1752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 descr="http://www.mathsisfun.com/images/pascals-triangle-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255" y="5105400"/>
            <a:ext cx="1755910" cy="12880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290" y="3124200"/>
            <a:ext cx="2047875" cy="184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84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</a:t>
            </a:r>
            <a:r>
              <a:rPr lang="en-US" dirty="0" smtClean="0"/>
              <a:t>coefficients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5399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Calculate </a:t>
            </a:r>
            <a:r>
              <a:rPr lang="en-US" dirty="0"/>
              <a:t>using recursion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33400" y="1447800"/>
            <a:ext cx="8077200" cy="1631216"/>
          </a:xfrm>
        </p:spPr>
        <p:txBody>
          <a:bodyPr/>
          <a:lstStyle/>
          <a:p>
            <a:r>
              <a:rPr lang="en-US" dirty="0"/>
              <a:t>unsigned long </a:t>
            </a:r>
            <a:r>
              <a:rPr lang="en-US" dirty="0" err="1"/>
              <a:t>binom</a:t>
            </a:r>
            <a:r>
              <a:rPr lang="en-US" dirty="0"/>
              <a:t>(unsigned n, unsigned k) </a:t>
            </a:r>
          </a:p>
          <a:p>
            <a:r>
              <a:rPr lang="en-US" dirty="0" smtClean="0"/>
              <a:t>{  if </a:t>
            </a:r>
            <a:r>
              <a:rPr lang="en-US" dirty="0"/>
              <a:t>(k &gt; n) return 0;</a:t>
            </a:r>
          </a:p>
          <a:p>
            <a:r>
              <a:rPr lang="en-US" dirty="0"/>
              <a:t>   </a:t>
            </a:r>
            <a:r>
              <a:rPr lang="en-US" dirty="0" smtClean="0"/>
              <a:t>else </a:t>
            </a:r>
            <a:r>
              <a:rPr lang="en-US" dirty="0"/>
              <a:t>if (0 == k || k == n) return 1;</a:t>
            </a:r>
          </a:p>
          <a:p>
            <a:r>
              <a:rPr lang="en-US" dirty="0"/>
              <a:t>   </a:t>
            </a:r>
            <a:r>
              <a:rPr lang="en-US" dirty="0" smtClean="0"/>
              <a:t>else </a:t>
            </a:r>
            <a:r>
              <a:rPr lang="en-US" dirty="0"/>
              <a:t>return </a:t>
            </a:r>
            <a:r>
              <a:rPr lang="en-US" dirty="0" err="1"/>
              <a:t>binom</a:t>
            </a:r>
            <a:r>
              <a:rPr lang="en-US" dirty="0"/>
              <a:t>(n-1, k-1) + </a:t>
            </a:r>
            <a:r>
              <a:rPr lang="en-US" dirty="0" err="1"/>
              <a:t>binom</a:t>
            </a:r>
            <a:r>
              <a:rPr lang="en-US" dirty="0"/>
              <a:t>(n-1, k);</a:t>
            </a:r>
          </a:p>
          <a:p>
            <a:r>
              <a:rPr lang="en-US" dirty="0"/>
              <a:t>}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400800" y="838200"/>
                <a:ext cx="2192139" cy="576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sz="1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bg-BG" sz="1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bg-BG" sz="1400" i="1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bg-BG" sz="1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bg-BG" sz="1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bg-BG" sz="1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bg-BG" sz="1400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bg-BG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bg-BG" sz="1400" i="1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bg-BG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bg-BG" sz="1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bg-BG" sz="1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bg-BG" sz="1400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bg-BG" sz="1400" i="1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bg-BG" sz="1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838200"/>
                <a:ext cx="2192139" cy="57637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7"/>
          <p:cNvSpPr txBox="1">
            <a:spLocks/>
          </p:cNvSpPr>
          <p:nvPr/>
        </p:nvSpPr>
        <p:spPr>
          <a:xfrm>
            <a:off x="228600" y="3200400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/>
              <a:t>Calculate using dynamic programming</a:t>
            </a:r>
            <a:endParaRPr lang="bg-BG" dirty="0"/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533400" y="3810000"/>
            <a:ext cx="8077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unsigned long m[MAX</a:t>
            </a:r>
            <a:r>
              <a:rPr lang="en-US" dirty="0" smtClean="0"/>
              <a:t>], </a:t>
            </a:r>
            <a:r>
              <a:rPr lang="en-US" dirty="0" err="1" smtClean="0"/>
              <a:t>i</a:t>
            </a:r>
            <a:r>
              <a:rPr lang="en-US" dirty="0" smtClean="0"/>
              <a:t>, j;</a:t>
            </a:r>
            <a:endParaRPr lang="en-US" dirty="0"/>
          </a:p>
          <a:p>
            <a:r>
              <a:rPr lang="nn-NO" dirty="0" smtClean="0"/>
              <a:t>for </a:t>
            </a:r>
            <a:r>
              <a:rPr lang="nn-NO" dirty="0"/>
              <a:t>(i = 0; i &lt;= n; i++) {</a:t>
            </a:r>
          </a:p>
          <a:p>
            <a:r>
              <a:rPr lang="bg-BG" dirty="0" smtClean="0"/>
              <a:t>   </a:t>
            </a:r>
            <a:r>
              <a:rPr lang="en-US" dirty="0" smtClean="0"/>
              <a:t>m[</a:t>
            </a:r>
            <a:r>
              <a:rPr lang="en-US" dirty="0" err="1" smtClean="0"/>
              <a:t>i</a:t>
            </a:r>
            <a:r>
              <a:rPr lang="en-US" dirty="0"/>
              <a:t>] = 1;</a:t>
            </a:r>
          </a:p>
          <a:p>
            <a:r>
              <a:rPr lang="en-US" dirty="0"/>
              <a:t>   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&gt; 1) {</a:t>
            </a:r>
          </a:p>
          <a:p>
            <a:r>
              <a:rPr lang="en-US" dirty="0"/>
              <a:t>   </a:t>
            </a:r>
            <a:r>
              <a:rPr lang="bg-BG" dirty="0" smtClean="0"/>
              <a:t>   </a:t>
            </a:r>
            <a:r>
              <a:rPr lang="en-US" dirty="0" smtClean="0"/>
              <a:t>if </a:t>
            </a:r>
            <a:r>
              <a:rPr lang="en-US" dirty="0"/>
              <a:t>(k &lt; </a:t>
            </a:r>
            <a:r>
              <a:rPr lang="en-US" dirty="0" err="1"/>
              <a:t>i</a:t>
            </a:r>
            <a:r>
              <a:rPr lang="en-US" dirty="0"/>
              <a:t> - 1) j = k; else j = </a:t>
            </a:r>
            <a:r>
              <a:rPr lang="en-US" dirty="0" err="1"/>
              <a:t>i</a:t>
            </a:r>
            <a:r>
              <a:rPr lang="en-US" dirty="0"/>
              <a:t> - 1;</a:t>
            </a:r>
          </a:p>
          <a:p>
            <a:r>
              <a:rPr lang="en-US" dirty="0"/>
              <a:t>      for (; j &gt;= 1; j--) m[j] += m[j - 1];</a:t>
            </a:r>
          </a:p>
          <a:p>
            <a:r>
              <a:rPr lang="bg-BG" dirty="0"/>
              <a:t>   </a:t>
            </a:r>
            <a:r>
              <a:rPr lang="bg-BG" dirty="0" smtClean="0"/>
              <a:t>}</a:t>
            </a:r>
            <a:endParaRPr lang="bg-BG" dirty="0"/>
          </a:p>
          <a:p>
            <a:r>
              <a:rPr lang="bg-BG" dirty="0" smtClean="0"/>
              <a:t>}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 The answer is in m[k]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5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Combinations with Repetition</a:t>
            </a:r>
            <a:endParaRPr lang="bg-BG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Ice-cream example</a:t>
            </a:r>
          </a:p>
          <a:p>
            <a:pPr lvl="1"/>
            <a:r>
              <a:rPr lang="en-US" dirty="0" smtClean="0"/>
              <a:t>5 </a:t>
            </a:r>
            <a:r>
              <a:rPr lang="en-US" dirty="0"/>
              <a:t>flavors of </a:t>
            </a:r>
            <a:r>
              <a:rPr lang="en-US" dirty="0" smtClean="0"/>
              <a:t>ice-cream: banana,</a:t>
            </a:r>
            <a:br>
              <a:rPr lang="en-US" dirty="0" smtClean="0"/>
            </a:br>
            <a:r>
              <a:rPr lang="en-US" dirty="0" smtClean="0"/>
              <a:t>chocolate</a:t>
            </a:r>
            <a:r>
              <a:rPr lang="en-US" dirty="0"/>
              <a:t>, </a:t>
            </a:r>
            <a:r>
              <a:rPr lang="en-US" dirty="0" smtClean="0"/>
              <a:t>lemon, strawberry and vanilla</a:t>
            </a:r>
          </a:p>
          <a:p>
            <a:pPr lvl="1"/>
            <a:r>
              <a:rPr lang="en-US" dirty="0" smtClean="0"/>
              <a:t>3 scoops</a:t>
            </a:r>
          </a:p>
          <a:p>
            <a:r>
              <a:rPr lang="en-US" dirty="0"/>
              <a:t>How many variations will there be?</a:t>
            </a:r>
            <a:endParaRPr lang="en-US" dirty="0" smtClean="0"/>
          </a:p>
          <a:p>
            <a:r>
              <a:rPr lang="en-US" dirty="0"/>
              <a:t>Let's use letters for the flavors: {b, c, l, s, v</a:t>
            </a:r>
            <a:r>
              <a:rPr lang="en-US" dirty="0" smtClean="0"/>
              <a:t>}</a:t>
            </a:r>
          </a:p>
          <a:p>
            <a:pPr lvl="1"/>
            <a:r>
              <a:rPr lang="en-US" dirty="0"/>
              <a:t>{c, c, c} (3 scoops of chocolate)</a:t>
            </a:r>
          </a:p>
          <a:p>
            <a:pPr lvl="1"/>
            <a:r>
              <a:rPr lang="en-US" dirty="0"/>
              <a:t>{b, l, v} (one each of banana, lemon and vanilla)</a:t>
            </a:r>
          </a:p>
          <a:p>
            <a:pPr lvl="1"/>
            <a:r>
              <a:rPr lang="en-US" dirty="0"/>
              <a:t>{b, v, v} (one of banana, two of vanilla)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843" y="2789682"/>
            <a:ext cx="1637581" cy="86791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776" y="1184369"/>
            <a:ext cx="2562224" cy="7968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32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Combinations with </a:t>
            </a:r>
            <a:r>
              <a:rPr lang="en-US" dirty="0" smtClean="0">
                <a:solidFill>
                  <a:srgbClr val="CCFF33"/>
                </a:solidFill>
              </a:rPr>
              <a:t>Repetition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Ice-cream example</a:t>
            </a:r>
          </a:p>
          <a:p>
            <a:pPr lvl="1"/>
            <a:r>
              <a:rPr lang="en-US" dirty="0"/>
              <a:t>n=5 things to choose </a:t>
            </a:r>
            <a:r>
              <a:rPr lang="en-US" dirty="0" smtClean="0"/>
              <a:t>from, choose k=3 </a:t>
            </a:r>
            <a:r>
              <a:rPr lang="en-US" dirty="0"/>
              <a:t>of </a:t>
            </a:r>
            <a:r>
              <a:rPr lang="en-US" dirty="0" smtClean="0"/>
              <a:t>them</a:t>
            </a:r>
          </a:p>
          <a:p>
            <a:pPr lvl="1"/>
            <a:r>
              <a:rPr lang="en-US" dirty="0"/>
              <a:t>Order does not matter, and </a:t>
            </a:r>
            <a:r>
              <a:rPr lang="en-US" dirty="0" smtClean="0"/>
              <a:t>we can repeat</a:t>
            </a:r>
          </a:p>
          <a:p>
            <a:r>
              <a:rPr lang="en-US" dirty="0"/>
              <a:t>Think about the ice cream being in </a:t>
            </a:r>
            <a:r>
              <a:rPr lang="en-US" dirty="0" smtClean="0"/>
              <a:t>boxes</a:t>
            </a:r>
          </a:p>
          <a:p>
            <a:endParaRPr lang="en-US" dirty="0" smtClean="0"/>
          </a:p>
          <a:p>
            <a:pPr lvl="1"/>
            <a:r>
              <a:rPr lang="en-US" dirty="0"/>
              <a:t>arrow means move, circle means </a:t>
            </a:r>
            <a:r>
              <a:rPr lang="en-US" dirty="0" smtClean="0"/>
              <a:t>scoop</a:t>
            </a:r>
          </a:p>
          <a:p>
            <a:pPr lvl="1"/>
            <a:r>
              <a:rPr lang="en-US" dirty="0"/>
              <a:t>{c, c, c} (3 scoops </a:t>
            </a:r>
            <a:r>
              <a:rPr lang="en-US" dirty="0" smtClean="0"/>
              <a:t>of </a:t>
            </a:r>
            <a:r>
              <a:rPr lang="en-US" dirty="0"/>
              <a:t>chocolate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{b, l, v} </a:t>
            </a:r>
            <a:r>
              <a:rPr lang="en-US" dirty="0" smtClean="0"/>
              <a:t>(banana</a:t>
            </a:r>
            <a:r>
              <a:rPr lang="en-US" dirty="0"/>
              <a:t>, </a:t>
            </a:r>
            <a:r>
              <a:rPr lang="en-US" dirty="0" smtClean="0"/>
              <a:t>lemon, </a:t>
            </a:r>
            <a:r>
              <a:rPr lang="en-US" dirty="0"/>
              <a:t>vanilla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{b, v, v} </a:t>
            </a:r>
            <a:r>
              <a:rPr lang="en-US" dirty="0" smtClean="0"/>
              <a:t>(banana</a:t>
            </a:r>
            <a:r>
              <a:rPr lang="en-US" dirty="0"/>
              <a:t>, two of vanilla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607" y="5000625"/>
            <a:ext cx="234819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606" y="5622206"/>
            <a:ext cx="2348193" cy="311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600" y="6243879"/>
            <a:ext cx="2347200" cy="30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81400"/>
            <a:ext cx="2400689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69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Combinations with Repetition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have a </a:t>
            </a:r>
            <a:r>
              <a:rPr lang="en-US" i="1" dirty="0"/>
              <a:t>simpler</a:t>
            </a:r>
            <a:r>
              <a:rPr lang="en-US" dirty="0"/>
              <a:t> problem to </a:t>
            </a:r>
            <a:r>
              <a:rPr lang="en-US" dirty="0" smtClean="0"/>
              <a:t>solve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many different ways can you arrange arrows and </a:t>
            </a:r>
            <a:r>
              <a:rPr lang="en-US" dirty="0" smtClean="0"/>
              <a:t>circles?</a:t>
            </a:r>
          </a:p>
          <a:p>
            <a:pPr lvl="1"/>
            <a:r>
              <a:rPr lang="en-US" dirty="0"/>
              <a:t>3 circles (3 </a:t>
            </a:r>
            <a:r>
              <a:rPr lang="en-US" dirty="0" smtClean="0"/>
              <a:t>scoops) </a:t>
            </a:r>
            <a:r>
              <a:rPr lang="en-US" dirty="0"/>
              <a:t>and 4 arrows </a:t>
            </a:r>
            <a:r>
              <a:rPr lang="en-US" dirty="0" smtClean="0"/>
              <a:t>(we need </a:t>
            </a:r>
            <a:r>
              <a:rPr lang="en-US" dirty="0"/>
              <a:t>to move 4 times to </a:t>
            </a:r>
            <a:r>
              <a:rPr lang="en-US" dirty="0" smtClean="0"/>
              <a:t>go </a:t>
            </a:r>
            <a:r>
              <a:rPr lang="en-US" dirty="0"/>
              <a:t>from the 1</a:t>
            </a:r>
            <a:r>
              <a:rPr lang="en-US" baseline="30000" dirty="0"/>
              <a:t>st</a:t>
            </a:r>
            <a:r>
              <a:rPr lang="en-US" dirty="0"/>
              <a:t> to 5</a:t>
            </a:r>
            <a:r>
              <a:rPr lang="en-US" baseline="30000" dirty="0"/>
              <a:t>th</a:t>
            </a:r>
            <a:r>
              <a:rPr lang="en-US" dirty="0"/>
              <a:t> container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i="1" dirty="0" smtClean="0"/>
              <a:t>k </a:t>
            </a:r>
            <a:r>
              <a:rPr lang="en-US" i="1" dirty="0"/>
              <a:t>+ </a:t>
            </a:r>
            <a:r>
              <a:rPr lang="en-US" i="1" dirty="0" smtClean="0"/>
              <a:t>(n-1</a:t>
            </a:r>
            <a:r>
              <a:rPr lang="en-US" i="1" dirty="0"/>
              <a:t>)</a:t>
            </a:r>
            <a:r>
              <a:rPr lang="en-US" dirty="0"/>
              <a:t> positions, and we want to choose </a:t>
            </a:r>
            <a:r>
              <a:rPr lang="en-US" dirty="0" smtClean="0"/>
              <a:t>k </a:t>
            </a:r>
            <a:r>
              <a:rPr lang="en-US" dirty="0"/>
              <a:t>of them to have circles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43000" y="5105400"/>
                <a:ext cx="6934200" cy="9567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den>
                          </m:f>
                        </m:e>
                      </m:d>
                      <m:r>
                        <a:rPr lang="en-US" b="1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bg-BG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  <m:r>
                        <a:rPr lang="en-US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b="1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bg-BG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  <m:r>
                            <a:rPr lang="en-US" b="1" i="1"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bg-BG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  <m:r>
                            <a:rPr lang="en-US" b="1" i="1">
                              <a:latin typeface="Cambria Math"/>
                            </a:rPr>
                            <m:t>!</m:t>
                          </m:r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  <m:r>
                            <a:rPr lang="en-US" b="1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105400"/>
                <a:ext cx="6934200" cy="95673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3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Binary Vectors</a:t>
            </a:r>
            <a:endParaRPr lang="en-US" dirty="0"/>
          </a:p>
        </p:txBody>
      </p:sp>
      <p:pic>
        <p:nvPicPr>
          <p:cNvPr id="4" name="Picture 4" descr="File:Self avoiding walk.sv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09800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7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Vectors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smtClean="0"/>
              <a:t>problems can </a:t>
            </a:r>
            <a:r>
              <a:rPr lang="en-US" dirty="0"/>
              <a:t>be reformulated in terms of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binary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vectors </a:t>
            </a:r>
            <a:r>
              <a:rPr lang="en-US" dirty="0"/>
              <a:t>–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(1, 0, 1, 1, 1, 0, …)</a:t>
            </a:r>
          </a:p>
          <a:p>
            <a:r>
              <a:rPr lang="en-US" dirty="0" smtClean="0"/>
              <a:t>Combinatorial </a:t>
            </a:r>
            <a:r>
              <a:rPr lang="en-US" dirty="0"/>
              <a:t>properties of binary </a:t>
            </a:r>
            <a:r>
              <a:rPr lang="en-US" dirty="0" smtClean="0"/>
              <a:t>vectors:</a:t>
            </a:r>
          </a:p>
          <a:p>
            <a:pPr lvl="1"/>
            <a:r>
              <a:rPr lang="en-US" dirty="0"/>
              <a:t>Number of binary vectors of length n: 2</a:t>
            </a:r>
            <a:r>
              <a:rPr lang="en-US" baseline="30000" dirty="0"/>
              <a:t>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Number of binary vectors of length n and with k </a:t>
            </a:r>
            <a:r>
              <a:rPr lang="en-US" dirty="0" smtClean="0"/>
              <a:t>`1` </a:t>
            </a:r>
            <a:r>
              <a:rPr lang="en-US" dirty="0"/>
              <a:t>is </a:t>
            </a:r>
            <a:r>
              <a:rPr lang="en-US" dirty="0" smtClean="0"/>
              <a:t>C(n, k) (we choose k positions for n `1`)</a:t>
            </a:r>
          </a:p>
          <a:p>
            <a:pPr lvl="1"/>
            <a:endParaRPr lang="bg-BG" dirty="0"/>
          </a:p>
        </p:txBody>
      </p:sp>
      <p:pic>
        <p:nvPicPr>
          <p:cNvPr id="4098" name="Picture 2" descr="http://www.tumblr.com/photo/1280/isomorphismes/2078981789/1/tumblr_lcu700hq5q1qc38e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495800"/>
            <a:ext cx="3429000" cy="208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cs.berkeley.edu/%7Ejfc/cs174lecs/lec11/Image127.gif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724400"/>
            <a:ext cx="3653630" cy="185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63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Definitions in </a:t>
            </a:r>
            <a:r>
              <a:rPr lang="en-US" dirty="0" err="1"/>
              <a:t>Combinatorics</a:t>
            </a:r>
            <a:endParaRPr lang="en-US" dirty="0"/>
          </a:p>
        </p:txBody>
      </p:sp>
      <p:pic>
        <p:nvPicPr>
          <p:cNvPr id="12292" name="Picture 4" descr="http://www.tikirobot.net/wp/wp-content/uploads/2006/04/critterSneez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786" y="2514600"/>
            <a:ext cx="5088429" cy="34499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42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Gray code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dirty="0"/>
              <a:t>Gray code </a:t>
            </a:r>
            <a:r>
              <a:rPr lang="en-US" dirty="0" smtClean="0"/>
              <a:t>(a.k.a. reflected</a:t>
            </a:r>
            <a:br>
              <a:rPr lang="en-US" dirty="0" smtClean="0"/>
            </a:br>
            <a:r>
              <a:rPr lang="en-US" dirty="0" smtClean="0"/>
              <a:t>binary </a:t>
            </a:r>
            <a:r>
              <a:rPr lang="en-US" dirty="0"/>
              <a:t>code) is a binary </a:t>
            </a:r>
            <a:r>
              <a:rPr lang="en-US" dirty="0" smtClean="0"/>
              <a:t>numeral</a:t>
            </a:r>
            <a:br>
              <a:rPr lang="en-US" dirty="0" smtClean="0"/>
            </a:br>
            <a:r>
              <a:rPr lang="en-US" dirty="0" smtClean="0"/>
              <a:t>system </a:t>
            </a:r>
            <a:r>
              <a:rPr lang="en-US" dirty="0"/>
              <a:t>where two </a:t>
            </a:r>
            <a:r>
              <a:rPr lang="en-US" dirty="0" smtClean="0"/>
              <a:t>successive</a:t>
            </a:r>
            <a:br>
              <a:rPr lang="en-US" dirty="0" smtClean="0"/>
            </a:br>
            <a:r>
              <a:rPr lang="en-US" dirty="0" smtClean="0"/>
              <a:t>values </a:t>
            </a:r>
            <a:r>
              <a:rPr lang="en-US" dirty="0"/>
              <a:t>differ in only one bit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695475"/>
              </p:ext>
            </p:extLst>
          </p:nvPr>
        </p:nvGraphicFramePr>
        <p:xfrm>
          <a:off x="6629400" y="1066800"/>
          <a:ext cx="2209800" cy="4648200"/>
        </p:xfrm>
        <a:graphic>
          <a:graphicData uri="http://schemas.openxmlformats.org/drawingml/2006/table">
            <a:tbl>
              <a:tblPr/>
              <a:tblGrid>
                <a:gridCol w="1104900"/>
                <a:gridCol w="1104900"/>
              </a:tblGrid>
              <a:tr h="324700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Gray code by bit width</a:t>
                      </a: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324700">
                <a:tc>
                  <a:txBody>
                    <a:bodyPr/>
                    <a:lstStyle/>
                    <a:p>
                      <a:r>
                        <a:rPr lang="en-US" sz="1600" dirty="0"/>
                        <a:t>2-bit</a:t>
                      </a: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4-bit</a:t>
                      </a: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49400">
                <a:tc>
                  <a:txBody>
                    <a:bodyPr/>
                    <a:lstStyle/>
                    <a:p>
                      <a:r>
                        <a:rPr lang="bg-BG" sz="1600" dirty="0">
                          <a:effectLst/>
                        </a:rPr>
                        <a:t>00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01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/>
                      </a:r>
                      <a:br>
                        <a:rPr lang="bg-BG" sz="1600" dirty="0">
                          <a:effectLst/>
                        </a:rPr>
                      </a:br>
                      <a:endParaRPr lang="bg-BG" sz="1600" dirty="0">
                        <a:effectLst/>
                      </a:endParaRP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bg-BG" sz="1600" dirty="0">
                          <a:effectLst/>
                        </a:rPr>
                        <a:t>0000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0001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0011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0010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0110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0111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0101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0100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1100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1101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1111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1110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1010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1011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1001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1000</a:t>
                      </a: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700">
                <a:tc>
                  <a:txBody>
                    <a:bodyPr/>
                    <a:lstStyle/>
                    <a:p>
                      <a:r>
                        <a:rPr lang="en-US" sz="1600" dirty="0"/>
                        <a:t>3-bit</a:t>
                      </a: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2124700">
                <a:tc>
                  <a:txBody>
                    <a:bodyPr/>
                    <a:lstStyle/>
                    <a:p>
                      <a:r>
                        <a:rPr lang="bg-BG" sz="1600" dirty="0">
                          <a:effectLst/>
                        </a:rPr>
                        <a:t>000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001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011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010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110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111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101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100</a:t>
                      </a: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090066"/>
              </p:ext>
            </p:extLst>
          </p:nvPr>
        </p:nvGraphicFramePr>
        <p:xfrm>
          <a:off x="1371600" y="3048000"/>
          <a:ext cx="3505200" cy="327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400"/>
                <a:gridCol w="1168400"/>
                <a:gridCol w="1168400"/>
              </a:tblGrid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Decimal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Gray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Binary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15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code – Source code 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33400" y="1219200"/>
            <a:ext cx="8077200" cy="5029200"/>
          </a:xfrm>
        </p:spPr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 = </a:t>
            </a:r>
            <a:r>
              <a:rPr lang="en-US" dirty="0" smtClean="0"/>
              <a:t>4, a[1000],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void </a:t>
            </a:r>
            <a:r>
              <a:rPr lang="en-US" dirty="0"/>
              <a:t>print(void)</a:t>
            </a:r>
          </a:p>
          <a:p>
            <a:r>
              <a:rPr lang="en-US" dirty="0"/>
              <a:t>{ </a:t>
            </a:r>
            <a:r>
              <a:rPr lang="en-US" dirty="0" smtClean="0"/>
              <a:t> </a:t>
            </a:r>
            <a:r>
              <a:rPr lang="nn-NO" dirty="0" smtClean="0"/>
              <a:t>for </a:t>
            </a:r>
            <a:r>
              <a:rPr lang="nn-NO" dirty="0"/>
              <a:t>(i = n; i &gt;= 1; i--) printf("%d ", a[i]);</a:t>
            </a:r>
          </a:p>
          <a:p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/>
              <a:t>("\n");</a:t>
            </a:r>
          </a:p>
          <a:p>
            <a:r>
              <a:rPr lang="bg-BG" dirty="0"/>
              <a:t>}</a:t>
            </a:r>
          </a:p>
          <a:p>
            <a:r>
              <a:rPr lang="en-US" dirty="0" smtClean="0"/>
              <a:t>void </a:t>
            </a:r>
            <a:r>
              <a:rPr lang="en-US" dirty="0" err="1"/>
              <a:t>backgray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k)</a:t>
            </a:r>
          </a:p>
          <a:p>
            <a:r>
              <a:rPr lang="en-US" dirty="0"/>
              <a:t>{ </a:t>
            </a:r>
            <a:r>
              <a:rPr lang="en-US" dirty="0" smtClean="0"/>
              <a:t> if </a:t>
            </a:r>
            <a:r>
              <a:rPr lang="en-US" dirty="0"/>
              <a:t>(0 == k) { print(); return; }</a:t>
            </a:r>
          </a:p>
          <a:p>
            <a:r>
              <a:rPr lang="en-US" dirty="0" smtClean="0"/>
              <a:t>   a[k</a:t>
            </a:r>
            <a:r>
              <a:rPr lang="en-US" dirty="0"/>
              <a:t>] = 1;  </a:t>
            </a:r>
            <a:r>
              <a:rPr lang="en-US" dirty="0" err="1"/>
              <a:t>forwgray</a:t>
            </a:r>
            <a:r>
              <a:rPr lang="en-US" dirty="0"/>
              <a:t>(k - 1);</a:t>
            </a:r>
          </a:p>
          <a:p>
            <a:r>
              <a:rPr lang="en-US" dirty="0"/>
              <a:t>  </a:t>
            </a:r>
            <a:r>
              <a:rPr lang="en-US" dirty="0" smtClean="0"/>
              <a:t> a[k</a:t>
            </a:r>
            <a:r>
              <a:rPr lang="en-US" dirty="0"/>
              <a:t>] = 0;  </a:t>
            </a:r>
            <a:r>
              <a:rPr lang="en-US" dirty="0" err="1"/>
              <a:t>backgray</a:t>
            </a:r>
            <a:r>
              <a:rPr lang="en-US" dirty="0"/>
              <a:t>(k - 1);</a:t>
            </a:r>
          </a:p>
          <a:p>
            <a:r>
              <a:rPr lang="bg-BG" dirty="0"/>
              <a:t>}</a:t>
            </a:r>
          </a:p>
          <a:p>
            <a:r>
              <a:rPr lang="en-US" dirty="0" smtClean="0"/>
              <a:t>void </a:t>
            </a:r>
            <a:r>
              <a:rPr lang="en-US" dirty="0" err="1"/>
              <a:t>forwgray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k)</a:t>
            </a:r>
          </a:p>
          <a:p>
            <a:r>
              <a:rPr lang="en-US" dirty="0"/>
              <a:t>{ </a:t>
            </a:r>
            <a:r>
              <a:rPr lang="en-US" dirty="0" smtClean="0"/>
              <a:t> if </a:t>
            </a:r>
            <a:r>
              <a:rPr lang="en-US" dirty="0"/>
              <a:t>(0 == k) {  print(); return; }</a:t>
            </a:r>
          </a:p>
          <a:p>
            <a:r>
              <a:rPr lang="en-US" dirty="0"/>
              <a:t>  </a:t>
            </a:r>
            <a:r>
              <a:rPr lang="en-US" dirty="0" smtClean="0"/>
              <a:t> a[k</a:t>
            </a:r>
            <a:r>
              <a:rPr lang="en-US" dirty="0"/>
              <a:t>] = 0;  </a:t>
            </a:r>
            <a:r>
              <a:rPr lang="en-US" dirty="0" err="1"/>
              <a:t>forwgray</a:t>
            </a:r>
            <a:r>
              <a:rPr lang="en-US" dirty="0"/>
              <a:t>(k - 1);</a:t>
            </a:r>
          </a:p>
          <a:p>
            <a:r>
              <a:rPr lang="en-US" dirty="0"/>
              <a:t>  </a:t>
            </a:r>
            <a:r>
              <a:rPr lang="en-US" dirty="0" smtClean="0"/>
              <a:t> a[k</a:t>
            </a:r>
            <a:r>
              <a:rPr lang="en-US" dirty="0"/>
              <a:t>] = 1;  </a:t>
            </a:r>
            <a:r>
              <a:rPr lang="en-US" dirty="0" err="1"/>
              <a:t>backgray</a:t>
            </a:r>
            <a:r>
              <a:rPr lang="en-US" dirty="0"/>
              <a:t>(k - 1);</a:t>
            </a:r>
          </a:p>
          <a:p>
            <a:r>
              <a:rPr lang="bg-BG" dirty="0"/>
              <a:t>}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 { </a:t>
            </a:r>
            <a:r>
              <a:rPr lang="en-US" dirty="0" err="1" smtClean="0"/>
              <a:t>forwgray</a:t>
            </a:r>
            <a:r>
              <a:rPr lang="en-US" dirty="0" smtClean="0"/>
              <a:t>(n); return </a:t>
            </a:r>
            <a:r>
              <a:rPr lang="en-US" dirty="0"/>
              <a:t>0</a:t>
            </a:r>
            <a:r>
              <a:rPr lang="en-US" dirty="0" smtClean="0"/>
              <a:t>; </a:t>
            </a:r>
            <a:r>
              <a:rPr lang="bg-BG" dirty="0" smtClean="0"/>
              <a:t>}</a:t>
            </a:r>
            <a:endParaRPr lang="bg-BG" dirty="0"/>
          </a:p>
          <a:p>
            <a:endParaRPr lang="bg-BG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637692"/>
            <a:ext cx="1076325" cy="33117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10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Video lectures (in Bulgarian)</a:t>
            </a:r>
          </a:p>
          <a:p>
            <a:pPr lvl="1"/>
            <a:r>
              <a:rPr lang="en-US" dirty="0">
                <a:hlinkClick r:id="rId2"/>
              </a:rPr>
              <a:t>http://cs.maycamp.com/?</a:t>
            </a:r>
            <a:r>
              <a:rPr lang="en-US" dirty="0" smtClean="0">
                <a:hlinkClick r:id="rId2"/>
              </a:rPr>
              <a:t>page_id=685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http://cs.maycamp.com/?</a:t>
            </a:r>
            <a:r>
              <a:rPr lang="en-US" dirty="0" smtClean="0">
                <a:hlinkClick r:id="rId3"/>
              </a:rPr>
              <a:t>page_id=760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http://cs.maycamp.com/?</a:t>
            </a:r>
            <a:r>
              <a:rPr lang="en-US" dirty="0" smtClean="0">
                <a:hlinkClick r:id="rId4"/>
              </a:rPr>
              <a:t>page_id=764</a:t>
            </a:r>
            <a:endParaRPr lang="en-US" dirty="0" smtClean="0"/>
          </a:p>
          <a:p>
            <a:r>
              <a:rPr lang="en-US" dirty="0" err="1" smtClean="0"/>
              <a:t>TopCoder</a:t>
            </a:r>
            <a:r>
              <a:rPr lang="en-US" dirty="0"/>
              <a:t> </a:t>
            </a:r>
            <a:r>
              <a:rPr lang="en-US" dirty="0" smtClean="0"/>
              <a:t>article: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goo.gl/bN9RL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en.wikipedia.org/wiki/Permutation</a:t>
            </a:r>
            <a:endParaRPr lang="en-US" dirty="0" smtClean="0"/>
          </a:p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en.wikipedia.org/wiki/Combination</a:t>
            </a:r>
            <a:endParaRPr lang="en-US" dirty="0" smtClean="0"/>
          </a:p>
          <a:p>
            <a:r>
              <a:rPr lang="en-US" dirty="0" smtClean="0"/>
              <a:t>Book: </a:t>
            </a: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goo.gl/Z2Knl</a:t>
            </a:r>
            <a:endParaRPr lang="en-US" dirty="0" smtClean="0"/>
          </a:p>
          <a:p>
            <a:r>
              <a:rPr lang="en-US" dirty="0" err="1" smtClean="0"/>
              <a:t>Nakov’s</a:t>
            </a:r>
            <a:r>
              <a:rPr lang="en-US" dirty="0" smtClean="0"/>
              <a:t> book: Programming </a:t>
            </a:r>
            <a:r>
              <a:rPr lang="en-US" dirty="0"/>
              <a:t>= ++Algorithms;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4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If the order doesn't matter, it is a Combination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If the order does matter it is a </a:t>
                </a:r>
                <a:r>
                  <a:rPr lang="en-US" dirty="0" smtClean="0"/>
                  <a:t>Permutation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Permutations with r</a:t>
                </a:r>
                <a:r>
                  <a:rPr lang="en-US" dirty="0" smtClean="0"/>
                  <a:t>epetition – </a:t>
                </a:r>
                <a:r>
                  <a:rPr lang="en-US" b="0" dirty="0" err="1" smtClean="0"/>
                  <a:t>n</a:t>
                </a:r>
                <a:r>
                  <a:rPr lang="en-US" b="0" baseline="30000" dirty="0" err="1" smtClean="0"/>
                  <a:t>k</a:t>
                </a:r>
                <a:endParaRPr lang="en-US" b="0" baseline="30000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Permutations without </a:t>
                </a:r>
                <a:r>
                  <a:rPr lang="en-US" dirty="0" smtClean="0"/>
                  <a:t>repetition </a:t>
                </a:r>
                <a:r>
                  <a:rPr lang="en-US" dirty="0"/>
                  <a:t>–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>
                            <a:effectLst/>
                            <a:latin typeface="Cambria Math"/>
                          </a:rPr>
                          <m:t>𝑛</m:t>
                        </m:r>
                        <m:r>
                          <a:rPr lang="en-US" b="0" i="1">
                            <a:effectLst/>
                            <a:latin typeface="Cambria Math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b="0" i="1">
                                <a:effectLst/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effectLst/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>
                                <a:effectLst/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effectLst/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b="0" i="1">
                            <a:effectLst/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Combinations without repetition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b="0" i="1">
                            <a:latin typeface="Cambria Math"/>
                          </a:rPr>
                        </m:ctrlPr>
                      </m:fPr>
                      <m:num>
                        <m:r>
                          <a:rPr lang="bg-BG" b="0" i="1">
                            <a:latin typeface="Cambria Math"/>
                          </a:rPr>
                          <m:t>𝑛</m:t>
                        </m:r>
                        <m:r>
                          <a:rPr lang="bg-BG" b="0" i="1">
                            <a:latin typeface="Cambria Math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bg-BG" b="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bg-BG" b="0" i="1">
                                <a:latin typeface="Cambria Math"/>
                              </a:rPr>
                              <m:t>𝑛</m:t>
                            </m:r>
                            <m:r>
                              <a:rPr lang="bg-BG" b="0" i="1">
                                <a:latin typeface="Cambria Math"/>
                              </a:rPr>
                              <m:t>−</m:t>
                            </m:r>
                            <m:r>
                              <a:rPr lang="bg-BG" b="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bg-BG" b="0" i="1">
                            <a:latin typeface="Cambria Math"/>
                          </a:rPr>
                          <m:t>!</m:t>
                        </m:r>
                        <m:r>
                          <a:rPr lang="bg-BG" b="0" i="1">
                            <a:latin typeface="Cambria Math"/>
                          </a:rPr>
                          <m:t>𝑘</m:t>
                        </m:r>
                        <m:r>
                          <a:rPr lang="bg-BG" b="0" i="1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Combinations with repetition</a:t>
                </a:r>
                <a:r>
                  <a:rPr lang="en-US" dirty="0"/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b="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bg-BG" b="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b="0" i="1">
                            <a:latin typeface="Cambria Math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bg-BG" b="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b="0" i="1">
                            <a:latin typeface="Cambria Math"/>
                          </a:rPr>
                          <m:t>!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bg-BG" b="0" dirty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Think about long numbers and avoid recursion</a:t>
                </a: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42" t="-1601" r="-8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Combinatorics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684772" y="6400800"/>
            <a:ext cx="3340915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http://algoacademy.telerik.com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5906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Test Questions</a:t>
            </a:r>
            <a:endParaRPr lang="en-US" dirty="0"/>
          </a:p>
        </p:txBody>
      </p:sp>
      <p:pic>
        <p:nvPicPr>
          <p:cNvPr id="1026" name="Picture 2" descr="http://img.wikinut.com/img/k5jwl27hfm5z8tr1/jpeg/724x5000/A-Classroom-Of-enthusiastic-student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171699"/>
            <a:ext cx="4857750" cy="32385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8760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Question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permutations of 3 different digits are there, chosen from the ten digits 0 to 9 inclusive</a:t>
            </a:r>
            <a:r>
              <a:rPr lang="en-US" dirty="0" smtClean="0"/>
              <a:t>?</a:t>
            </a:r>
          </a:p>
          <a:p>
            <a:pPr marL="871538" lvl="1" indent="-514350">
              <a:buFont typeface="+mj-lt"/>
              <a:buAutoNum type="alphaUcPeriod"/>
            </a:pPr>
            <a:r>
              <a:rPr lang="en-US" dirty="0" smtClean="0"/>
              <a:t>84</a:t>
            </a:r>
          </a:p>
          <a:p>
            <a:pPr marL="871538" lvl="1" indent="-514350">
              <a:buFont typeface="+mj-lt"/>
              <a:buAutoNum type="alphaUcPeriod"/>
            </a:pPr>
            <a:r>
              <a:rPr lang="en-US" dirty="0" smtClean="0"/>
              <a:t>120</a:t>
            </a:r>
          </a:p>
          <a:p>
            <a:pPr marL="871538" lvl="1" indent="-514350">
              <a:buFont typeface="+mj-lt"/>
              <a:buAutoNum type="alphaUcPeriod"/>
            </a:pPr>
            <a:r>
              <a:rPr lang="en-US" dirty="0" smtClean="0"/>
              <a:t>504</a:t>
            </a:r>
          </a:p>
          <a:p>
            <a:pPr marL="871538" lvl="1" indent="-514350">
              <a:buFont typeface="+mj-lt"/>
              <a:buAutoNum type="alphaUcPeriod"/>
            </a:pPr>
            <a:r>
              <a:rPr lang="en-US" dirty="0" smtClean="0"/>
              <a:t>720</a:t>
            </a:r>
          </a:p>
          <a:p>
            <a:pPr marL="357188" lvl="1" indent="0">
              <a:buNone/>
            </a:pPr>
            <a:r>
              <a:rPr lang="en-US" dirty="0" smtClean="0"/>
              <a:t>The </a:t>
            </a:r>
            <a:r>
              <a:rPr lang="en-US" dirty="0"/>
              <a:t>number of permutations of 3 digits chosen from 10 </a:t>
            </a:r>
            <a:r>
              <a:rPr lang="en-US" dirty="0" smtClean="0"/>
              <a:t>is 10! / 7! = </a:t>
            </a:r>
            <a:r>
              <a:rPr lang="en-US" dirty="0"/>
              <a:t>10 × 9 × 8 = 720</a:t>
            </a:r>
          </a:p>
        </p:txBody>
      </p:sp>
      <p:sp>
        <p:nvSpPr>
          <p:cNvPr id="6" name="Oval 5"/>
          <p:cNvSpPr/>
          <p:nvPr/>
        </p:nvSpPr>
        <p:spPr>
          <a:xfrm>
            <a:off x="523875" y="4591050"/>
            <a:ext cx="533400" cy="533400"/>
          </a:xfrm>
          <a:prstGeom prst="ellipse">
            <a:avLst/>
          </a:prstGeom>
          <a:noFill/>
          <a:ln w="635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72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permutations of 4 different letters are there, chosen from the twenty six letters of the alphabet (repetition is not allowed)?</a:t>
            </a:r>
          </a:p>
          <a:p>
            <a:pPr marL="871538" lvl="1" indent="-514350">
              <a:buFont typeface="+mj-lt"/>
              <a:buAutoNum type="alphaUcPeriod"/>
            </a:pPr>
            <a:r>
              <a:rPr lang="en-US" dirty="0" smtClean="0"/>
              <a:t>14950</a:t>
            </a:r>
            <a:endParaRPr lang="en-US" dirty="0"/>
          </a:p>
          <a:p>
            <a:pPr marL="871538" lvl="1" indent="-514350">
              <a:buFont typeface="+mj-lt"/>
              <a:buAutoNum type="alphaUcPeriod"/>
            </a:pPr>
            <a:r>
              <a:rPr lang="en-US" dirty="0" smtClean="0"/>
              <a:t>23751</a:t>
            </a:r>
            <a:endParaRPr lang="en-US" dirty="0"/>
          </a:p>
          <a:p>
            <a:pPr marL="871538" lvl="1" indent="-514350">
              <a:buFont typeface="+mj-lt"/>
              <a:buAutoNum type="alphaUcPeriod"/>
            </a:pPr>
            <a:r>
              <a:rPr lang="en-US" dirty="0" smtClean="0"/>
              <a:t>358800</a:t>
            </a:r>
            <a:endParaRPr lang="en-US" dirty="0"/>
          </a:p>
          <a:p>
            <a:pPr marL="871538" lvl="1" indent="-514350">
              <a:buFont typeface="+mj-lt"/>
              <a:buAutoNum type="alphaUcPeriod"/>
            </a:pPr>
            <a:r>
              <a:rPr lang="en-US" dirty="0" smtClean="0"/>
              <a:t>456976</a:t>
            </a:r>
          </a:p>
          <a:p>
            <a:pPr marL="357188" lvl="1" indent="0">
              <a:buNone/>
            </a:pPr>
            <a:r>
              <a:rPr lang="en-US" dirty="0" smtClean="0"/>
              <a:t>The number of permutations of 4 digits chosen from 26 is 26 × 25 × 24 × 23 = 358800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3875" y="3962400"/>
            <a:ext cx="533400" cy="533400"/>
          </a:xfrm>
          <a:prstGeom prst="ellipse">
            <a:avLst/>
          </a:prstGeom>
          <a:noFill/>
          <a:ln w="635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5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715000"/>
          </a:xfrm>
        </p:spPr>
        <p:txBody>
          <a:bodyPr/>
          <a:lstStyle/>
          <a:p>
            <a:r>
              <a:rPr lang="en-US" dirty="0"/>
              <a:t>How many different committees of 5 people can be chosen from 10 people?</a:t>
            </a:r>
            <a:endParaRPr lang="en-US" dirty="0" smtClean="0"/>
          </a:p>
          <a:p>
            <a:pPr marL="871538" lvl="1" indent="-514350">
              <a:buFont typeface="+mj-lt"/>
              <a:buAutoNum type="alphaUcPeriod"/>
            </a:pPr>
            <a:r>
              <a:rPr lang="en-US" dirty="0"/>
              <a:t>252</a:t>
            </a:r>
          </a:p>
          <a:p>
            <a:pPr marL="871538" lvl="1" indent="-514350">
              <a:buFont typeface="+mj-lt"/>
              <a:buAutoNum type="alphaUcPeriod"/>
            </a:pPr>
            <a:r>
              <a:rPr lang="en-US" dirty="0" smtClean="0"/>
              <a:t>2002</a:t>
            </a:r>
            <a:endParaRPr lang="en-US" dirty="0"/>
          </a:p>
          <a:p>
            <a:pPr marL="871538" lvl="1" indent="-514350">
              <a:buFont typeface="+mj-lt"/>
              <a:buAutoNum type="alphaUcPeriod"/>
            </a:pPr>
            <a:r>
              <a:rPr lang="en-US" dirty="0" smtClean="0"/>
              <a:t>30240</a:t>
            </a:r>
            <a:endParaRPr lang="en-US" dirty="0"/>
          </a:p>
          <a:p>
            <a:pPr marL="871538" lvl="1" indent="-514350">
              <a:buFont typeface="+mj-lt"/>
              <a:buAutoNum type="alphaUcPeriod"/>
            </a:pPr>
            <a:r>
              <a:rPr lang="en-US" dirty="0" smtClean="0"/>
              <a:t>100000</a:t>
            </a:r>
          </a:p>
          <a:p>
            <a:pPr marL="0" indent="0">
              <a:buNone/>
            </a:pPr>
            <a:r>
              <a:rPr lang="en-US" dirty="0"/>
              <a:t>In choosing a committee, order doesn't </a:t>
            </a:r>
            <a:r>
              <a:rPr lang="en-US" dirty="0" smtClean="0"/>
              <a:t>matter </a:t>
            </a:r>
            <a:r>
              <a:rPr lang="en-US" dirty="0"/>
              <a:t>so we need the number of combinations of 5 people chosen from </a:t>
            </a:r>
            <a:r>
              <a:rPr lang="en-US" dirty="0" smtClean="0"/>
              <a:t>10. C(10, 5) = </a:t>
            </a:r>
            <a:r>
              <a:rPr lang="en-US" dirty="0"/>
              <a:t>10!/(5!)(5</a:t>
            </a:r>
            <a:r>
              <a:rPr lang="en-US" dirty="0" smtClean="0"/>
              <a:t>!) = 252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33400" y="2181225"/>
            <a:ext cx="533400" cy="533400"/>
          </a:xfrm>
          <a:prstGeom prst="ellipse">
            <a:avLst/>
          </a:prstGeom>
          <a:noFill/>
          <a:ln w="635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5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US" dirty="0"/>
              <a:t>Jones is </a:t>
            </a:r>
            <a:r>
              <a:rPr lang="en-US" dirty="0" smtClean="0"/>
              <a:t>a Chairman. </a:t>
            </a:r>
            <a:r>
              <a:rPr lang="en-US" dirty="0"/>
              <a:t>In how many ways can a committee of 5 be chosen from 10 people given that Jones must be one of them?</a:t>
            </a:r>
            <a:endParaRPr lang="en-US" dirty="0" smtClean="0"/>
          </a:p>
          <a:p>
            <a:pPr marL="871538" lvl="1" indent="-514350">
              <a:buFont typeface="+mj-lt"/>
              <a:buAutoNum type="alphaUcPeriod"/>
            </a:pPr>
            <a:r>
              <a:rPr lang="en-US" dirty="0" smtClean="0"/>
              <a:t>126</a:t>
            </a:r>
            <a:endParaRPr lang="en-US" dirty="0"/>
          </a:p>
          <a:p>
            <a:pPr marL="871538" lvl="1" indent="-514350">
              <a:buFont typeface="+mj-lt"/>
              <a:buAutoNum type="alphaUcPeriod"/>
            </a:pPr>
            <a:r>
              <a:rPr lang="en-US" dirty="0" smtClean="0"/>
              <a:t>252</a:t>
            </a:r>
            <a:endParaRPr lang="en-US" dirty="0"/>
          </a:p>
          <a:p>
            <a:pPr marL="871538" lvl="1" indent="-514350">
              <a:buFont typeface="+mj-lt"/>
              <a:buAutoNum type="alphaUcPeriod"/>
            </a:pPr>
            <a:r>
              <a:rPr lang="en-US" dirty="0" smtClean="0"/>
              <a:t>495</a:t>
            </a:r>
            <a:endParaRPr lang="en-US" dirty="0"/>
          </a:p>
          <a:p>
            <a:pPr marL="871538" lvl="1" indent="-514350">
              <a:buFont typeface="+mj-lt"/>
              <a:buAutoNum type="alphaUcPeriod"/>
            </a:pPr>
            <a:r>
              <a:rPr lang="en-US" dirty="0" smtClean="0"/>
              <a:t>3024</a:t>
            </a:r>
          </a:p>
          <a:p>
            <a:pPr marL="0" indent="0">
              <a:buNone/>
            </a:pPr>
            <a:r>
              <a:rPr lang="en-US" dirty="0"/>
              <a:t>Jones is already chosen, so we need to choose another 4 from </a:t>
            </a:r>
            <a:r>
              <a:rPr lang="en-US" dirty="0" smtClean="0"/>
              <a:t>9 (order </a:t>
            </a:r>
            <a:r>
              <a:rPr lang="en-US" dirty="0"/>
              <a:t>doesn't </a:t>
            </a:r>
            <a:r>
              <a:rPr lang="en-US" dirty="0" smtClean="0"/>
              <a:t>matter). </a:t>
            </a:r>
            <a:br>
              <a:rPr lang="en-US" dirty="0" smtClean="0"/>
            </a:br>
            <a:r>
              <a:rPr lang="en-US" dirty="0" smtClean="0"/>
              <a:t>C(9, 4) = </a:t>
            </a:r>
            <a:r>
              <a:rPr lang="en-US" dirty="0"/>
              <a:t>9</a:t>
            </a:r>
            <a:r>
              <a:rPr lang="en-US" dirty="0" smtClean="0"/>
              <a:t>!/((5!)(</a:t>
            </a:r>
            <a:r>
              <a:rPr lang="en-US" dirty="0"/>
              <a:t>4</a:t>
            </a:r>
            <a:r>
              <a:rPr lang="en-US" dirty="0" smtClean="0"/>
              <a:t>!)) = </a:t>
            </a:r>
            <a:r>
              <a:rPr lang="en-US" dirty="0"/>
              <a:t>126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42925" y="2562225"/>
            <a:ext cx="533400" cy="533400"/>
          </a:xfrm>
          <a:prstGeom prst="ellipse">
            <a:avLst/>
          </a:prstGeom>
          <a:noFill/>
          <a:ln w="635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1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Combinatorics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r>
              <a:rPr lang="en-US" dirty="0" err="1"/>
              <a:t>Combinatorics</a:t>
            </a:r>
            <a:r>
              <a:rPr lang="en-US" dirty="0"/>
              <a:t> is a branch of mathematics concerning the study of finite or countable discrete </a:t>
            </a:r>
            <a:r>
              <a:rPr lang="en-US" dirty="0" smtClean="0"/>
              <a:t>structures</a:t>
            </a:r>
          </a:p>
          <a:p>
            <a:r>
              <a:rPr lang="en-US" dirty="0"/>
              <a:t>Combinatorial problems arise </a:t>
            </a:r>
            <a:r>
              <a:rPr lang="en-US" dirty="0" smtClean="0"/>
              <a:t>in</a:t>
            </a:r>
            <a:br>
              <a:rPr lang="en-US" dirty="0" smtClean="0"/>
            </a:br>
            <a:r>
              <a:rPr lang="en-US" dirty="0" smtClean="0"/>
              <a:t>many </a:t>
            </a:r>
            <a:r>
              <a:rPr lang="en-US" dirty="0"/>
              <a:t>areas of pure </a:t>
            </a:r>
            <a:r>
              <a:rPr lang="en-US" dirty="0" smtClean="0"/>
              <a:t>mathematics,</a:t>
            </a:r>
            <a:br>
              <a:rPr lang="en-US" dirty="0" smtClean="0"/>
            </a:br>
            <a:r>
              <a:rPr lang="en-US" dirty="0" smtClean="0"/>
              <a:t>notably </a:t>
            </a:r>
            <a:r>
              <a:rPr lang="en-US" dirty="0"/>
              <a:t>in algebra, </a:t>
            </a:r>
            <a:r>
              <a:rPr lang="en-US" dirty="0" smtClean="0"/>
              <a:t>probability</a:t>
            </a:r>
            <a:br>
              <a:rPr lang="en-US" dirty="0" smtClean="0"/>
            </a:br>
            <a:r>
              <a:rPr lang="en-US" dirty="0" smtClean="0"/>
              <a:t>theory</a:t>
            </a:r>
            <a:r>
              <a:rPr lang="en-US" dirty="0"/>
              <a:t>, </a:t>
            </a:r>
            <a:r>
              <a:rPr lang="en-US" dirty="0" smtClean="0"/>
              <a:t>topology</a:t>
            </a:r>
            <a:r>
              <a:rPr lang="en-US" dirty="0"/>
              <a:t>, </a:t>
            </a:r>
            <a:r>
              <a:rPr lang="en-US" dirty="0" smtClean="0"/>
              <a:t>geometry,</a:t>
            </a:r>
            <a:br>
              <a:rPr lang="en-US" dirty="0" smtClean="0"/>
            </a:br>
            <a:r>
              <a:rPr lang="en-US" dirty="0" smtClean="0"/>
              <a:t>physics, chemistry, biology, etc.</a:t>
            </a:r>
            <a:endParaRPr lang="bg-BG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2362200"/>
            <a:ext cx="1638300" cy="3228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 descr="http://www.cms.caltech.edu/images/labs/dna.jpg?13499954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0"/>
            <a:ext cx="2971800" cy="10306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59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US" dirty="0"/>
              <a:t>A password consists of four different letters of the alphabet. How many different possible passwords are there?</a:t>
            </a:r>
            <a:endParaRPr lang="en-US" dirty="0" smtClean="0"/>
          </a:p>
          <a:p>
            <a:pPr marL="871538" lvl="1" indent="-514350">
              <a:buFont typeface="+mj-lt"/>
              <a:buAutoNum type="alphaUcPeriod"/>
            </a:pPr>
            <a:r>
              <a:rPr lang="en-US" dirty="0" smtClean="0"/>
              <a:t>26</a:t>
            </a:r>
            <a:r>
              <a:rPr lang="en-US" baseline="30000" dirty="0"/>
              <a:t>4</a:t>
            </a:r>
            <a:endParaRPr lang="en-US" dirty="0" smtClean="0"/>
          </a:p>
          <a:p>
            <a:pPr marL="871538" lvl="1" indent="-514350">
              <a:buFont typeface="+mj-lt"/>
              <a:buAutoNum type="alphaUcPeriod"/>
            </a:pPr>
            <a:r>
              <a:rPr lang="en-US" dirty="0" smtClean="0"/>
              <a:t>456976</a:t>
            </a:r>
            <a:endParaRPr lang="en-US" dirty="0"/>
          </a:p>
          <a:p>
            <a:pPr marL="871538" lvl="1" indent="-514350">
              <a:buFont typeface="+mj-lt"/>
              <a:buAutoNum type="alphaUcPeriod"/>
            </a:pPr>
            <a:r>
              <a:rPr lang="en-US" dirty="0" smtClean="0"/>
              <a:t>14950</a:t>
            </a:r>
            <a:endParaRPr lang="en-US" dirty="0"/>
          </a:p>
          <a:p>
            <a:pPr marL="871538" lvl="1" indent="-514350">
              <a:buFont typeface="+mj-lt"/>
              <a:buAutoNum type="alphaUcPeriod"/>
            </a:pPr>
            <a:r>
              <a:rPr lang="en-US" dirty="0" smtClean="0"/>
              <a:t>358800</a:t>
            </a:r>
            <a:endParaRPr lang="en-US" dirty="0"/>
          </a:p>
          <a:p>
            <a:r>
              <a:rPr lang="en-US" dirty="0"/>
              <a:t>The number of permutations of 4 letters chosen from 26 </a:t>
            </a:r>
            <a:r>
              <a:rPr lang="en-US" dirty="0" smtClean="0"/>
              <a:t>is</a:t>
            </a:r>
            <a:br>
              <a:rPr lang="en-US" dirty="0" smtClean="0"/>
            </a:br>
            <a:r>
              <a:rPr lang="en-US" baseline="30000" dirty="0" smtClean="0"/>
              <a:t>26</a:t>
            </a:r>
            <a:r>
              <a:rPr lang="en-US" dirty="0" smtClean="0"/>
              <a:t>P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/>
              <a:t>= 26 × 25 × 24 × 23 = </a:t>
            </a:r>
            <a:r>
              <a:rPr lang="en-US" dirty="0" smtClean="0"/>
              <a:t>358800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1975" y="4438650"/>
            <a:ext cx="533400" cy="533400"/>
          </a:xfrm>
          <a:prstGeom prst="ellipse">
            <a:avLst/>
          </a:prstGeom>
          <a:noFill/>
          <a:ln w="635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6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Question 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6019800"/>
          </a:xfrm>
        </p:spPr>
        <p:txBody>
          <a:bodyPr/>
          <a:lstStyle/>
          <a:p>
            <a:r>
              <a:rPr lang="en-US" dirty="0"/>
              <a:t>A password consists of two letters of the alphabet followed by three digits </a:t>
            </a:r>
            <a:r>
              <a:rPr lang="en-US" dirty="0" smtClean="0"/>
              <a:t>(0 to 9). </a:t>
            </a:r>
            <a:r>
              <a:rPr lang="en-US" dirty="0"/>
              <a:t>Repeats are allowed. How many different possible passwords are there?</a:t>
            </a:r>
            <a:endParaRPr lang="en-US" dirty="0" smtClean="0"/>
          </a:p>
          <a:p>
            <a:pPr marL="871538" lvl="1" indent="-514350">
              <a:spcBef>
                <a:spcPts val="300"/>
              </a:spcBef>
              <a:spcAft>
                <a:spcPts val="300"/>
              </a:spcAft>
              <a:buFont typeface="+mj-lt"/>
              <a:buAutoNum type="alphaUcPeriod"/>
            </a:pPr>
            <a:r>
              <a:rPr lang="en-US" dirty="0" smtClean="0"/>
              <a:t>492804</a:t>
            </a:r>
          </a:p>
          <a:p>
            <a:pPr marL="871538" lvl="1" indent="-514350">
              <a:spcBef>
                <a:spcPts val="300"/>
              </a:spcBef>
              <a:spcAft>
                <a:spcPts val="300"/>
              </a:spcAft>
              <a:buFont typeface="+mj-lt"/>
              <a:buAutoNum type="alphaUcPeriod"/>
            </a:pPr>
            <a:r>
              <a:rPr lang="en-US" dirty="0" smtClean="0"/>
              <a:t>650000</a:t>
            </a:r>
          </a:p>
          <a:p>
            <a:pPr marL="871538" lvl="1" indent="-514350">
              <a:spcBef>
                <a:spcPts val="300"/>
              </a:spcBef>
              <a:spcAft>
                <a:spcPts val="300"/>
              </a:spcAft>
              <a:buFont typeface="+mj-lt"/>
              <a:buAutoNum type="alphaUcPeriod"/>
            </a:pPr>
            <a:r>
              <a:rPr lang="en-US" dirty="0" smtClean="0"/>
              <a:t>676000</a:t>
            </a:r>
            <a:endParaRPr lang="en-US" dirty="0"/>
          </a:p>
          <a:p>
            <a:pPr marL="871538" lvl="1" indent="-514350">
              <a:spcBef>
                <a:spcPts val="300"/>
              </a:spcBef>
              <a:spcAft>
                <a:spcPts val="300"/>
              </a:spcAft>
              <a:buFont typeface="+mj-lt"/>
              <a:buAutoNum type="alphaUcPeriod"/>
            </a:pPr>
            <a:r>
              <a:rPr lang="en-US" dirty="0" smtClean="0"/>
              <a:t>1757600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Ways </a:t>
            </a:r>
            <a:r>
              <a:rPr lang="en-US" dirty="0"/>
              <a:t>of choosing the letters = 26 × 26 = 676</a:t>
            </a:r>
            <a:br>
              <a:rPr lang="en-US" dirty="0"/>
            </a:br>
            <a:r>
              <a:rPr lang="en-US" dirty="0" smtClean="0"/>
              <a:t>Ways </a:t>
            </a:r>
            <a:r>
              <a:rPr lang="en-US" dirty="0"/>
              <a:t>of choosing the digits = 10 × 10 × 10 = </a:t>
            </a:r>
            <a:r>
              <a:rPr lang="en-US" dirty="0" smtClean="0"/>
              <a:t>1000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Possible </a:t>
            </a:r>
            <a:r>
              <a:rPr lang="en-US" dirty="0"/>
              <a:t>passwords = 676 × </a:t>
            </a:r>
            <a:r>
              <a:rPr lang="en-US" dirty="0" smtClean="0"/>
              <a:t>10000 </a:t>
            </a:r>
            <a:r>
              <a:rPr lang="en-US" dirty="0"/>
              <a:t>= </a:t>
            </a:r>
            <a:r>
              <a:rPr lang="en-US" dirty="0" smtClean="0"/>
              <a:t>676000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1975" y="4038600"/>
            <a:ext cx="533400" cy="533400"/>
          </a:xfrm>
          <a:prstGeom prst="ellipse">
            <a:avLst/>
          </a:prstGeom>
          <a:noFill/>
          <a:ln w="635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1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Question </a:t>
            </a:r>
            <a:r>
              <a:rPr lang="bg-BG" dirty="0" smtClean="0"/>
              <a:t>7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6019800"/>
          </a:xfrm>
        </p:spPr>
        <p:txBody>
          <a:bodyPr/>
          <a:lstStyle/>
          <a:p>
            <a:r>
              <a:rPr lang="en-US" dirty="0"/>
              <a:t>An encyclopedia has eight volumes. In how many ways can the eight volumes be replaced on the shelf?</a:t>
            </a:r>
            <a:endParaRPr lang="en-US" dirty="0" smtClean="0"/>
          </a:p>
          <a:p>
            <a:pPr marL="871538" lvl="1" indent="-514350">
              <a:spcBef>
                <a:spcPts val="300"/>
              </a:spcBef>
              <a:spcAft>
                <a:spcPts val="300"/>
              </a:spcAft>
              <a:buFont typeface="+mj-lt"/>
              <a:buAutoNum type="alphaUcPeriod"/>
            </a:pPr>
            <a:r>
              <a:rPr lang="en-US" dirty="0"/>
              <a:t>8</a:t>
            </a:r>
            <a:endParaRPr lang="en-US" dirty="0" smtClean="0"/>
          </a:p>
          <a:p>
            <a:pPr marL="871538" lvl="1" indent="-514350">
              <a:spcBef>
                <a:spcPts val="300"/>
              </a:spcBef>
              <a:spcAft>
                <a:spcPts val="300"/>
              </a:spcAft>
              <a:buFont typeface="+mj-lt"/>
              <a:buAutoNum type="alphaUcPeriod"/>
            </a:pPr>
            <a:r>
              <a:rPr lang="en-US" dirty="0" smtClean="0"/>
              <a:t>5040</a:t>
            </a:r>
          </a:p>
          <a:p>
            <a:pPr marL="871538" lvl="1" indent="-514350">
              <a:spcBef>
                <a:spcPts val="300"/>
              </a:spcBef>
              <a:spcAft>
                <a:spcPts val="300"/>
              </a:spcAft>
              <a:buFont typeface="+mj-lt"/>
              <a:buAutoNum type="alphaUcPeriod"/>
            </a:pPr>
            <a:r>
              <a:rPr lang="en-US" dirty="0" smtClean="0"/>
              <a:t>40320</a:t>
            </a:r>
            <a:endParaRPr lang="en-US" dirty="0"/>
          </a:p>
          <a:p>
            <a:pPr marL="871538" lvl="1" indent="-514350">
              <a:spcBef>
                <a:spcPts val="300"/>
              </a:spcBef>
              <a:spcAft>
                <a:spcPts val="300"/>
              </a:spcAft>
              <a:buFont typeface="+mj-lt"/>
              <a:buAutoNum type="alphaUcPeriod"/>
            </a:pPr>
            <a:r>
              <a:rPr lang="en-US" dirty="0"/>
              <a:t>8</a:t>
            </a:r>
            <a:r>
              <a:rPr lang="en-US" baseline="30000" dirty="0"/>
              <a:t>8</a:t>
            </a:r>
            <a:endParaRPr lang="en-US" dirty="0"/>
          </a:p>
          <a:p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/>
              <a:t>volume to be replaced could go in any one of the </a:t>
            </a:r>
            <a:r>
              <a:rPr lang="en-US" dirty="0" smtClean="0"/>
              <a:t>8 spots. The 2</a:t>
            </a:r>
            <a:r>
              <a:rPr lang="en-US" baseline="30000" dirty="0" smtClean="0"/>
              <a:t>nd</a:t>
            </a:r>
            <a:r>
              <a:rPr lang="en-US" dirty="0" smtClean="0"/>
              <a:t> could </a:t>
            </a:r>
            <a:r>
              <a:rPr lang="en-US" dirty="0"/>
              <a:t>then go in any one of the </a:t>
            </a:r>
            <a:r>
              <a:rPr lang="en-US" dirty="0" smtClean="0"/>
              <a:t>7 remaining spots, etc. Total </a:t>
            </a:r>
            <a:r>
              <a:rPr lang="en-US" dirty="0"/>
              <a:t>number of ways </a:t>
            </a:r>
            <a:r>
              <a:rPr lang="en-US" dirty="0" smtClean="0"/>
              <a:t>= </a:t>
            </a:r>
            <a:r>
              <a:rPr lang="en-US" dirty="0"/>
              <a:t>8! </a:t>
            </a:r>
            <a:r>
              <a:rPr lang="en-US" dirty="0" smtClean="0"/>
              <a:t>= 40320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1975" y="3552825"/>
            <a:ext cx="533400" cy="533400"/>
          </a:xfrm>
          <a:prstGeom prst="ellipse">
            <a:avLst/>
          </a:prstGeom>
          <a:noFill/>
          <a:ln w="635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1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Question </a:t>
            </a:r>
            <a:r>
              <a:rPr lang="bg-BG" dirty="0" smtClean="0"/>
              <a:t>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6019800"/>
          </a:xfrm>
        </p:spPr>
        <p:txBody>
          <a:bodyPr/>
          <a:lstStyle/>
          <a:p>
            <a:r>
              <a:rPr lang="en-US" dirty="0"/>
              <a:t>Assuming that any arrangement of letters forms a 'word', how many 'words' of any length can be formed from the letters of the word SQUARE</a:t>
            </a:r>
            <a:r>
              <a:rPr lang="en-US" dirty="0" smtClean="0"/>
              <a:t>?</a:t>
            </a:r>
            <a:r>
              <a:rPr lang="bg-BG" dirty="0" smtClean="0"/>
              <a:t> </a:t>
            </a:r>
            <a:r>
              <a:rPr lang="en-US" dirty="0" smtClean="0"/>
              <a:t>(</a:t>
            </a:r>
            <a:r>
              <a:rPr lang="en-US" dirty="0"/>
              <a:t>No repeating of letters)</a:t>
            </a:r>
            <a:endParaRPr lang="en-US" dirty="0" smtClean="0"/>
          </a:p>
          <a:p>
            <a:pPr marL="871538" lvl="1" indent="-514350">
              <a:spcBef>
                <a:spcPts val="300"/>
              </a:spcBef>
              <a:spcAft>
                <a:spcPts val="300"/>
              </a:spcAft>
              <a:buFont typeface="+mj-lt"/>
              <a:buAutoNum type="alphaUcPeriod"/>
            </a:pPr>
            <a:r>
              <a:rPr lang="en-US" dirty="0" smtClean="0"/>
              <a:t>8</a:t>
            </a:r>
            <a:r>
              <a:rPr lang="bg-BG" dirty="0" smtClean="0"/>
              <a:t>2	  </a:t>
            </a:r>
            <a:endParaRPr lang="en-US" dirty="0" smtClean="0"/>
          </a:p>
          <a:p>
            <a:pPr marL="871538" lvl="1" indent="-514350">
              <a:spcBef>
                <a:spcPts val="300"/>
              </a:spcBef>
              <a:spcAft>
                <a:spcPts val="300"/>
              </a:spcAft>
              <a:buFont typeface="+mj-lt"/>
              <a:buAutoNum type="alphaUcPeriod"/>
            </a:pPr>
            <a:r>
              <a:rPr lang="bg-BG" dirty="0" smtClean="0"/>
              <a:t>720</a:t>
            </a:r>
            <a:endParaRPr lang="en-US" dirty="0" smtClean="0"/>
          </a:p>
          <a:p>
            <a:pPr marL="871538" lvl="1" indent="-514350">
              <a:spcBef>
                <a:spcPts val="300"/>
              </a:spcBef>
              <a:spcAft>
                <a:spcPts val="300"/>
              </a:spcAft>
              <a:buFont typeface="+mj-lt"/>
              <a:buAutoNum type="alphaUcPeriod"/>
            </a:pPr>
            <a:r>
              <a:rPr lang="bg-BG" dirty="0" smtClean="0"/>
              <a:t>1956</a:t>
            </a:r>
            <a:endParaRPr lang="en-US" dirty="0"/>
          </a:p>
          <a:p>
            <a:pPr marL="871538" lvl="1" indent="-514350">
              <a:spcBef>
                <a:spcPts val="300"/>
              </a:spcBef>
              <a:spcAft>
                <a:spcPts val="300"/>
              </a:spcAft>
              <a:buFont typeface="+mj-lt"/>
              <a:buAutoNum type="alphaUcPeriod"/>
            </a:pPr>
            <a:r>
              <a:rPr lang="bg-BG" dirty="0" smtClean="0"/>
              <a:t>9331</a:t>
            </a:r>
          </a:p>
          <a:p>
            <a:pPr marL="9525" indent="0" algn="r">
              <a:spcBef>
                <a:spcPts val="300"/>
              </a:spcBef>
              <a:spcAft>
                <a:spcPts val="300"/>
              </a:spcAft>
              <a:buNone/>
            </a:pPr>
            <a:endParaRPr lang="en-US" dirty="0" smtClean="0"/>
          </a:p>
          <a:p>
            <a:pPr marL="9525" indent="0" algn="r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smtClean="0"/>
              <a:t>Answer on the next slide…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1975" y="4057650"/>
            <a:ext cx="533400" cy="533400"/>
          </a:xfrm>
          <a:prstGeom prst="ellipse">
            <a:avLst/>
          </a:prstGeom>
          <a:noFill/>
          <a:ln w="635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9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Question </a:t>
            </a:r>
            <a:r>
              <a:rPr lang="bg-BG" dirty="0" smtClean="0"/>
              <a:t>8</a:t>
            </a:r>
            <a:r>
              <a:rPr lang="en-US" dirty="0" smtClean="0"/>
              <a:t> - Answer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839200" cy="6019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number of one letter 'words' = </a:t>
            </a:r>
            <a:r>
              <a:rPr lang="en-US" baseline="30000" dirty="0"/>
              <a:t>6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= 6</a:t>
            </a:r>
            <a:br>
              <a:rPr lang="en-US" dirty="0"/>
            </a:br>
            <a:r>
              <a:rPr lang="en-US" dirty="0"/>
              <a:t>The number of two letter 'words' = </a:t>
            </a:r>
            <a:r>
              <a:rPr lang="en-US" baseline="30000" dirty="0"/>
              <a:t>6</a:t>
            </a:r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 = 6 × 5 = 30</a:t>
            </a:r>
            <a:br>
              <a:rPr lang="en-US" dirty="0"/>
            </a:br>
            <a:r>
              <a:rPr lang="en-US" dirty="0"/>
              <a:t>The number of three letter 'words' </a:t>
            </a:r>
            <a:r>
              <a:rPr lang="en-US" dirty="0" smtClean="0"/>
              <a:t>=</a:t>
            </a:r>
            <a:br>
              <a:rPr lang="en-US" dirty="0" smtClean="0"/>
            </a:br>
            <a:r>
              <a:rPr lang="en-US" baseline="30000" dirty="0" smtClean="0"/>
              <a:t>6</a:t>
            </a:r>
            <a:r>
              <a:rPr lang="en-US" dirty="0" smtClean="0"/>
              <a:t>P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= 6 × 5 × 4 = 120</a:t>
            </a:r>
            <a:br>
              <a:rPr lang="en-US" dirty="0"/>
            </a:br>
            <a:r>
              <a:rPr lang="en-US" dirty="0"/>
              <a:t>The number of four letter 'words' </a:t>
            </a:r>
            <a:r>
              <a:rPr lang="en-US" dirty="0" smtClean="0"/>
              <a:t>=</a:t>
            </a:r>
            <a:br>
              <a:rPr lang="en-US" dirty="0" smtClean="0"/>
            </a:br>
            <a:r>
              <a:rPr lang="en-US" baseline="30000" dirty="0" smtClean="0"/>
              <a:t>6</a:t>
            </a:r>
            <a:r>
              <a:rPr lang="en-US" dirty="0" smtClean="0"/>
              <a:t>P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/>
              <a:t>= 6 × 5 × 4 × 3 = 360</a:t>
            </a:r>
            <a:br>
              <a:rPr lang="en-US" dirty="0"/>
            </a:br>
            <a:r>
              <a:rPr lang="en-US" dirty="0"/>
              <a:t>The number of five letter 'words' </a:t>
            </a:r>
            <a:r>
              <a:rPr lang="en-US" dirty="0" smtClean="0"/>
              <a:t>=</a:t>
            </a:r>
            <a:br>
              <a:rPr lang="en-US" dirty="0" smtClean="0"/>
            </a:br>
            <a:r>
              <a:rPr lang="en-US" baseline="30000" dirty="0" smtClean="0"/>
              <a:t>6</a:t>
            </a:r>
            <a:r>
              <a:rPr lang="en-US" dirty="0" smtClean="0"/>
              <a:t>P</a:t>
            </a:r>
            <a:r>
              <a:rPr lang="en-US" baseline="-25000" dirty="0" smtClean="0"/>
              <a:t>5</a:t>
            </a:r>
            <a:r>
              <a:rPr lang="en-US" dirty="0" smtClean="0"/>
              <a:t> </a:t>
            </a:r>
            <a:r>
              <a:rPr lang="en-US" dirty="0"/>
              <a:t>= 6 × 5 × 4 × 3 × 2 = 720</a:t>
            </a:r>
            <a:br>
              <a:rPr lang="en-US" dirty="0"/>
            </a:br>
            <a:r>
              <a:rPr lang="en-US" dirty="0"/>
              <a:t>The number of six letter 'words' </a:t>
            </a:r>
            <a:r>
              <a:rPr lang="en-US" dirty="0" smtClean="0"/>
              <a:t>= </a:t>
            </a:r>
            <a:r>
              <a:rPr lang="en-US" baseline="30000" dirty="0" smtClean="0"/>
              <a:t>6</a:t>
            </a:r>
            <a:r>
              <a:rPr lang="en-US" dirty="0" smtClean="0"/>
              <a:t>P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  <a:r>
              <a:rPr lang="en-US" dirty="0"/>
              <a:t>= 6! = 720</a:t>
            </a:r>
            <a:br>
              <a:rPr lang="en-US" dirty="0"/>
            </a:br>
            <a:r>
              <a:rPr lang="en-US" dirty="0" smtClean="0"/>
              <a:t>So </a:t>
            </a:r>
            <a:r>
              <a:rPr lang="en-US" dirty="0"/>
              <a:t>the total number of possible 'words' </a:t>
            </a:r>
            <a:r>
              <a:rPr lang="en-US" dirty="0" smtClean="0"/>
              <a:t>=</a:t>
            </a:r>
            <a:br>
              <a:rPr lang="en-US" dirty="0" smtClean="0"/>
            </a:br>
            <a:r>
              <a:rPr lang="en-US" dirty="0" smtClean="0"/>
              <a:t>6 </a:t>
            </a:r>
            <a:r>
              <a:rPr lang="en-US" dirty="0"/>
              <a:t>+ 30 + 120 + 360 + 720 + 720 = </a:t>
            </a:r>
            <a:r>
              <a:rPr lang="en-US" dirty="0" smtClean="0"/>
              <a:t>1956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96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"My fruit salad is a combination of </a:t>
            </a:r>
            <a:r>
              <a:rPr lang="en-US" i="1" dirty="0" smtClean="0"/>
              <a:t>grapes, strawberries and bananas</a:t>
            </a:r>
            <a:r>
              <a:rPr lang="en-US" i="1" dirty="0"/>
              <a:t>"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don't care what </a:t>
            </a:r>
            <a:r>
              <a:rPr lang="en-US" dirty="0" smtClean="0"/>
              <a:t>order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fruits are in, they </a:t>
            </a:r>
            <a:r>
              <a:rPr lang="en-US" dirty="0" smtClean="0"/>
              <a:t>could</a:t>
            </a:r>
            <a:br>
              <a:rPr lang="en-US" dirty="0" smtClean="0"/>
            </a:br>
            <a:r>
              <a:rPr lang="en-US" dirty="0" smtClean="0"/>
              <a:t>also </a:t>
            </a:r>
            <a:r>
              <a:rPr lang="en-US" dirty="0"/>
              <a:t>be "</a:t>
            </a:r>
            <a:r>
              <a:rPr lang="en-US" i="1" dirty="0"/>
              <a:t>bananas, </a:t>
            </a:r>
            <a:r>
              <a:rPr lang="en-US" i="1" dirty="0" smtClean="0"/>
              <a:t>grapes</a:t>
            </a:r>
            <a:br>
              <a:rPr lang="en-US" i="1" dirty="0" smtClean="0"/>
            </a:br>
            <a:r>
              <a:rPr lang="en-US" i="1" dirty="0" smtClean="0"/>
              <a:t>and strawberries</a:t>
            </a:r>
            <a:r>
              <a:rPr lang="en-US" dirty="0" smtClean="0"/>
              <a:t>" or</a:t>
            </a:r>
            <a:br>
              <a:rPr lang="en-US" dirty="0" smtClean="0"/>
            </a:br>
            <a:r>
              <a:rPr lang="en-US" dirty="0" smtClean="0"/>
              <a:t>"</a:t>
            </a:r>
            <a:r>
              <a:rPr lang="en-US" i="1" dirty="0" smtClean="0"/>
              <a:t>grapes, </a:t>
            </a:r>
            <a:r>
              <a:rPr lang="en-US" i="1" dirty="0"/>
              <a:t>bananas </a:t>
            </a:r>
            <a:r>
              <a:rPr lang="en-US" i="1" dirty="0" smtClean="0"/>
              <a:t>and</a:t>
            </a:r>
            <a:br>
              <a:rPr lang="en-US" i="1" dirty="0" smtClean="0"/>
            </a:br>
            <a:r>
              <a:rPr lang="en-US" i="1" dirty="0" smtClean="0"/>
              <a:t>strawberries</a:t>
            </a:r>
            <a:r>
              <a:rPr lang="en-US" dirty="0" smtClean="0"/>
              <a:t>"</a:t>
            </a:r>
            <a:br>
              <a:rPr lang="en-US" dirty="0" smtClean="0"/>
            </a:br>
            <a:r>
              <a:rPr lang="en-US" dirty="0" smtClean="0"/>
              <a:t>its </a:t>
            </a:r>
            <a:r>
              <a:rPr lang="en-US" dirty="0"/>
              <a:t>the same </a:t>
            </a:r>
            <a:r>
              <a:rPr lang="en-US" dirty="0" smtClean="0"/>
              <a:t>salad</a:t>
            </a:r>
          </a:p>
          <a:p>
            <a:r>
              <a:rPr lang="en-US" dirty="0" smtClean="0"/>
              <a:t>If the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order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2F19"/>
                </a:solidFill>
              </a:rPr>
              <a:t>doesn't</a:t>
            </a:r>
            <a:r>
              <a:rPr lang="en-US" dirty="0" smtClean="0"/>
              <a:t> matter, it is a </a:t>
            </a:r>
            <a:r>
              <a:rPr lang="en-US" dirty="0" smtClean="0">
                <a:solidFill>
                  <a:schemeClr val="accent4"/>
                </a:solidFill>
              </a:rPr>
              <a:t>Combination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181225"/>
            <a:ext cx="3048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265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"The combination to the safe was </a:t>
            </a:r>
            <a:r>
              <a:rPr lang="en-US" i="1" dirty="0" smtClean="0"/>
              <a:t>4385"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Now </a:t>
            </a:r>
            <a:r>
              <a:rPr lang="en-US" dirty="0"/>
              <a:t>we do care about the </a:t>
            </a:r>
            <a:r>
              <a:rPr lang="en-US" dirty="0" smtClean="0"/>
              <a:t>order</a:t>
            </a:r>
          </a:p>
          <a:p>
            <a:pPr lvl="1"/>
            <a:r>
              <a:rPr lang="en-US" dirty="0" smtClean="0"/>
              <a:t>"</a:t>
            </a:r>
            <a:r>
              <a:rPr lang="en-US" i="1" dirty="0" smtClean="0"/>
              <a:t>845</a:t>
            </a:r>
            <a:r>
              <a:rPr lang="en-US" i="1" dirty="0"/>
              <a:t>3</a:t>
            </a:r>
            <a:r>
              <a:rPr lang="en-US" dirty="0" smtClean="0"/>
              <a:t>" </a:t>
            </a:r>
            <a:r>
              <a:rPr lang="en-US" dirty="0"/>
              <a:t>would not </a:t>
            </a:r>
            <a:r>
              <a:rPr lang="en-US" dirty="0" smtClean="0"/>
              <a:t>work,</a:t>
            </a:r>
            <a:br>
              <a:rPr lang="en-US" dirty="0" smtClean="0"/>
            </a:br>
            <a:r>
              <a:rPr lang="en-US" dirty="0" smtClean="0"/>
              <a:t>nor </a:t>
            </a:r>
            <a:r>
              <a:rPr lang="en-US" dirty="0"/>
              <a:t>would </a:t>
            </a:r>
            <a:r>
              <a:rPr lang="en-US" dirty="0" smtClean="0"/>
              <a:t>"</a:t>
            </a:r>
            <a:r>
              <a:rPr lang="en-US" i="1" dirty="0" smtClean="0"/>
              <a:t>4538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has to be exactly </a:t>
            </a:r>
            <a:r>
              <a:rPr lang="en-US" i="1" dirty="0" smtClean="0"/>
              <a:t>4-3-8-5</a:t>
            </a:r>
            <a:endParaRPr lang="en-US" i="1" dirty="0"/>
          </a:p>
          <a:p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order</a:t>
            </a:r>
            <a:r>
              <a:rPr lang="en-US" dirty="0"/>
              <a:t> does </a:t>
            </a:r>
            <a:r>
              <a:rPr lang="en-US" dirty="0" smtClean="0"/>
              <a:t>matter it </a:t>
            </a:r>
            <a:r>
              <a:rPr lang="en-US" dirty="0"/>
              <a:t>is a </a:t>
            </a:r>
            <a:r>
              <a:rPr lang="en-US" dirty="0" smtClean="0">
                <a:solidFill>
                  <a:schemeClr val="accent4"/>
                </a:solidFill>
              </a:rPr>
              <a:t>Permutation</a:t>
            </a:r>
          </a:p>
          <a:p>
            <a:r>
              <a:rPr lang="en-US" dirty="0"/>
              <a:t>A Permutation is an ordered Combination.</a:t>
            </a:r>
            <a:endParaRPr lang="en-US" dirty="0" smtClean="0">
              <a:solidFill>
                <a:schemeClr val="accent4"/>
              </a:solidFill>
            </a:endParaRPr>
          </a:p>
          <a:p>
            <a:r>
              <a:rPr lang="en-US" dirty="0"/>
              <a:t>To help you to </a:t>
            </a:r>
            <a:r>
              <a:rPr lang="en-US" dirty="0" smtClean="0"/>
              <a:t>remember,</a:t>
            </a:r>
            <a:br>
              <a:rPr lang="en-US" dirty="0" smtClean="0"/>
            </a:br>
            <a:r>
              <a:rPr lang="en-US" dirty="0" smtClean="0"/>
              <a:t>think </a:t>
            </a:r>
            <a:r>
              <a:rPr lang="en-US" dirty="0"/>
              <a:t>"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</a:t>
            </a:r>
            <a:r>
              <a:rPr lang="en-US" dirty="0"/>
              <a:t>ermutation ...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</a:t>
            </a:r>
            <a:r>
              <a:rPr lang="en-US" dirty="0"/>
              <a:t>osition"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86000"/>
            <a:ext cx="2895600" cy="167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009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factorial function (</a:t>
            </a:r>
            <a:r>
              <a:rPr lang="en-US" dirty="0" smtClean="0">
                <a:solidFill>
                  <a:schemeClr val="accent4"/>
                </a:solidFill>
              </a:rPr>
              <a:t>!</a:t>
            </a:r>
            <a:r>
              <a:rPr lang="en-US" dirty="0" smtClean="0"/>
              <a:t>) just means to multiply a series of descending natural numbers</a:t>
            </a:r>
          </a:p>
          <a:p>
            <a:pPr lvl="1"/>
            <a:r>
              <a:rPr lang="en-US" dirty="0" smtClean="0"/>
              <a:t>n</a:t>
            </a:r>
            <a:r>
              <a:rPr lang="en-US" dirty="0"/>
              <a:t>! = n × (n-1</a:t>
            </a:r>
            <a:r>
              <a:rPr lang="en-US" dirty="0" smtClean="0"/>
              <a:t>)!</a:t>
            </a:r>
          </a:p>
          <a:p>
            <a:pPr lvl="2"/>
            <a:r>
              <a:rPr lang="en-US" dirty="0"/>
              <a:t>1! = 1, 0! = </a:t>
            </a:r>
            <a:r>
              <a:rPr lang="en-US" dirty="0" smtClean="0"/>
              <a:t>1</a:t>
            </a:r>
            <a:endParaRPr lang="en-US" dirty="0"/>
          </a:p>
          <a:p>
            <a:pPr lvl="2"/>
            <a:r>
              <a:rPr lang="en-US" dirty="0" smtClean="0"/>
              <a:t>4</a:t>
            </a:r>
            <a:r>
              <a:rPr lang="en-US" dirty="0"/>
              <a:t>! = 4 × 3 × 2 × 1 = </a:t>
            </a:r>
            <a:r>
              <a:rPr lang="en-US" dirty="0" smtClean="0"/>
              <a:t>24</a:t>
            </a:r>
          </a:p>
          <a:p>
            <a:pPr lvl="2"/>
            <a:r>
              <a:rPr lang="en-US" dirty="0"/>
              <a:t>7! = 7 × 6 × 5 × 4 × 3 × 2 × 1 = </a:t>
            </a:r>
            <a:r>
              <a:rPr lang="en-US" dirty="0" smtClean="0"/>
              <a:t>5040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438400"/>
            <a:ext cx="1905000" cy="11740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953000"/>
            <a:ext cx="4572000" cy="120037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28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Factorial - Source code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3581400"/>
            <a:ext cx="8382000" cy="579646"/>
          </a:xfrm>
        </p:spPr>
        <p:txBody>
          <a:bodyPr wrap="square">
            <a:spAutoFit/>
          </a:bodyPr>
          <a:lstStyle/>
          <a:p>
            <a:r>
              <a:rPr lang="en-US" dirty="0"/>
              <a:t>Factorial – iterative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1000" y="4267200"/>
            <a:ext cx="8382000" cy="2031325"/>
          </a:xfrm>
        </p:spPr>
        <p:txBody>
          <a:bodyPr/>
          <a:lstStyle/>
          <a:p>
            <a:r>
              <a:rPr lang="en-US" dirty="0"/>
              <a:t>long </a:t>
            </a:r>
            <a:r>
              <a:rPr lang="en-US" dirty="0" err="1"/>
              <a:t>long</a:t>
            </a:r>
            <a:r>
              <a:rPr lang="en-US" dirty="0"/>
              <a:t> factorial(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r>
              <a:rPr lang="en-US" dirty="0"/>
              <a:t>{</a:t>
            </a:r>
          </a:p>
          <a:p>
            <a:r>
              <a:rPr lang="en-US" dirty="0" smtClean="0"/>
              <a:t>    long </a:t>
            </a:r>
            <a:r>
              <a:rPr lang="en-US" dirty="0" err="1"/>
              <a:t>long</a:t>
            </a:r>
            <a:r>
              <a:rPr lang="en-US" dirty="0"/>
              <a:t> result = 1;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= 2; </a:t>
            </a:r>
            <a:r>
              <a:rPr lang="en-US" dirty="0" err="1"/>
              <a:t>i</a:t>
            </a:r>
            <a:r>
              <a:rPr lang="en-US" dirty="0"/>
              <a:t> &lt;= n; </a:t>
            </a:r>
            <a:r>
              <a:rPr lang="en-US" dirty="0" err="1"/>
              <a:t>i</a:t>
            </a:r>
            <a:r>
              <a:rPr lang="en-US" dirty="0" smtClean="0"/>
              <a:t>++)</a:t>
            </a:r>
          </a:p>
          <a:p>
            <a:r>
              <a:rPr lang="en-US" dirty="0"/>
              <a:t> </a:t>
            </a:r>
            <a:r>
              <a:rPr lang="en-US" dirty="0" smtClean="0"/>
              <a:t>       result </a:t>
            </a:r>
            <a:r>
              <a:rPr lang="en-US" dirty="0"/>
              <a:t>= result *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return </a:t>
            </a:r>
            <a:r>
              <a:rPr lang="en-US" dirty="0"/>
              <a:t>result;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381000" y="1096754"/>
            <a:ext cx="8382000" cy="57964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Factorial – recursive</a:t>
            </a:r>
            <a:endParaRPr lang="bg-BG" dirty="0"/>
          </a:p>
        </p:txBody>
      </p:sp>
      <p:sp>
        <p:nvSpPr>
          <p:cNvPr id="14" name="Text Placeholder 6"/>
          <p:cNvSpPr txBox="1">
            <a:spLocks/>
          </p:cNvSpPr>
          <p:nvPr/>
        </p:nvSpPr>
        <p:spPr>
          <a:xfrm>
            <a:off x="381000" y="1752600"/>
            <a:ext cx="83820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long </a:t>
            </a:r>
            <a:r>
              <a:rPr lang="en-US" dirty="0" err="1"/>
              <a:t>long</a:t>
            </a:r>
            <a:r>
              <a:rPr lang="en-US" dirty="0"/>
              <a:t> factorial(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r>
              <a:rPr lang="en-US" dirty="0"/>
              <a:t>{</a:t>
            </a:r>
          </a:p>
          <a:p>
            <a:r>
              <a:rPr lang="en-US" dirty="0" smtClean="0"/>
              <a:t>    if </a:t>
            </a:r>
            <a:r>
              <a:rPr lang="en-US" dirty="0"/>
              <a:t>(n == 0) return 1;</a:t>
            </a:r>
          </a:p>
          <a:p>
            <a:r>
              <a:rPr lang="en-US" dirty="0"/>
              <a:t>    return factorial(n - 1) * n;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38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3" name="Picture 7" descr="C:\transparency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43200"/>
            <a:ext cx="54006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Permutations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1066800" cy="242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436" y="2743200"/>
            <a:ext cx="950564" cy="242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504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37448</TotalTime>
  <Words>2314</Words>
  <Application>Microsoft Office PowerPoint</Application>
  <PresentationFormat>On-screen Show (4:3)</PresentationFormat>
  <Paragraphs>425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Theme1</vt:lpstr>
      <vt:lpstr>Combinatorics</vt:lpstr>
      <vt:lpstr>Table of Contents</vt:lpstr>
      <vt:lpstr>Definitions in Combinatorics</vt:lpstr>
      <vt:lpstr>Combinatorics</vt:lpstr>
      <vt:lpstr>Combination</vt:lpstr>
      <vt:lpstr>Permutation</vt:lpstr>
      <vt:lpstr>Factorial</vt:lpstr>
      <vt:lpstr>Factorial - Source code</vt:lpstr>
      <vt:lpstr>Permutations</vt:lpstr>
      <vt:lpstr>Permutations with Repetition</vt:lpstr>
      <vt:lpstr>Permutations with Repetition</vt:lpstr>
      <vt:lpstr>Generating permutations</vt:lpstr>
      <vt:lpstr>Permutations without Repetition</vt:lpstr>
      <vt:lpstr>Generating permutations</vt:lpstr>
      <vt:lpstr>Permutations without Repetition</vt:lpstr>
      <vt:lpstr>Permutations - Source code</vt:lpstr>
      <vt:lpstr>C++ - next_permutation</vt:lpstr>
      <vt:lpstr>Combinations</vt:lpstr>
      <vt:lpstr>Combinations</vt:lpstr>
      <vt:lpstr>Combinations w/o Repetition</vt:lpstr>
      <vt:lpstr>Generate combinations w/o rep.</vt:lpstr>
      <vt:lpstr>Pascal's Triangle</vt:lpstr>
      <vt:lpstr>Pascal's Triangle's (2)</vt:lpstr>
      <vt:lpstr>Binomial coefficients</vt:lpstr>
      <vt:lpstr>Combinations with Repetition</vt:lpstr>
      <vt:lpstr>Combinations with Repetition</vt:lpstr>
      <vt:lpstr>Combinations with Repetition</vt:lpstr>
      <vt:lpstr>Binary Vectors</vt:lpstr>
      <vt:lpstr>Binary Vectors</vt:lpstr>
      <vt:lpstr>Gray code</vt:lpstr>
      <vt:lpstr>Gray code – Source code </vt:lpstr>
      <vt:lpstr>Resources</vt:lpstr>
      <vt:lpstr>Summary</vt:lpstr>
      <vt:lpstr>Combinatorics</vt:lpstr>
      <vt:lpstr>Test Questions</vt:lpstr>
      <vt:lpstr>Test Question 1</vt:lpstr>
      <vt:lpstr>Test Question 2</vt:lpstr>
      <vt:lpstr>Test Question 3</vt:lpstr>
      <vt:lpstr>Test Question 4</vt:lpstr>
      <vt:lpstr>Test Question 5</vt:lpstr>
      <vt:lpstr>Test Question 6</vt:lpstr>
      <vt:lpstr>Test Question 7</vt:lpstr>
      <vt:lpstr>Test Question 8</vt:lpstr>
      <vt:lpstr>Test Question 8 - Answer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and Graphs</dc:title>
  <dc:subject>C# Fundamentals Course</dc:subject>
  <dc:creator>Svetlin Nakov</dc:creator>
  <dc:description>C# Programming Fundamentals Course @ Telerik Academy
http://academy.telerik.com</dc:description>
  <cp:lastModifiedBy>Nikolay</cp:lastModifiedBy>
  <cp:revision>2500</cp:revision>
  <dcterms:created xsi:type="dcterms:W3CDTF">2007-12-08T16:03:35Z</dcterms:created>
  <dcterms:modified xsi:type="dcterms:W3CDTF">2012-10-27T09:54:11Z</dcterms:modified>
</cp:coreProperties>
</file>