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257" r:id="rId3"/>
    <p:sldId id="331" r:id="rId4"/>
    <p:sldId id="258" r:id="rId5"/>
    <p:sldId id="259" r:id="rId6"/>
    <p:sldId id="260" r:id="rId7"/>
    <p:sldId id="333" r:id="rId8"/>
    <p:sldId id="332" r:id="rId9"/>
    <p:sldId id="261" r:id="rId10"/>
    <p:sldId id="262" r:id="rId11"/>
    <p:sldId id="263" r:id="rId12"/>
    <p:sldId id="264" r:id="rId13"/>
    <p:sldId id="265" r:id="rId14"/>
    <p:sldId id="266" r:id="rId15"/>
    <p:sldId id="267" r:id="rId16"/>
    <p:sldId id="268" r:id="rId17"/>
    <p:sldId id="269" r:id="rId18"/>
    <p:sldId id="270" r:id="rId19"/>
    <p:sldId id="278" r:id="rId20"/>
    <p:sldId id="271" r:id="rId21"/>
    <p:sldId id="272" r:id="rId22"/>
    <p:sldId id="273" r:id="rId23"/>
    <p:sldId id="279" r:id="rId24"/>
    <p:sldId id="275" r:id="rId25"/>
    <p:sldId id="306" r:id="rId26"/>
    <p:sldId id="307" r:id="rId27"/>
    <p:sldId id="281" r:id="rId28"/>
    <p:sldId id="282" r:id="rId29"/>
    <p:sldId id="277" r:id="rId30"/>
    <p:sldId id="283" r:id="rId31"/>
    <p:sldId id="330" r:id="rId32"/>
    <p:sldId id="329" r:id="rId33"/>
    <p:sldId id="308" r:id="rId34"/>
    <p:sldId id="310" r:id="rId35"/>
    <p:sldId id="309" r:id="rId36"/>
    <p:sldId id="284" r:id="rId37"/>
    <p:sldId id="285" r:id="rId38"/>
    <p:sldId id="286" r:id="rId39"/>
    <p:sldId id="287" r:id="rId40"/>
    <p:sldId id="288" r:id="rId41"/>
    <p:sldId id="289" r:id="rId42"/>
    <p:sldId id="292" r:id="rId43"/>
    <p:sldId id="291" r:id="rId44"/>
    <p:sldId id="290" r:id="rId45"/>
    <p:sldId id="294" r:id="rId46"/>
    <p:sldId id="295" r:id="rId47"/>
    <p:sldId id="296" r:id="rId48"/>
    <p:sldId id="297" r:id="rId49"/>
    <p:sldId id="298" r:id="rId50"/>
    <p:sldId id="299" r:id="rId51"/>
    <p:sldId id="302" r:id="rId52"/>
    <p:sldId id="303" r:id="rId53"/>
    <p:sldId id="305" r:id="rId54"/>
    <p:sldId id="304" r:id="rId55"/>
    <p:sldId id="311" r:id="rId56"/>
    <p:sldId id="315" r:id="rId57"/>
    <p:sldId id="312" r:id="rId58"/>
    <p:sldId id="320" r:id="rId59"/>
    <p:sldId id="314" r:id="rId60"/>
    <p:sldId id="328" r:id="rId61"/>
    <p:sldId id="321" r:id="rId62"/>
    <p:sldId id="322" r:id="rId63"/>
    <p:sldId id="323" r:id="rId64"/>
    <p:sldId id="324" r:id="rId65"/>
    <p:sldId id="326" r:id="rId66"/>
    <p:sldId id="327" r:id="rId67"/>
    <p:sldId id="325" r:id="rId68"/>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AES" cryptAlgorithmClass="hash" cryptAlgorithmType="typeAny" cryptAlgorithmSid="14" spinCount="100000" saltData="SpVrzrbdaNbN+hQb/QXmWg==" hashData="HUViR+7dDz4nOpiv+eZ2PURuLUHkezNjA030OwOvn45qeRwhBAXuQkpExfbiXqJz+5PGozwxAFWdSsowBC07k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707" autoAdjust="0"/>
  </p:normalViewPr>
  <p:slideViewPr>
    <p:cSldViewPr>
      <p:cViewPr>
        <p:scale>
          <a:sx n="78" d="100"/>
          <a:sy n="78" d="100"/>
        </p:scale>
        <p:origin x="157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8DAEC7F-5F13-4C6E-AA97-97BD60E4F515}" type="datetimeFigureOut">
              <a:rPr lang="bg-BG"/>
              <a:pPr>
                <a:defRPr/>
              </a:pPr>
              <a:t>31.10.2016</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bg-BG"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bg-BG"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01BE5DD-D031-4467-A792-F279CA27E28D}" type="slidenum">
              <a:rPr lang="bg-BG"/>
              <a:pPr>
                <a:defRPr/>
              </a:pPr>
              <a:t>‹#›</a:t>
            </a:fld>
            <a:endParaRPr lang="bg-BG"/>
          </a:p>
        </p:txBody>
      </p:sp>
    </p:spTree>
    <p:extLst>
      <p:ext uri="{BB962C8B-B14F-4D97-AF65-F5344CB8AC3E}">
        <p14:creationId xmlns:p14="http://schemas.microsoft.com/office/powerpoint/2010/main" val="3374999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pPr>
              <a:defRPr/>
            </a:pPr>
            <a:fld id="{B01BE5DD-D031-4467-A792-F279CA27E28D}" type="slidenum">
              <a:rPr lang="bg-BG" smtClean="0"/>
              <a:pPr>
                <a:defRPr/>
              </a:pPr>
              <a:t>34</a:t>
            </a:fld>
            <a:endParaRPr lang="bg-BG"/>
          </a:p>
        </p:txBody>
      </p:sp>
    </p:spTree>
    <p:extLst>
      <p:ext uri="{BB962C8B-B14F-4D97-AF65-F5344CB8AC3E}">
        <p14:creationId xmlns:p14="http://schemas.microsoft.com/office/powerpoint/2010/main" val="143029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pPr>
              <a:defRPr/>
            </a:pPr>
            <a:fld id="{B01BE5DD-D031-4467-A792-F279CA27E28D}" type="slidenum">
              <a:rPr lang="bg-BG" smtClean="0"/>
              <a:pPr>
                <a:defRPr/>
              </a:pPr>
              <a:t>35</a:t>
            </a:fld>
            <a:endParaRPr lang="bg-BG"/>
          </a:p>
        </p:txBody>
      </p:sp>
    </p:spTree>
    <p:extLst>
      <p:ext uri="{BB962C8B-B14F-4D97-AF65-F5344CB8AC3E}">
        <p14:creationId xmlns:p14="http://schemas.microsoft.com/office/powerpoint/2010/main" val="73250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Isosceles Triangle 3"/>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smtClean="0"/>
              <a:t>Click to edit Master title style</a:t>
            </a:r>
            <a:endParaRPr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27"/>
          <p:cNvSpPr>
            <a:spLocks noGrp="1"/>
          </p:cNvSpPr>
          <p:nvPr>
            <p:ph type="dt" sz="half" idx="10"/>
          </p:nvPr>
        </p:nvSpPr>
        <p:spPr>
          <a:xfrm>
            <a:off x="1371600" y="6011863"/>
            <a:ext cx="5791200" cy="365125"/>
          </a:xfrm>
        </p:spPr>
        <p:txBody>
          <a:bodyPr tIns="0" bIns="0" anchor="t"/>
          <a:lstStyle>
            <a:lvl1pPr algn="r">
              <a:defRPr sz="1000"/>
            </a:lvl1pPr>
          </a:lstStyle>
          <a:p>
            <a:pPr>
              <a:defRPr/>
            </a:pPr>
            <a:fld id="{731DFC7A-514D-44F6-9790-631FBE7BBC26}" type="datetime1">
              <a:rPr lang="bg-BG" smtClean="0"/>
              <a:t>31.10.2016</a:t>
            </a:fld>
            <a:endParaRPr lang="bg-BG"/>
          </a:p>
        </p:txBody>
      </p:sp>
      <p:sp>
        <p:nvSpPr>
          <p:cNvPr id="6" name="Footer Placeholder 16"/>
          <p:cNvSpPr>
            <a:spLocks noGrp="1"/>
          </p:cNvSpPr>
          <p:nvPr>
            <p:ph type="ftr" sz="quarter" idx="11"/>
          </p:nvPr>
        </p:nvSpPr>
        <p:spPr>
          <a:xfrm>
            <a:off x="1371600" y="5649913"/>
            <a:ext cx="5791200" cy="365125"/>
          </a:xfrm>
        </p:spPr>
        <p:txBody>
          <a:bodyPr tIns="0" bIns="0"/>
          <a:lstStyle>
            <a:lvl1pPr algn="r">
              <a:defRPr sz="1100"/>
            </a:lvl1pPr>
          </a:lstStyle>
          <a:p>
            <a:pPr>
              <a:defRPr/>
            </a:pPr>
            <a:r>
              <a:rPr lang="ru-RU" smtClean="0"/>
              <a:t>Въведение в класове / А. Ушанова/</a:t>
            </a:r>
            <a:endParaRPr lang="bg-BG"/>
          </a:p>
        </p:txBody>
      </p:sp>
      <p:sp>
        <p:nvSpPr>
          <p:cNvPr id="7" name="Slide Number Placeholder 28"/>
          <p:cNvSpPr>
            <a:spLocks noGrp="1"/>
          </p:cNvSpPr>
          <p:nvPr>
            <p:ph type="sldNum" sz="quarter" idx="12"/>
          </p:nvPr>
        </p:nvSpPr>
        <p:spPr>
          <a:xfrm>
            <a:off x="8391525" y="5753100"/>
            <a:ext cx="503238" cy="365125"/>
          </a:xfrm>
        </p:spPr>
        <p:txBody>
          <a:bodyPr anchor="ctr"/>
          <a:lstStyle>
            <a:lvl1pPr algn="ctr">
              <a:defRPr sz="1300">
                <a:solidFill>
                  <a:srgbClr val="FFFFFF"/>
                </a:solidFill>
              </a:defRPr>
            </a:lvl1pPr>
          </a:lstStyle>
          <a:p>
            <a:pPr>
              <a:defRPr/>
            </a:pPr>
            <a:fld id="{23D6ADAE-2EB4-4A46-9FA0-C91757B6CB03}" type="slidenum">
              <a:rPr lang="bg-BG"/>
              <a:pPr>
                <a:defRPr/>
              </a:pPr>
              <a:t>‹#›</a:t>
            </a:fld>
            <a:endParaRPr lang="bg-BG"/>
          </a:p>
        </p:txBody>
      </p:sp>
    </p:spTree>
    <p:extLst>
      <p:ext uri="{BB962C8B-B14F-4D97-AF65-F5344CB8AC3E}">
        <p14:creationId xmlns:p14="http://schemas.microsoft.com/office/powerpoint/2010/main" val="29748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B6742FB-1484-433D-A53F-D63559EB289E}" type="datetime1">
              <a:rPr lang="bg-BG" smtClean="0"/>
              <a:t>31.10.2016</a:t>
            </a:fld>
            <a:endParaRPr lang="bg-BG"/>
          </a:p>
        </p:txBody>
      </p:sp>
      <p:sp>
        <p:nvSpPr>
          <p:cNvPr id="5" name="Footer Placeholder 2"/>
          <p:cNvSpPr>
            <a:spLocks noGrp="1"/>
          </p:cNvSpPr>
          <p:nvPr>
            <p:ph type="ftr" sz="quarter" idx="11"/>
          </p:nvPr>
        </p:nvSpPr>
        <p:spPr/>
        <p:txBody>
          <a:bodyPr/>
          <a:lstStyle>
            <a:lvl1pPr>
              <a:defRPr/>
            </a:lvl1pPr>
          </a:lstStyle>
          <a:p>
            <a:pPr>
              <a:defRPr/>
            </a:pPr>
            <a:r>
              <a:rPr lang="ru-RU" smtClean="0"/>
              <a:t>Въведение в класове / А. Ушанова/</a:t>
            </a:r>
            <a:endParaRPr lang="bg-BG"/>
          </a:p>
        </p:txBody>
      </p:sp>
      <p:sp>
        <p:nvSpPr>
          <p:cNvPr id="6" name="Slide Number Placeholder 22"/>
          <p:cNvSpPr>
            <a:spLocks noGrp="1"/>
          </p:cNvSpPr>
          <p:nvPr>
            <p:ph type="sldNum" sz="quarter" idx="12"/>
          </p:nvPr>
        </p:nvSpPr>
        <p:spPr/>
        <p:txBody>
          <a:bodyPr/>
          <a:lstStyle>
            <a:lvl1pPr>
              <a:defRPr/>
            </a:lvl1pPr>
          </a:lstStyle>
          <a:p>
            <a:pPr>
              <a:defRPr/>
            </a:pPr>
            <a:fld id="{06F2A7C2-1B95-4DAF-91B1-D43E15A6FF35}" type="slidenum">
              <a:rPr lang="bg-BG"/>
              <a:pPr>
                <a:defRPr/>
              </a:pPr>
              <a:t>‹#›</a:t>
            </a:fld>
            <a:endParaRPr lang="bg-BG"/>
          </a:p>
        </p:txBody>
      </p:sp>
    </p:spTree>
    <p:extLst>
      <p:ext uri="{BB962C8B-B14F-4D97-AF65-F5344CB8AC3E}">
        <p14:creationId xmlns:p14="http://schemas.microsoft.com/office/powerpoint/2010/main" val="281467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D9CBA6F-802D-40AE-BDE8-F4DFF8760EF6}" type="datetime1">
              <a:rPr lang="bg-BG" smtClean="0"/>
              <a:t>31.10.2016</a:t>
            </a:fld>
            <a:endParaRPr lang="bg-BG"/>
          </a:p>
        </p:txBody>
      </p:sp>
      <p:sp>
        <p:nvSpPr>
          <p:cNvPr id="5" name="Footer Placeholder 2"/>
          <p:cNvSpPr>
            <a:spLocks noGrp="1"/>
          </p:cNvSpPr>
          <p:nvPr>
            <p:ph type="ftr" sz="quarter" idx="11"/>
          </p:nvPr>
        </p:nvSpPr>
        <p:spPr/>
        <p:txBody>
          <a:bodyPr/>
          <a:lstStyle>
            <a:lvl1pPr>
              <a:defRPr/>
            </a:lvl1pPr>
          </a:lstStyle>
          <a:p>
            <a:pPr>
              <a:defRPr/>
            </a:pPr>
            <a:r>
              <a:rPr lang="ru-RU" smtClean="0"/>
              <a:t>Въведение в класове / А. Ушанова/</a:t>
            </a:r>
            <a:endParaRPr lang="bg-BG"/>
          </a:p>
        </p:txBody>
      </p:sp>
      <p:sp>
        <p:nvSpPr>
          <p:cNvPr id="6" name="Slide Number Placeholder 22"/>
          <p:cNvSpPr>
            <a:spLocks noGrp="1"/>
          </p:cNvSpPr>
          <p:nvPr>
            <p:ph type="sldNum" sz="quarter" idx="12"/>
          </p:nvPr>
        </p:nvSpPr>
        <p:spPr/>
        <p:txBody>
          <a:bodyPr/>
          <a:lstStyle>
            <a:lvl1pPr>
              <a:defRPr/>
            </a:lvl1pPr>
          </a:lstStyle>
          <a:p>
            <a:pPr>
              <a:defRPr/>
            </a:pPr>
            <a:fld id="{593796AC-186B-4748-9D46-743332A1DA60}" type="slidenum">
              <a:rPr lang="bg-BG"/>
              <a:pPr>
                <a:defRPr/>
              </a:pPr>
              <a:t>‹#›</a:t>
            </a:fld>
            <a:endParaRPr lang="bg-BG"/>
          </a:p>
        </p:txBody>
      </p:sp>
    </p:spTree>
    <p:extLst>
      <p:ext uri="{BB962C8B-B14F-4D97-AF65-F5344CB8AC3E}">
        <p14:creationId xmlns:p14="http://schemas.microsoft.com/office/powerpoint/2010/main" val="392984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882808"/>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791075" y="6480175"/>
            <a:ext cx="2133600" cy="301625"/>
          </a:xfrm>
        </p:spPr>
        <p:txBody>
          <a:bodyPr/>
          <a:lstStyle>
            <a:lvl1pPr>
              <a:defRPr/>
            </a:lvl1pPr>
          </a:lstStyle>
          <a:p>
            <a:pPr>
              <a:defRPr/>
            </a:pPr>
            <a:fld id="{C6B998EA-4AD9-4604-B089-29684CD40D6D}" type="datetime1">
              <a:rPr lang="bg-BG" smtClean="0"/>
              <a:t>31.10.2016</a:t>
            </a:fld>
            <a:endParaRPr lang="bg-BG"/>
          </a:p>
        </p:txBody>
      </p:sp>
      <p:sp>
        <p:nvSpPr>
          <p:cNvPr id="5" name="Footer Placeholder 4"/>
          <p:cNvSpPr>
            <a:spLocks noGrp="1"/>
          </p:cNvSpPr>
          <p:nvPr>
            <p:ph type="ftr" sz="quarter" idx="11"/>
          </p:nvPr>
        </p:nvSpPr>
        <p:spPr>
          <a:xfrm>
            <a:off x="457200" y="6481763"/>
            <a:ext cx="4259263" cy="300037"/>
          </a:xfrm>
        </p:spPr>
        <p:txBody>
          <a:bodyPr/>
          <a:lstStyle>
            <a:lvl1pPr>
              <a:defRPr/>
            </a:lvl1pPr>
          </a:lstStyle>
          <a:p>
            <a:pPr>
              <a:defRPr/>
            </a:pPr>
            <a:r>
              <a:rPr lang="ru-RU" smtClean="0"/>
              <a:t>Въведение в класове / А. Ушанова/</a:t>
            </a:r>
            <a:endParaRPr lang="bg-BG"/>
          </a:p>
        </p:txBody>
      </p:sp>
      <p:sp>
        <p:nvSpPr>
          <p:cNvPr id="6" name="Slide Number Placeholder 5"/>
          <p:cNvSpPr>
            <a:spLocks noGrp="1"/>
          </p:cNvSpPr>
          <p:nvPr>
            <p:ph type="sldNum" sz="quarter" idx="12"/>
          </p:nvPr>
        </p:nvSpPr>
        <p:spPr/>
        <p:txBody>
          <a:bodyPr/>
          <a:lstStyle>
            <a:lvl1pPr>
              <a:defRPr/>
            </a:lvl1pPr>
          </a:lstStyle>
          <a:p>
            <a:pPr>
              <a:defRPr/>
            </a:pPr>
            <a:fld id="{33E9F7A2-1BF4-4924-B7C1-15D2DA2CD2AE}" type="slidenum">
              <a:rPr lang="bg-BG"/>
              <a:pPr>
                <a:defRPr/>
              </a:pPr>
              <a:t>‹#›</a:t>
            </a:fld>
            <a:endParaRPr lang="bg-BG"/>
          </a:p>
        </p:txBody>
      </p:sp>
    </p:spTree>
    <p:extLst>
      <p:ext uri="{BB962C8B-B14F-4D97-AF65-F5344CB8AC3E}">
        <p14:creationId xmlns:p14="http://schemas.microsoft.com/office/powerpoint/2010/main" val="18430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4" name="Right Triangle 3"/>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Isosceles Triangle 4"/>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5"/>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Date Placeholder 3"/>
          <p:cNvSpPr>
            <a:spLocks noGrp="1"/>
          </p:cNvSpPr>
          <p:nvPr>
            <p:ph type="dt" sz="half" idx="10"/>
          </p:nvPr>
        </p:nvSpPr>
        <p:spPr>
          <a:xfrm>
            <a:off x="6956425" y="6477000"/>
            <a:ext cx="2133600" cy="304800"/>
          </a:xfrm>
        </p:spPr>
        <p:txBody>
          <a:bodyPr/>
          <a:lstStyle>
            <a:lvl1pPr>
              <a:defRPr/>
            </a:lvl1pPr>
          </a:lstStyle>
          <a:p>
            <a:pPr>
              <a:defRPr/>
            </a:pPr>
            <a:fld id="{6D9419C8-6DA1-4D15-88AE-5060A006E679}" type="datetime1">
              <a:rPr lang="bg-BG" smtClean="0"/>
              <a:t>31.10.2016</a:t>
            </a:fld>
            <a:endParaRPr lang="bg-BG"/>
          </a:p>
        </p:txBody>
      </p:sp>
      <p:sp>
        <p:nvSpPr>
          <p:cNvPr id="9" name="Footer Placeholder 4"/>
          <p:cNvSpPr>
            <a:spLocks noGrp="1"/>
          </p:cNvSpPr>
          <p:nvPr>
            <p:ph type="ftr" sz="quarter" idx="11"/>
          </p:nvPr>
        </p:nvSpPr>
        <p:spPr>
          <a:xfrm>
            <a:off x="2619375" y="6481763"/>
            <a:ext cx="4260850" cy="300037"/>
          </a:xfrm>
        </p:spPr>
        <p:txBody>
          <a:bodyPr/>
          <a:lstStyle>
            <a:lvl1pPr>
              <a:defRPr/>
            </a:lvl1pPr>
          </a:lstStyle>
          <a:p>
            <a:pPr>
              <a:defRPr/>
            </a:pPr>
            <a:r>
              <a:rPr lang="ru-RU" smtClean="0"/>
              <a:t>Въведение в класове / А. Ушанова/</a:t>
            </a:r>
            <a:endParaRPr lang="bg-BG"/>
          </a:p>
        </p:txBody>
      </p:sp>
      <p:sp>
        <p:nvSpPr>
          <p:cNvPr id="10" name="Slide Number Placeholder 5"/>
          <p:cNvSpPr>
            <a:spLocks noGrp="1"/>
          </p:cNvSpPr>
          <p:nvPr>
            <p:ph type="sldNum" sz="quarter" idx="12"/>
          </p:nvPr>
        </p:nvSpPr>
        <p:spPr>
          <a:xfrm>
            <a:off x="8450263" y="809625"/>
            <a:ext cx="503237" cy="300038"/>
          </a:xfrm>
        </p:spPr>
        <p:txBody>
          <a:bodyPr/>
          <a:lstStyle>
            <a:lvl1pPr>
              <a:defRPr/>
            </a:lvl1pPr>
          </a:lstStyle>
          <a:p>
            <a:pPr>
              <a:defRPr/>
            </a:pPr>
            <a:fld id="{B3B337D1-0DD3-42EE-AB2F-40990915C949}" type="slidenum">
              <a:rPr lang="bg-BG"/>
              <a:pPr>
                <a:defRPr/>
              </a:pPr>
              <a:t>‹#›</a:t>
            </a:fld>
            <a:endParaRPr lang="bg-BG"/>
          </a:p>
        </p:txBody>
      </p:sp>
    </p:spTree>
    <p:extLst>
      <p:ext uri="{BB962C8B-B14F-4D97-AF65-F5344CB8AC3E}">
        <p14:creationId xmlns:p14="http://schemas.microsoft.com/office/powerpoint/2010/main" val="15010983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20B9D20-214D-45D0-B7C5-23E083BD00C9}" type="datetime1">
              <a:rPr lang="bg-BG" smtClean="0"/>
              <a:t>31.10.2016</a:t>
            </a:fld>
            <a:endParaRPr lang="bg-BG"/>
          </a:p>
        </p:txBody>
      </p:sp>
      <p:sp>
        <p:nvSpPr>
          <p:cNvPr id="6" name="Footer Placeholder 2"/>
          <p:cNvSpPr>
            <a:spLocks noGrp="1"/>
          </p:cNvSpPr>
          <p:nvPr>
            <p:ph type="ftr" sz="quarter" idx="11"/>
          </p:nvPr>
        </p:nvSpPr>
        <p:spPr/>
        <p:txBody>
          <a:bodyPr/>
          <a:lstStyle>
            <a:lvl1pPr>
              <a:defRPr/>
            </a:lvl1pPr>
          </a:lstStyle>
          <a:p>
            <a:pPr>
              <a:defRPr/>
            </a:pPr>
            <a:r>
              <a:rPr lang="ru-RU" smtClean="0"/>
              <a:t>Въведение в класове / А. Ушанова/</a:t>
            </a:r>
            <a:endParaRPr lang="bg-BG"/>
          </a:p>
        </p:txBody>
      </p:sp>
      <p:sp>
        <p:nvSpPr>
          <p:cNvPr id="7" name="Slide Number Placeholder 22"/>
          <p:cNvSpPr>
            <a:spLocks noGrp="1"/>
          </p:cNvSpPr>
          <p:nvPr>
            <p:ph type="sldNum" sz="quarter" idx="12"/>
          </p:nvPr>
        </p:nvSpPr>
        <p:spPr/>
        <p:txBody>
          <a:bodyPr/>
          <a:lstStyle>
            <a:lvl1pPr>
              <a:defRPr/>
            </a:lvl1pPr>
          </a:lstStyle>
          <a:p>
            <a:pPr>
              <a:defRPr/>
            </a:pPr>
            <a:fld id="{A27CDACD-C404-4863-AA8E-B5BAC0528011}" type="slidenum">
              <a:rPr lang="bg-BG"/>
              <a:pPr>
                <a:defRPr/>
              </a:pPr>
              <a:t>‹#›</a:t>
            </a:fld>
            <a:endParaRPr lang="bg-BG"/>
          </a:p>
        </p:txBody>
      </p:sp>
    </p:spTree>
    <p:extLst>
      <p:ext uri="{BB962C8B-B14F-4D97-AF65-F5344CB8AC3E}">
        <p14:creationId xmlns:p14="http://schemas.microsoft.com/office/powerpoint/2010/main" val="65724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791075" y="6481763"/>
            <a:ext cx="2130425" cy="301625"/>
          </a:xfrm>
        </p:spPr>
        <p:txBody>
          <a:bodyPr/>
          <a:lstStyle>
            <a:lvl1pPr>
              <a:defRPr/>
            </a:lvl1pPr>
          </a:lstStyle>
          <a:p>
            <a:pPr>
              <a:defRPr/>
            </a:pPr>
            <a:fld id="{F3C2729B-6ED5-40CB-9A8E-0A12DF287203}" type="datetime1">
              <a:rPr lang="bg-BG" smtClean="0"/>
              <a:t>31.10.2016</a:t>
            </a:fld>
            <a:endParaRPr lang="bg-BG"/>
          </a:p>
        </p:txBody>
      </p:sp>
      <p:sp>
        <p:nvSpPr>
          <p:cNvPr id="8" name="Footer Placeholder 7"/>
          <p:cNvSpPr>
            <a:spLocks noGrp="1"/>
          </p:cNvSpPr>
          <p:nvPr>
            <p:ph type="ftr" sz="quarter" idx="11"/>
          </p:nvPr>
        </p:nvSpPr>
        <p:spPr>
          <a:xfrm>
            <a:off x="457200" y="6481763"/>
            <a:ext cx="4260850" cy="301625"/>
          </a:xfrm>
        </p:spPr>
        <p:txBody>
          <a:bodyPr/>
          <a:lstStyle>
            <a:lvl1pPr>
              <a:defRPr/>
            </a:lvl1pPr>
          </a:lstStyle>
          <a:p>
            <a:pPr>
              <a:defRPr/>
            </a:pPr>
            <a:r>
              <a:rPr lang="ru-RU" smtClean="0"/>
              <a:t>Въведение в класове / А. Ушанова/</a:t>
            </a:r>
            <a:endParaRPr lang="bg-BG"/>
          </a:p>
        </p:txBody>
      </p:sp>
      <p:sp>
        <p:nvSpPr>
          <p:cNvPr id="9" name="Slide Number Placeholder 8"/>
          <p:cNvSpPr>
            <a:spLocks noGrp="1"/>
          </p:cNvSpPr>
          <p:nvPr>
            <p:ph type="sldNum" sz="quarter" idx="12"/>
          </p:nvPr>
        </p:nvSpPr>
        <p:spPr>
          <a:xfrm>
            <a:off x="7589838" y="6483350"/>
            <a:ext cx="503237" cy="301625"/>
          </a:xfrm>
        </p:spPr>
        <p:txBody>
          <a:bodyPr/>
          <a:lstStyle>
            <a:lvl1pPr algn="ctr">
              <a:defRPr/>
            </a:lvl1pPr>
          </a:lstStyle>
          <a:p>
            <a:pPr>
              <a:defRPr/>
            </a:pPr>
            <a:fld id="{A7DEF7D5-36EF-4CD5-98FC-B936E70F4D90}" type="slidenum">
              <a:rPr lang="bg-BG"/>
              <a:pPr>
                <a:defRPr/>
              </a:pPr>
              <a:t>‹#›</a:t>
            </a:fld>
            <a:endParaRPr lang="bg-BG"/>
          </a:p>
        </p:txBody>
      </p:sp>
    </p:spTree>
    <p:extLst>
      <p:ext uri="{BB962C8B-B14F-4D97-AF65-F5344CB8AC3E}">
        <p14:creationId xmlns:p14="http://schemas.microsoft.com/office/powerpoint/2010/main" val="1725272330"/>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8A69CC9-16BF-44B9-B467-5D6CC6EFD02B}" type="datetime1">
              <a:rPr lang="bg-BG" smtClean="0"/>
              <a:t>31.10.2016</a:t>
            </a:fld>
            <a:endParaRPr lang="bg-BG"/>
          </a:p>
        </p:txBody>
      </p:sp>
      <p:sp>
        <p:nvSpPr>
          <p:cNvPr id="4" name="Footer Placeholder 2"/>
          <p:cNvSpPr>
            <a:spLocks noGrp="1"/>
          </p:cNvSpPr>
          <p:nvPr>
            <p:ph type="ftr" sz="quarter" idx="11"/>
          </p:nvPr>
        </p:nvSpPr>
        <p:spPr/>
        <p:txBody>
          <a:bodyPr/>
          <a:lstStyle>
            <a:lvl1pPr>
              <a:defRPr/>
            </a:lvl1pPr>
          </a:lstStyle>
          <a:p>
            <a:pPr>
              <a:defRPr/>
            </a:pPr>
            <a:r>
              <a:rPr lang="ru-RU" smtClean="0"/>
              <a:t>Въведение в класове / А. Ушанова/</a:t>
            </a:r>
            <a:endParaRPr lang="bg-BG"/>
          </a:p>
        </p:txBody>
      </p:sp>
      <p:sp>
        <p:nvSpPr>
          <p:cNvPr id="5" name="Slide Number Placeholder 22"/>
          <p:cNvSpPr>
            <a:spLocks noGrp="1"/>
          </p:cNvSpPr>
          <p:nvPr>
            <p:ph type="sldNum" sz="quarter" idx="12"/>
          </p:nvPr>
        </p:nvSpPr>
        <p:spPr/>
        <p:txBody>
          <a:bodyPr/>
          <a:lstStyle>
            <a:lvl1pPr>
              <a:defRPr/>
            </a:lvl1pPr>
          </a:lstStyle>
          <a:p>
            <a:pPr>
              <a:defRPr/>
            </a:pPr>
            <a:fld id="{8DD1B057-C4E0-44DF-A027-2B20180E8623}" type="slidenum">
              <a:rPr lang="bg-BG"/>
              <a:pPr>
                <a:defRPr/>
              </a:pPr>
              <a:t>‹#›</a:t>
            </a:fld>
            <a:endParaRPr lang="bg-BG"/>
          </a:p>
        </p:txBody>
      </p:sp>
    </p:spTree>
    <p:extLst>
      <p:ext uri="{BB962C8B-B14F-4D97-AF65-F5344CB8AC3E}">
        <p14:creationId xmlns:p14="http://schemas.microsoft.com/office/powerpoint/2010/main" val="5772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210531ED-39AF-4705-A77B-85A3A76AC868}" type="datetime1">
              <a:rPr lang="bg-BG" smtClean="0"/>
              <a:t>31.10.2016</a:t>
            </a:fld>
            <a:endParaRPr lang="bg-BG"/>
          </a:p>
        </p:txBody>
      </p:sp>
      <p:sp>
        <p:nvSpPr>
          <p:cNvPr id="3" name="Footer Placeholder 2"/>
          <p:cNvSpPr>
            <a:spLocks noGrp="1"/>
          </p:cNvSpPr>
          <p:nvPr>
            <p:ph type="ftr" sz="quarter" idx="11"/>
          </p:nvPr>
        </p:nvSpPr>
        <p:spPr/>
        <p:txBody>
          <a:bodyPr/>
          <a:lstStyle>
            <a:lvl1pPr>
              <a:defRPr/>
            </a:lvl1pPr>
          </a:lstStyle>
          <a:p>
            <a:pPr>
              <a:defRPr/>
            </a:pPr>
            <a:r>
              <a:rPr lang="ru-RU" smtClean="0"/>
              <a:t>Въведение в класове / А. Ушанова/</a:t>
            </a:r>
            <a:endParaRPr lang="bg-BG"/>
          </a:p>
        </p:txBody>
      </p:sp>
      <p:sp>
        <p:nvSpPr>
          <p:cNvPr id="4" name="Slide Number Placeholder 22"/>
          <p:cNvSpPr>
            <a:spLocks noGrp="1"/>
          </p:cNvSpPr>
          <p:nvPr>
            <p:ph type="sldNum" sz="quarter" idx="12"/>
          </p:nvPr>
        </p:nvSpPr>
        <p:spPr/>
        <p:txBody>
          <a:bodyPr/>
          <a:lstStyle>
            <a:lvl1pPr>
              <a:defRPr/>
            </a:lvl1pPr>
          </a:lstStyle>
          <a:p>
            <a:pPr>
              <a:defRPr/>
            </a:pPr>
            <a:fld id="{997DFCB5-F316-45BD-A265-1D266271C35E}" type="slidenum">
              <a:rPr lang="bg-BG"/>
              <a:pPr>
                <a:defRPr/>
              </a:pPr>
              <a:t>‹#›</a:t>
            </a:fld>
            <a:endParaRPr lang="bg-BG"/>
          </a:p>
        </p:txBody>
      </p:sp>
    </p:spTree>
    <p:extLst>
      <p:ext uri="{BB962C8B-B14F-4D97-AF65-F5344CB8AC3E}">
        <p14:creationId xmlns:p14="http://schemas.microsoft.com/office/powerpoint/2010/main" val="247458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smtClean="0"/>
              <a:t>Click to edit Master title style</a:t>
            </a:r>
            <a:endParaRPr lang="en-US"/>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78563" y="6556375"/>
            <a:ext cx="2133600" cy="301625"/>
          </a:xfrm>
        </p:spPr>
        <p:txBody>
          <a:bodyPr/>
          <a:lstStyle>
            <a:lvl1pPr>
              <a:defRPr sz="900"/>
            </a:lvl1pPr>
          </a:lstStyle>
          <a:p>
            <a:pPr>
              <a:defRPr/>
            </a:pPr>
            <a:fld id="{C78FE607-947E-4EBA-ABBA-28212B51893F}" type="datetime1">
              <a:rPr lang="bg-BG" smtClean="0"/>
              <a:t>31.10.2016</a:t>
            </a:fld>
            <a:endParaRPr lang="bg-BG"/>
          </a:p>
        </p:txBody>
      </p:sp>
      <p:sp>
        <p:nvSpPr>
          <p:cNvPr id="6" name="Footer Placeholder 5"/>
          <p:cNvSpPr>
            <a:spLocks noGrp="1"/>
          </p:cNvSpPr>
          <p:nvPr>
            <p:ph type="ftr" sz="quarter" idx="11"/>
          </p:nvPr>
        </p:nvSpPr>
        <p:spPr>
          <a:xfrm>
            <a:off x="1135063" y="6556375"/>
            <a:ext cx="5143500" cy="301625"/>
          </a:xfrm>
        </p:spPr>
        <p:txBody>
          <a:bodyPr/>
          <a:lstStyle>
            <a:lvl1pPr>
              <a:defRPr sz="900"/>
            </a:lvl1pPr>
          </a:lstStyle>
          <a:p>
            <a:pPr>
              <a:defRPr/>
            </a:pPr>
            <a:r>
              <a:rPr lang="ru-RU" smtClean="0"/>
              <a:t>Въведение в класове / А. Ушанова/</a:t>
            </a:r>
            <a:endParaRPr lang="bg-BG"/>
          </a:p>
        </p:txBody>
      </p:sp>
      <p:sp>
        <p:nvSpPr>
          <p:cNvPr id="7" name="Slide Number Placeholder 6"/>
          <p:cNvSpPr>
            <a:spLocks noGrp="1"/>
          </p:cNvSpPr>
          <p:nvPr>
            <p:ph type="sldNum" sz="quarter" idx="12"/>
          </p:nvPr>
        </p:nvSpPr>
        <p:spPr>
          <a:xfrm>
            <a:off x="8410575" y="6556375"/>
            <a:ext cx="503238" cy="301625"/>
          </a:xfrm>
        </p:spPr>
        <p:txBody>
          <a:bodyPr/>
          <a:lstStyle>
            <a:lvl1pPr>
              <a:defRPr sz="900"/>
            </a:lvl1pPr>
          </a:lstStyle>
          <a:p>
            <a:pPr>
              <a:defRPr/>
            </a:pPr>
            <a:fld id="{DBB1A82F-D99A-4941-A95F-EE5A90647DCD}" type="slidenum">
              <a:rPr lang="bg-BG"/>
              <a:pPr>
                <a:defRPr/>
              </a:pPr>
              <a:t>‹#›</a:t>
            </a:fld>
            <a:endParaRPr lang="bg-BG"/>
          </a:p>
        </p:txBody>
      </p:sp>
    </p:spTree>
    <p:extLst>
      <p:ext uri="{BB962C8B-B14F-4D97-AF65-F5344CB8AC3E}">
        <p14:creationId xmlns:p14="http://schemas.microsoft.com/office/powerpoint/2010/main" val="75891886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smtClean="0"/>
              <a:t>Click to edit Master title style</a:t>
            </a:r>
            <a:endParaRPr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a:xfrm>
            <a:off x="6108700" y="6556375"/>
            <a:ext cx="2101850" cy="301625"/>
          </a:xfrm>
        </p:spPr>
        <p:txBody>
          <a:bodyPr/>
          <a:lstStyle>
            <a:lvl1pPr>
              <a:defRPr sz="900"/>
            </a:lvl1pPr>
          </a:lstStyle>
          <a:p>
            <a:pPr>
              <a:defRPr/>
            </a:pPr>
            <a:fld id="{99672A2C-5FE9-4F02-A75F-AAEE4B1C364B}" type="datetime1">
              <a:rPr lang="bg-BG" smtClean="0"/>
              <a:t>31.10.2016</a:t>
            </a:fld>
            <a:endParaRPr lang="bg-BG"/>
          </a:p>
        </p:txBody>
      </p:sp>
      <p:sp>
        <p:nvSpPr>
          <p:cNvPr id="6" name="Footer Placeholder 5"/>
          <p:cNvSpPr>
            <a:spLocks noGrp="1"/>
          </p:cNvSpPr>
          <p:nvPr>
            <p:ph type="ftr" sz="quarter" idx="11"/>
          </p:nvPr>
        </p:nvSpPr>
        <p:spPr>
          <a:xfrm>
            <a:off x="1169988" y="6557963"/>
            <a:ext cx="4948237" cy="301625"/>
          </a:xfrm>
        </p:spPr>
        <p:txBody>
          <a:bodyPr/>
          <a:lstStyle>
            <a:lvl1pPr>
              <a:defRPr sz="900"/>
            </a:lvl1pPr>
          </a:lstStyle>
          <a:p>
            <a:pPr>
              <a:defRPr/>
            </a:pPr>
            <a:r>
              <a:rPr lang="ru-RU" smtClean="0"/>
              <a:t>Въведение в класове / А. Ушанова/</a:t>
            </a:r>
            <a:endParaRPr lang="bg-BG"/>
          </a:p>
        </p:txBody>
      </p:sp>
      <p:sp>
        <p:nvSpPr>
          <p:cNvPr id="7" name="Slide Number Placeholder 6"/>
          <p:cNvSpPr>
            <a:spLocks noGrp="1"/>
          </p:cNvSpPr>
          <p:nvPr>
            <p:ph type="sldNum" sz="quarter" idx="12"/>
          </p:nvPr>
        </p:nvSpPr>
        <p:spPr>
          <a:xfrm>
            <a:off x="8216900" y="6556375"/>
            <a:ext cx="366713" cy="301625"/>
          </a:xfrm>
        </p:spPr>
        <p:txBody>
          <a:bodyPr/>
          <a:lstStyle>
            <a:lvl1pPr algn="ctr">
              <a:defRPr sz="900"/>
            </a:lvl1pPr>
          </a:lstStyle>
          <a:p>
            <a:pPr>
              <a:defRPr/>
            </a:pPr>
            <a:fld id="{9AF4F532-B087-4D44-A2AF-98EC4BBEADC8}" type="slidenum">
              <a:rPr lang="bg-BG"/>
              <a:pPr>
                <a:defRPr/>
              </a:pPr>
              <a:t>‹#›</a:t>
            </a:fld>
            <a:endParaRPr lang="bg-BG"/>
          </a:p>
        </p:txBody>
      </p:sp>
    </p:spTree>
    <p:extLst>
      <p:ext uri="{BB962C8B-B14F-4D97-AF65-F5344CB8AC3E}">
        <p14:creationId xmlns:p14="http://schemas.microsoft.com/office/powerpoint/2010/main" val="177675165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7"/>
          </a:xfrm>
          <a:prstGeom prst="rect">
            <a:avLst/>
          </a:prstGeom>
        </p:spPr>
        <p:txBody>
          <a:bodyPr vert="horz" anchor="ctr">
            <a:normAutofit/>
          </a:bodyPr>
          <a:lstStyle/>
          <a:p>
            <a:r>
              <a:rPr lang="en-US" smtClean="0"/>
              <a:t>Click to edit Master title style</a:t>
            </a:r>
            <a:endParaRPr lang="en-US"/>
          </a:p>
        </p:txBody>
      </p:sp>
      <p:sp>
        <p:nvSpPr>
          <p:cNvPr id="1030" name="Text Placeholder 12"/>
          <p:cNvSpPr>
            <a:spLocks noGrp="1"/>
          </p:cNvSpPr>
          <p:nvPr>
            <p:ph type="body" idx="1"/>
          </p:nvPr>
        </p:nvSpPr>
        <p:spPr bwMode="auto">
          <a:xfrm>
            <a:off x="457200" y="1882775"/>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fontAlgn="auto" latinLnBrk="0" hangingPunct="1">
              <a:spcBef>
                <a:spcPts val="0"/>
              </a:spcBef>
              <a:spcAft>
                <a:spcPts val="0"/>
              </a:spcAft>
              <a:defRPr kumimoji="0" sz="1000" b="0">
                <a:solidFill>
                  <a:schemeClr val="tx1"/>
                </a:solidFill>
                <a:latin typeface="+mn-lt"/>
              </a:defRPr>
            </a:lvl1pPr>
          </a:lstStyle>
          <a:p>
            <a:pPr>
              <a:defRPr/>
            </a:pPr>
            <a:fld id="{18344EBE-69C8-4BC4-B7F9-7602A1DAA22D}" type="datetime1">
              <a:rPr lang="bg-BG" smtClean="0"/>
              <a:t>31.10.2016</a:t>
            </a:fld>
            <a:endParaRPr lang="bg-BG"/>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lstStyle>
          <a:p>
            <a:pPr>
              <a:defRPr/>
            </a:pPr>
            <a:r>
              <a:rPr lang="ru-RU" smtClean="0"/>
              <a:t>Въведение в класове / А. Ушанова/</a:t>
            </a:r>
            <a:endParaRPr lang="bg-BG"/>
          </a:p>
        </p:txBody>
      </p:sp>
      <p:sp>
        <p:nvSpPr>
          <p:cNvPr id="23" name="Slide Number Placeholder 22"/>
          <p:cNvSpPr>
            <a:spLocks noGrp="1"/>
          </p:cNvSpPr>
          <p:nvPr>
            <p:ph type="sldNum" sz="quarter" idx="4"/>
          </p:nvPr>
        </p:nvSpPr>
        <p:spPr>
          <a:xfrm>
            <a:off x="7589838" y="6481763"/>
            <a:ext cx="503237" cy="301625"/>
          </a:xfrm>
          <a:prstGeom prst="rect">
            <a:avLst/>
          </a:prstGeom>
        </p:spPr>
        <p:txBody>
          <a:bodyPr vert="horz" anchor="b"/>
          <a:lstStyle>
            <a:lvl1pPr algn="ctr" eaLnBrk="1" fontAlgn="auto" latinLnBrk="0" hangingPunct="1">
              <a:spcBef>
                <a:spcPts val="0"/>
              </a:spcBef>
              <a:spcAft>
                <a:spcPts val="0"/>
              </a:spcAft>
              <a:defRPr kumimoji="0" sz="1200">
                <a:solidFill>
                  <a:schemeClr val="tx1"/>
                </a:solidFill>
                <a:latin typeface="+mn-lt"/>
              </a:defRPr>
            </a:lvl1pPr>
          </a:lstStyle>
          <a:p>
            <a:pPr>
              <a:defRPr/>
            </a:pPr>
            <a:fld id="{19B5D0D7-8875-4C22-988A-3EB4D5002B2B}" type="slidenum">
              <a:rPr lang="bg-BG"/>
              <a:pPr>
                <a:defRPr/>
              </a:pPr>
              <a:t>‹#›</a:t>
            </a:fld>
            <a:endParaRPr lang="bg-BG"/>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59" r:id="rId4"/>
    <p:sldLayoutId id="2147483767" r:id="rId5"/>
    <p:sldLayoutId id="2147483760" r:id="rId6"/>
    <p:sldLayoutId id="2147483761" r:id="rId7"/>
    <p:sldLayoutId id="2147483768" r:id="rId8"/>
    <p:sldLayoutId id="2147483769" r:id="rId9"/>
    <p:sldLayoutId id="2147483762" r:id="rId10"/>
    <p:sldLayoutId id="2147483763" r:id="rId11"/>
  </p:sldLayoutIdLst>
  <p:hf hdr="0" dt="0"/>
  <p:txStyles>
    <p:titleStyle>
      <a:lvl1pPr marL="484188" indent="-484188" algn="l" rtl="0" eaLnBrk="0" fontAlgn="base" hangingPunct="0">
        <a:spcBef>
          <a:spcPct val="0"/>
        </a:spcBef>
        <a:spcAft>
          <a:spcPct val="0"/>
        </a:spcAft>
        <a:defRPr sz="4200" kern="1200">
          <a:ln w="6350">
            <a:solidFill>
              <a:schemeClr val="accent1">
                <a:shade val="43000"/>
              </a:schemeClr>
            </a:solidFill>
          </a:ln>
          <a:solidFill>
            <a:srgbClr val="FFC453"/>
          </a:solidFill>
          <a:effectLst>
            <a:outerShdw blurRad="26000" dist="26000" dir="14500000" algn="tl" rotWithShape="0">
              <a:srgbClr val="000000">
                <a:alpha val="40000"/>
              </a:srgbClr>
            </a:outerShdw>
          </a:effectLst>
          <a:latin typeface="+mj-lt"/>
          <a:ea typeface="+mj-ea"/>
          <a:cs typeface="+mj-cs"/>
        </a:defRPr>
      </a:lvl1pPr>
      <a:lvl2pPr marL="484188" indent="-484188" algn="l" rtl="0" eaLnBrk="0" fontAlgn="base" hangingPunct="0">
        <a:spcBef>
          <a:spcPct val="0"/>
        </a:spcBef>
        <a:spcAft>
          <a:spcPct val="0"/>
        </a:spcAft>
        <a:defRPr sz="4200">
          <a:solidFill>
            <a:srgbClr val="FFC453"/>
          </a:solidFill>
          <a:latin typeface="Century Gothic" pitchFamily="34" charset="0"/>
        </a:defRPr>
      </a:lvl2pPr>
      <a:lvl3pPr marL="484188" indent="-484188" algn="l" rtl="0" eaLnBrk="0" fontAlgn="base" hangingPunct="0">
        <a:spcBef>
          <a:spcPct val="0"/>
        </a:spcBef>
        <a:spcAft>
          <a:spcPct val="0"/>
        </a:spcAft>
        <a:defRPr sz="4200">
          <a:solidFill>
            <a:srgbClr val="FFC453"/>
          </a:solidFill>
          <a:latin typeface="Century Gothic" pitchFamily="34" charset="0"/>
        </a:defRPr>
      </a:lvl3pPr>
      <a:lvl4pPr marL="484188" indent="-484188" algn="l" rtl="0" eaLnBrk="0" fontAlgn="base" hangingPunct="0">
        <a:spcBef>
          <a:spcPct val="0"/>
        </a:spcBef>
        <a:spcAft>
          <a:spcPct val="0"/>
        </a:spcAft>
        <a:defRPr sz="4200">
          <a:solidFill>
            <a:srgbClr val="FFC453"/>
          </a:solidFill>
          <a:latin typeface="Century Gothic" pitchFamily="34" charset="0"/>
        </a:defRPr>
      </a:lvl4pPr>
      <a:lvl5pPr marL="484188" indent="-484188" algn="l" rtl="0" eaLnBrk="0" fontAlgn="base" hangingPunct="0">
        <a:spcBef>
          <a:spcPct val="0"/>
        </a:spcBef>
        <a:spcAft>
          <a:spcPct val="0"/>
        </a:spcAft>
        <a:defRPr sz="4200">
          <a:solidFill>
            <a:srgbClr val="FFC453"/>
          </a:solidFill>
          <a:latin typeface="Century Gothic" pitchFamily="34" charset="0"/>
        </a:defRPr>
      </a:lvl5pPr>
      <a:lvl6pPr marL="941388" indent="-484188" algn="l" rtl="0" fontAlgn="base">
        <a:spcBef>
          <a:spcPct val="0"/>
        </a:spcBef>
        <a:spcAft>
          <a:spcPct val="0"/>
        </a:spcAft>
        <a:defRPr sz="4200">
          <a:solidFill>
            <a:srgbClr val="FFC453"/>
          </a:solidFill>
          <a:latin typeface="Century Gothic" pitchFamily="34" charset="0"/>
        </a:defRPr>
      </a:lvl6pPr>
      <a:lvl7pPr marL="1398588" indent="-484188" algn="l" rtl="0" fontAlgn="base">
        <a:spcBef>
          <a:spcPct val="0"/>
        </a:spcBef>
        <a:spcAft>
          <a:spcPct val="0"/>
        </a:spcAft>
        <a:defRPr sz="4200">
          <a:solidFill>
            <a:srgbClr val="FFC453"/>
          </a:solidFill>
          <a:latin typeface="Century Gothic" pitchFamily="34" charset="0"/>
        </a:defRPr>
      </a:lvl7pPr>
      <a:lvl8pPr marL="1855788" indent="-484188" algn="l" rtl="0" fontAlgn="base">
        <a:spcBef>
          <a:spcPct val="0"/>
        </a:spcBef>
        <a:spcAft>
          <a:spcPct val="0"/>
        </a:spcAft>
        <a:defRPr sz="4200">
          <a:solidFill>
            <a:srgbClr val="FFC453"/>
          </a:solidFill>
          <a:latin typeface="Century Gothic" pitchFamily="34" charset="0"/>
        </a:defRPr>
      </a:lvl8pPr>
      <a:lvl9pPr marL="2312988" indent="-484188" algn="l" rtl="0" fontAlgn="base">
        <a:spcBef>
          <a:spcPct val="0"/>
        </a:spcBef>
        <a:spcAft>
          <a:spcPct val="0"/>
        </a:spcAft>
        <a:defRPr sz="4200">
          <a:solidFill>
            <a:srgbClr val="FFC453"/>
          </a:solidFill>
          <a:latin typeface="Century Gothic" pitchFamily="34" charset="0"/>
        </a:defRPr>
      </a:lvl9pPr>
    </p:titleStyle>
    <p:bodyStyle>
      <a:lvl1pPr marL="447675"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F4C689"/>
        </a:buClr>
        <a:buFont typeface="Wingdings 2"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484632" indent="0" eaLnBrk="1" fontAlgn="auto" hangingPunct="1">
              <a:spcAft>
                <a:spcPts val="0"/>
              </a:spcAft>
              <a:defRPr/>
            </a:pPr>
            <a:r>
              <a:rPr lang="bg-BG" b="1" i="1" cap="small" spc="100" smtClean="0">
                <a:solidFill>
                  <a:schemeClr val="accent1">
                    <a:tint val="83000"/>
                    <a:satMod val="150000"/>
                  </a:schemeClr>
                </a:solidFill>
                <a:latin typeface="Trebuchet MS"/>
                <a:ea typeface="Times New Roman"/>
                <a:cs typeface="Trebuchet MS"/>
              </a:rPr>
              <a:t>Класове в С++</a:t>
            </a:r>
            <a:endParaRPr lang="bg-BG">
              <a:solidFill>
                <a:schemeClr val="accent1">
                  <a:tint val="83000"/>
                  <a:satMod val="150000"/>
                </a:schemeClr>
              </a:solidFill>
            </a:endParaRPr>
          </a:p>
        </p:txBody>
      </p:sp>
      <p:sp>
        <p:nvSpPr>
          <p:cNvPr id="3" name="Subtitle 2"/>
          <p:cNvSpPr>
            <a:spLocks noGrp="1"/>
          </p:cNvSpPr>
          <p:nvPr>
            <p:ph type="subTitle" idx="1"/>
          </p:nvPr>
        </p:nvSpPr>
        <p:spPr>
          <a:ln>
            <a:miter lim="800000"/>
            <a:headEnd/>
            <a:tailEnd/>
          </a:ln>
          <a:extLst/>
        </p:spPr>
        <p:txBody>
          <a:bodyPr>
            <a:normAutofit/>
          </a:bodyPr>
          <a:lstStyle/>
          <a:p>
            <a:pPr eaLnBrk="1" fontAlgn="auto" hangingPunct="1">
              <a:spcAft>
                <a:spcPts val="0"/>
              </a:spcAft>
              <a:buFont typeface="Wingdings 2"/>
              <a:buNone/>
              <a:defRPr/>
            </a:pPr>
            <a:r>
              <a:rPr lang="bg-BG" smtClean="0"/>
              <a:t>Въведение</a:t>
            </a:r>
            <a:endParaRPr lang="bg-BG"/>
          </a:p>
        </p:txBody>
      </p:sp>
      <p:sp>
        <p:nvSpPr>
          <p:cNvPr id="92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829042-D5EC-439D-BCCE-72290CF0EA32}" type="slidenum">
              <a:rPr lang="bg-BG" smtClean="0"/>
              <a:pPr fontAlgn="base">
                <a:spcBef>
                  <a:spcPct val="0"/>
                </a:spcBef>
                <a:spcAft>
                  <a:spcPct val="0"/>
                </a:spcAft>
                <a:defRPr/>
              </a:pPr>
              <a:t>1</a:t>
            </a:fld>
            <a:endParaRPr lang="bg-BG" smtClean="0"/>
          </a:p>
        </p:txBody>
      </p:sp>
      <p:sp>
        <p:nvSpPr>
          <p:cNvPr id="9221" name="Footer Placeholder 4"/>
          <p:cNvSpPr>
            <a:spLocks noGrp="1"/>
          </p:cNvSpPr>
          <p:nvPr>
            <p:ph type="ftr" sz="quarter" idx="11"/>
          </p:nvPr>
        </p:nvSpPr>
        <p:spPr bwMode="auto">
          <a:ln>
            <a:miter lim="800000"/>
            <a:headEnd/>
            <a:tailEnd/>
          </a:ln>
        </p:spPr>
        <p:txBody>
          <a:bodyPr wrap="square" lIns="91440" rIns="9144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normAutofit fontScale="90000"/>
          </a:bodyPr>
          <a:lstStyle/>
          <a:p>
            <a:pPr indent="0" eaLnBrk="1" fontAlgn="auto" hangingPunct="1">
              <a:spcAft>
                <a:spcPts val="0"/>
              </a:spcAft>
              <a:defRPr/>
            </a:pPr>
            <a:r>
              <a:rPr lang="bg-BG" smtClean="0">
                <a:solidFill>
                  <a:schemeClr val="accent1">
                    <a:tint val="83000"/>
                    <a:satMod val="150000"/>
                  </a:schemeClr>
                </a:solidFill>
              </a:rPr>
              <a:t>Пример за проста декларация на клас:</a:t>
            </a:r>
            <a:br>
              <a:rPr lang="bg-BG" smtClean="0">
                <a:solidFill>
                  <a:schemeClr val="accent1">
                    <a:tint val="83000"/>
                    <a:satMod val="150000"/>
                  </a:schemeClr>
                </a:solidFill>
              </a:rPr>
            </a:br>
            <a:endParaRPr lang="bg-BG">
              <a:solidFill>
                <a:schemeClr val="accent1">
                  <a:tint val="83000"/>
                  <a:satMod val="150000"/>
                </a:schemeClr>
              </a:solidFill>
            </a:endParaRPr>
          </a:p>
        </p:txBody>
      </p:sp>
      <p:sp>
        <p:nvSpPr>
          <p:cNvPr id="14339" name="Content Placeholder 2"/>
          <p:cNvSpPr>
            <a:spLocks noGrp="1"/>
          </p:cNvSpPr>
          <p:nvPr>
            <p:ph sz="half" idx="1"/>
          </p:nvPr>
        </p:nvSpPr>
        <p:spPr>
          <a:xfrm>
            <a:off x="457200" y="1722438"/>
            <a:ext cx="4038600" cy="4525962"/>
          </a:xfrm>
          <a:ln>
            <a:solidFill>
              <a:schemeClr val="accent1"/>
            </a:solidFill>
            <a:miter lim="800000"/>
            <a:headEnd/>
            <a:tailEnd/>
          </a:ln>
        </p:spPr>
        <p:txBody>
          <a:bodyPr/>
          <a:lstStyle/>
          <a:p>
            <a:pPr eaLnBrk="1" hangingPunct="1">
              <a:buFont typeface="Wingdings 2" pitchFamily="18" charset="2"/>
              <a:buNone/>
            </a:pPr>
            <a:r>
              <a:rPr lang="en-US" dirty="0" smtClean="0"/>
              <a:t>class </a:t>
            </a:r>
            <a:r>
              <a:rPr lang="en-US" dirty="0" err="1" smtClean="0"/>
              <a:t>My_class</a:t>
            </a:r>
            <a:r>
              <a:rPr lang="en-US" dirty="0" smtClean="0"/>
              <a:t> </a:t>
            </a:r>
            <a:r>
              <a:rPr lang="bg-BG" dirty="0" smtClean="0"/>
              <a:t>{ </a:t>
            </a:r>
            <a:endParaRPr lang="bg-BG" dirty="0" smtClean="0"/>
          </a:p>
          <a:p>
            <a:pPr eaLnBrk="1" hangingPunct="1">
              <a:buNone/>
            </a:pPr>
            <a:r>
              <a:rPr lang="en-US" dirty="0" smtClean="0"/>
              <a:t>//private </a:t>
            </a:r>
            <a:r>
              <a:rPr lang="bg-BG" dirty="0" smtClean="0"/>
              <a:t>за </a:t>
            </a:r>
            <a:r>
              <a:rPr lang="en-US" dirty="0" err="1"/>
              <a:t>My_class</a:t>
            </a:r>
            <a:endParaRPr lang="bg-BG" dirty="0" smtClean="0"/>
          </a:p>
          <a:p>
            <a:pPr eaLnBrk="1" hangingPunct="1">
              <a:buFont typeface="Wingdings 2" pitchFamily="18" charset="2"/>
              <a:buNone/>
            </a:pPr>
            <a:r>
              <a:rPr lang="en-US" dirty="0" err="1" smtClean="0"/>
              <a:t>int</a:t>
            </a:r>
            <a:r>
              <a:rPr lang="en-US" dirty="0" smtClean="0"/>
              <a:t> a;</a:t>
            </a:r>
            <a:endParaRPr lang="bg-BG" dirty="0" smtClean="0"/>
          </a:p>
          <a:p>
            <a:pPr eaLnBrk="1" hangingPunct="1">
              <a:buFont typeface="Wingdings 2" pitchFamily="18" charset="2"/>
              <a:buNone/>
            </a:pPr>
            <a:r>
              <a:rPr lang="en-US" dirty="0" smtClean="0"/>
              <a:t> public</a:t>
            </a:r>
            <a:r>
              <a:rPr lang="bg-BG" dirty="0" smtClean="0"/>
              <a:t>:</a:t>
            </a:r>
          </a:p>
          <a:p>
            <a:pPr eaLnBrk="1" hangingPunct="1">
              <a:buFont typeface="Wingdings 2" pitchFamily="18" charset="2"/>
              <a:buNone/>
            </a:pPr>
            <a:r>
              <a:rPr lang="en-US" dirty="0" smtClean="0"/>
              <a:t>void </a:t>
            </a:r>
            <a:r>
              <a:rPr lang="en-US" b="1" dirty="0" err="1" smtClean="0"/>
              <a:t>set_a</a:t>
            </a:r>
            <a:r>
              <a:rPr lang="en-US" b="1" dirty="0" smtClean="0"/>
              <a:t>(</a:t>
            </a:r>
            <a:r>
              <a:rPr lang="en-US" b="1" dirty="0" err="1" smtClean="0"/>
              <a:t>int</a:t>
            </a:r>
            <a:r>
              <a:rPr lang="en-US" b="1" dirty="0" smtClean="0"/>
              <a:t> </a:t>
            </a:r>
            <a:r>
              <a:rPr lang="en-US" b="1" dirty="0" err="1" smtClean="0"/>
              <a:t>num</a:t>
            </a:r>
            <a:r>
              <a:rPr lang="en-US" b="1" dirty="0" smtClean="0"/>
              <a:t>)</a:t>
            </a:r>
            <a:r>
              <a:rPr lang="bg-BG" dirty="0" smtClean="0"/>
              <a:t>; </a:t>
            </a:r>
          </a:p>
          <a:p>
            <a:pPr eaLnBrk="1" hangingPunct="1">
              <a:buFont typeface="Wingdings 2" pitchFamily="18" charset="2"/>
              <a:buNone/>
            </a:pPr>
            <a:r>
              <a:rPr lang="en-US" dirty="0" err="1" smtClean="0"/>
              <a:t>int</a:t>
            </a:r>
            <a:r>
              <a:rPr lang="en-US" dirty="0" smtClean="0"/>
              <a:t> </a:t>
            </a:r>
            <a:r>
              <a:rPr lang="en-US" b="1" dirty="0" err="1" smtClean="0"/>
              <a:t>get_a</a:t>
            </a:r>
            <a:r>
              <a:rPr lang="bg-BG" b="1" dirty="0" smtClean="0"/>
              <a:t>()</a:t>
            </a:r>
            <a:r>
              <a:rPr lang="bg-BG" dirty="0" smtClean="0"/>
              <a:t>; </a:t>
            </a:r>
          </a:p>
          <a:p>
            <a:pPr eaLnBrk="1" hangingPunct="1">
              <a:buFont typeface="Wingdings 2" pitchFamily="18" charset="2"/>
              <a:buNone/>
            </a:pPr>
            <a:r>
              <a:rPr lang="bg-BG" dirty="0" smtClean="0"/>
              <a:t>} ;</a:t>
            </a:r>
          </a:p>
        </p:txBody>
      </p:sp>
      <p:sp>
        <p:nvSpPr>
          <p:cNvPr id="14340" name="Content Placeholder 3"/>
          <p:cNvSpPr>
            <a:spLocks noGrp="1"/>
          </p:cNvSpPr>
          <p:nvPr>
            <p:ph sz="half" idx="2"/>
          </p:nvPr>
        </p:nvSpPr>
        <p:spPr>
          <a:xfrm>
            <a:off x="4214813" y="1722438"/>
            <a:ext cx="4471987" cy="5135562"/>
          </a:xfrm>
        </p:spPr>
        <p:txBody>
          <a:bodyPr/>
          <a:lstStyle/>
          <a:p>
            <a:pPr eaLnBrk="1" hangingPunct="1"/>
            <a:r>
              <a:rPr lang="bg-BG" dirty="0" smtClean="0"/>
              <a:t>Въпреки че функциите </a:t>
            </a:r>
            <a:r>
              <a:rPr lang="en-US" b="1" dirty="0" err="1" smtClean="0"/>
              <a:t>set_a</a:t>
            </a:r>
            <a:r>
              <a:rPr lang="en-US" b="1" dirty="0" smtClean="0"/>
              <a:t>() </a:t>
            </a:r>
            <a:r>
              <a:rPr lang="bg-BG" dirty="0" smtClean="0"/>
              <a:t>и </a:t>
            </a:r>
            <a:r>
              <a:rPr lang="en-US" b="1" dirty="0" err="1" smtClean="0"/>
              <a:t>get_a</a:t>
            </a:r>
            <a:r>
              <a:rPr lang="en-US" b="1" dirty="0" smtClean="0"/>
              <a:t>() </a:t>
            </a:r>
            <a:r>
              <a:rPr lang="bg-BG" dirty="0" smtClean="0"/>
              <a:t>са декларирани от </a:t>
            </a:r>
            <a:r>
              <a:rPr lang="en-US" b="1" dirty="0" err="1"/>
              <a:t>My_class</a:t>
            </a:r>
            <a:r>
              <a:rPr lang="en-US" b="1" dirty="0" smtClean="0"/>
              <a:t>, </a:t>
            </a:r>
            <a:r>
              <a:rPr lang="bg-BG" dirty="0" smtClean="0"/>
              <a:t>те все още не са дефинирани.</a:t>
            </a:r>
          </a:p>
        </p:txBody>
      </p:sp>
      <p:sp>
        <p:nvSpPr>
          <p:cNvPr id="153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A089593-621E-4504-9579-2603FF68D38F}" type="slidenum">
              <a:rPr lang="bg-BG" smtClean="0"/>
              <a:pPr fontAlgn="base">
                <a:spcBef>
                  <a:spcPct val="0"/>
                </a:spcBef>
                <a:spcAft>
                  <a:spcPct val="0"/>
                </a:spcAft>
                <a:defRPr/>
              </a:pPr>
              <a:t>10</a:t>
            </a:fld>
            <a:endParaRPr lang="bg-BG" smtClean="0"/>
          </a:p>
        </p:txBody>
      </p:sp>
      <p:sp>
        <p:nvSpPr>
          <p:cNvPr id="15366"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67494"/>
            <a:ext cx="8229600" cy="1399032"/>
          </a:xfrm>
        </p:spPr>
        <p:txBody>
          <a:bodyPr>
            <a:noAutofit/>
          </a:bodyPr>
          <a:lstStyle/>
          <a:p>
            <a:pPr indent="0" eaLnBrk="1" fontAlgn="auto" hangingPunct="1">
              <a:spcAft>
                <a:spcPts val="0"/>
              </a:spcAft>
              <a:defRPr/>
            </a:pPr>
            <a:r>
              <a:rPr lang="bg-BG" sz="2800" smtClean="0">
                <a:solidFill>
                  <a:schemeClr val="accent1">
                    <a:tint val="83000"/>
                    <a:satMod val="150000"/>
                  </a:schemeClr>
                </a:solidFill>
              </a:rPr>
              <a:t>Двойното двоеточие се нарича </a:t>
            </a:r>
            <a:r>
              <a:rPr lang="bg-BG" sz="2800" i="1" smtClean="0">
                <a:solidFill>
                  <a:schemeClr val="accent1">
                    <a:tint val="83000"/>
                    <a:satMod val="150000"/>
                  </a:schemeClr>
                </a:solidFill>
              </a:rPr>
              <a:t>оператор за определяне на област на видимост</a:t>
            </a:r>
            <a:r>
              <a:rPr lang="bg-BG" sz="3200" i="1" smtClean="0">
                <a:solidFill>
                  <a:schemeClr val="accent1">
                    <a:tint val="83000"/>
                    <a:satMod val="150000"/>
                  </a:schemeClr>
                </a:solidFill>
              </a:rPr>
              <a:t>. </a:t>
            </a:r>
            <a:endParaRPr lang="bg-BG" sz="3200">
              <a:solidFill>
                <a:schemeClr val="accent1">
                  <a:tint val="83000"/>
                  <a:satMod val="150000"/>
                </a:schemeClr>
              </a:solidFill>
            </a:endParaRPr>
          </a:p>
        </p:txBody>
      </p:sp>
      <p:sp>
        <p:nvSpPr>
          <p:cNvPr id="6" name="Content Placeholder 5"/>
          <p:cNvSpPr>
            <a:spLocks noGrp="1"/>
          </p:cNvSpPr>
          <p:nvPr>
            <p:ph sz="half" idx="1"/>
          </p:nvPr>
        </p:nvSpPr>
        <p:spPr>
          <a:xfrm>
            <a:off x="0" y="1722438"/>
            <a:ext cx="4786313" cy="4525962"/>
          </a:xfrm>
        </p:spPr>
        <p:txBody>
          <a:bodyPr>
            <a:normAutofit fontScale="85000" lnSpcReduction="20000"/>
          </a:bodyPr>
          <a:lstStyle/>
          <a:p>
            <a:pPr marL="448056" indent="-384048" eaLnBrk="1" fontAlgn="auto" hangingPunct="1">
              <a:spcAft>
                <a:spcPts val="0"/>
              </a:spcAft>
              <a:buFont typeface="Wingdings 2"/>
              <a:buChar char=""/>
              <a:defRPr/>
            </a:pPr>
            <a:r>
              <a:rPr lang="bg-BG" dirty="0" smtClean="0"/>
              <a:t>Дефиниране на </a:t>
            </a:r>
            <a:br>
              <a:rPr lang="bg-BG" dirty="0" smtClean="0"/>
            </a:br>
            <a:r>
              <a:rPr lang="bg-BG" dirty="0" smtClean="0"/>
              <a:t>член-функциите </a:t>
            </a:r>
            <a:br>
              <a:rPr lang="bg-BG" dirty="0" smtClean="0"/>
            </a:br>
            <a:r>
              <a:rPr lang="en-US" b="1" dirty="0" err="1" smtClean="0"/>
              <a:t>get_a</a:t>
            </a:r>
            <a:r>
              <a:rPr lang="en-US" b="1" dirty="0" smtClean="0"/>
              <a:t>() </a:t>
            </a:r>
            <a:r>
              <a:rPr lang="bg-BG" dirty="0" smtClean="0"/>
              <a:t>и </a:t>
            </a:r>
            <a:r>
              <a:rPr lang="en-US" b="1" dirty="0" err="1" smtClean="0"/>
              <a:t>set_a</a:t>
            </a:r>
            <a:r>
              <a:rPr lang="en-US" b="1" dirty="0" smtClean="0"/>
              <a:t>():</a:t>
            </a:r>
            <a:endParaRPr lang="bg-BG" b="1" dirty="0" smtClean="0"/>
          </a:p>
          <a:p>
            <a:pPr marL="448056" indent="-384048" eaLnBrk="1" fontAlgn="auto" hangingPunct="1">
              <a:spcAft>
                <a:spcPts val="0"/>
              </a:spcAft>
              <a:buFont typeface="Wingdings 2"/>
              <a:buNone/>
              <a:defRPr/>
            </a:pPr>
            <a:endParaRPr lang="bg-BG" dirty="0" smtClean="0"/>
          </a:p>
          <a:p>
            <a:pPr marL="448056" indent="-384048" eaLnBrk="1" fontAlgn="auto" hangingPunct="1">
              <a:spcAft>
                <a:spcPts val="0"/>
              </a:spcAft>
              <a:buFont typeface="Wingdings 2"/>
              <a:buNone/>
              <a:defRPr/>
            </a:pPr>
            <a:r>
              <a:rPr lang="en-US" sz="3000" b="1" dirty="0" smtClean="0"/>
              <a:t>void</a:t>
            </a:r>
            <a:r>
              <a:rPr lang="en-US" sz="3000" dirty="0" smtClean="0"/>
              <a:t> </a:t>
            </a:r>
            <a:r>
              <a:rPr lang="en-US" sz="3000" b="1" dirty="0" err="1" smtClean="0"/>
              <a:t>My_class</a:t>
            </a:r>
            <a:r>
              <a:rPr lang="bg-BG" sz="3000" b="1" dirty="0" smtClean="0">
                <a:solidFill>
                  <a:srgbClr val="FFC000"/>
                </a:solidFill>
              </a:rPr>
              <a:t>::</a:t>
            </a:r>
            <a:r>
              <a:rPr lang="en-US" sz="3000" b="1" dirty="0" err="1" smtClean="0"/>
              <a:t>set_a</a:t>
            </a:r>
            <a:r>
              <a:rPr lang="en-US" sz="3000" b="1" dirty="0" smtClean="0"/>
              <a:t>(</a:t>
            </a:r>
            <a:r>
              <a:rPr lang="en-US" sz="3000" b="1" dirty="0" err="1" smtClean="0"/>
              <a:t>int</a:t>
            </a:r>
            <a:r>
              <a:rPr lang="en-US" sz="3000" b="1" dirty="0" smtClean="0"/>
              <a:t> </a:t>
            </a:r>
            <a:r>
              <a:rPr lang="en-US" sz="3000" b="1" dirty="0" err="1" smtClean="0"/>
              <a:t>num</a:t>
            </a:r>
            <a:r>
              <a:rPr lang="en-US" sz="3000" b="1" dirty="0" smtClean="0"/>
              <a:t>) </a:t>
            </a:r>
            <a:endParaRPr lang="bg-BG" sz="3000" b="1" dirty="0" smtClean="0"/>
          </a:p>
          <a:p>
            <a:pPr marL="448056" indent="-384048" eaLnBrk="1" fontAlgn="auto" hangingPunct="1">
              <a:spcAft>
                <a:spcPts val="0"/>
              </a:spcAft>
              <a:buFont typeface="Wingdings 2"/>
              <a:buNone/>
              <a:defRPr/>
            </a:pPr>
            <a:r>
              <a:rPr lang="en-US" sz="3000" dirty="0" smtClean="0"/>
              <a:t>{</a:t>
            </a:r>
            <a:endParaRPr lang="bg-BG" sz="3000" dirty="0" smtClean="0"/>
          </a:p>
          <a:p>
            <a:pPr marL="448056" indent="-384048" eaLnBrk="1" fontAlgn="auto" hangingPunct="1">
              <a:spcAft>
                <a:spcPts val="0"/>
              </a:spcAft>
              <a:buFont typeface="Wingdings 2"/>
              <a:buNone/>
              <a:defRPr/>
            </a:pPr>
            <a:r>
              <a:rPr lang="en-US" sz="3000" dirty="0" smtClean="0"/>
              <a:t>a </a:t>
            </a:r>
            <a:r>
              <a:rPr lang="bg-BG" sz="3000" dirty="0" smtClean="0"/>
              <a:t>= </a:t>
            </a:r>
            <a:r>
              <a:rPr lang="en-US" sz="3000" dirty="0" err="1" smtClean="0"/>
              <a:t>num</a:t>
            </a:r>
            <a:r>
              <a:rPr lang="en-US" sz="3000" dirty="0" smtClean="0"/>
              <a:t>;</a:t>
            </a:r>
            <a:endParaRPr lang="bg-BG" sz="3000" dirty="0" smtClean="0"/>
          </a:p>
          <a:p>
            <a:pPr marL="448056" indent="-384048" eaLnBrk="1" fontAlgn="auto" hangingPunct="1">
              <a:spcAft>
                <a:spcPts val="0"/>
              </a:spcAft>
              <a:buFont typeface="Wingdings 2"/>
              <a:buNone/>
              <a:defRPr/>
            </a:pPr>
            <a:r>
              <a:rPr lang="bg-BG" sz="3000" dirty="0" smtClean="0"/>
              <a:t>}</a:t>
            </a:r>
          </a:p>
          <a:p>
            <a:pPr marL="448056" indent="-384048" eaLnBrk="1" fontAlgn="auto" hangingPunct="1">
              <a:spcAft>
                <a:spcPts val="0"/>
              </a:spcAft>
              <a:buFont typeface="Wingdings 2"/>
              <a:buNone/>
              <a:defRPr/>
            </a:pPr>
            <a:r>
              <a:rPr lang="en-US" sz="3000" b="1" dirty="0" err="1" smtClean="0"/>
              <a:t>int</a:t>
            </a:r>
            <a:r>
              <a:rPr lang="en-US" sz="3000" dirty="0" smtClean="0"/>
              <a:t> </a:t>
            </a:r>
            <a:r>
              <a:rPr lang="en-US" sz="3000" b="1" dirty="0" err="1" smtClean="0"/>
              <a:t>My_class</a:t>
            </a:r>
            <a:r>
              <a:rPr lang="bg-BG" sz="3000" b="1" dirty="0" smtClean="0">
                <a:solidFill>
                  <a:srgbClr val="FFC000"/>
                </a:solidFill>
              </a:rPr>
              <a:t>::</a:t>
            </a:r>
            <a:r>
              <a:rPr lang="en-US" sz="3000" b="1" dirty="0" err="1" smtClean="0"/>
              <a:t>get_a</a:t>
            </a:r>
            <a:r>
              <a:rPr lang="bg-BG" sz="3000" b="1" dirty="0" smtClean="0"/>
              <a:t>()</a:t>
            </a:r>
            <a:r>
              <a:rPr lang="bg-BG" sz="3000" dirty="0" smtClean="0"/>
              <a:t> {</a:t>
            </a:r>
          </a:p>
          <a:p>
            <a:pPr marL="448056" indent="-384048" eaLnBrk="1" fontAlgn="auto" hangingPunct="1">
              <a:spcAft>
                <a:spcPts val="0"/>
              </a:spcAft>
              <a:buFont typeface="Wingdings 2"/>
              <a:buNone/>
              <a:defRPr/>
            </a:pPr>
            <a:r>
              <a:rPr lang="en-US" sz="3000" dirty="0" smtClean="0"/>
              <a:t>return a;</a:t>
            </a:r>
            <a:endParaRPr lang="bg-BG" sz="3000" dirty="0" smtClean="0"/>
          </a:p>
          <a:p>
            <a:pPr marL="448056" indent="-384048" eaLnBrk="1" fontAlgn="auto" hangingPunct="1">
              <a:spcAft>
                <a:spcPts val="0"/>
              </a:spcAft>
              <a:buFont typeface="Wingdings 2"/>
              <a:buNone/>
              <a:defRPr/>
            </a:pPr>
            <a:r>
              <a:rPr lang="en-US" sz="3000" dirty="0" smtClean="0"/>
              <a:t>}</a:t>
            </a:r>
            <a:endParaRPr lang="bg-BG" dirty="0" smtClean="0"/>
          </a:p>
          <a:p>
            <a:pPr marL="448056" indent="-384048" eaLnBrk="1" fontAlgn="auto" hangingPunct="1">
              <a:spcAft>
                <a:spcPts val="0"/>
              </a:spcAft>
              <a:buFont typeface="Wingdings 2"/>
              <a:buNone/>
              <a:defRPr/>
            </a:pPr>
            <a:endParaRPr lang="bg-BG" dirty="0"/>
          </a:p>
        </p:txBody>
      </p:sp>
      <p:sp>
        <p:nvSpPr>
          <p:cNvPr id="7" name="Content Placeholder 6"/>
          <p:cNvSpPr>
            <a:spLocks noGrp="1"/>
          </p:cNvSpPr>
          <p:nvPr>
            <p:ph sz="half" idx="2"/>
          </p:nvPr>
        </p:nvSpPr>
        <p:spPr>
          <a:xfrm>
            <a:off x="4857750" y="1714500"/>
            <a:ext cx="4038600" cy="4929188"/>
          </a:xfrm>
        </p:spPr>
        <p:txBody>
          <a:bodyPr>
            <a:normAutofit fontScale="85000" lnSpcReduction="20000"/>
          </a:bodyPr>
          <a:lstStyle/>
          <a:p>
            <a:pPr marL="448056" indent="-384048" eaLnBrk="1" fontAlgn="auto" hangingPunct="1">
              <a:spcAft>
                <a:spcPts val="0"/>
              </a:spcAft>
              <a:buFont typeface="Wingdings 2"/>
              <a:buChar char=""/>
              <a:defRPr/>
            </a:pPr>
            <a:r>
              <a:rPr lang="bg-BG" sz="2400" smtClean="0"/>
              <a:t>За да дефинирате дадена член-функция, </a:t>
            </a:r>
            <a:r>
              <a:rPr lang="bg-BG" sz="2400" b="1" smtClean="0"/>
              <a:t>трябва да свържете типа на класа с името на функцията</a:t>
            </a:r>
            <a:r>
              <a:rPr lang="bg-BG" sz="2400" smtClean="0"/>
              <a:t>. </a:t>
            </a:r>
          </a:p>
          <a:p>
            <a:pPr marL="448056" indent="-384048" eaLnBrk="1" fontAlgn="auto" hangingPunct="1">
              <a:spcAft>
                <a:spcPts val="0"/>
              </a:spcAft>
              <a:buFont typeface="Wingdings 2"/>
              <a:buNone/>
              <a:defRPr/>
            </a:pPr>
            <a:endParaRPr lang="bg-BG" sz="2400" smtClean="0"/>
          </a:p>
          <a:p>
            <a:pPr marL="448056" indent="-384048" eaLnBrk="1" fontAlgn="auto" hangingPunct="1">
              <a:spcAft>
                <a:spcPts val="0"/>
              </a:spcAft>
              <a:buFont typeface="Wingdings 2"/>
              <a:buChar char=""/>
              <a:defRPr/>
            </a:pPr>
            <a:r>
              <a:rPr lang="bg-BG" sz="2400" smtClean="0"/>
              <a:t>Това се прави като разделите името на класа и името на функцията </a:t>
            </a:r>
            <a:r>
              <a:rPr lang="bg-BG" sz="2400" b="1" smtClean="0"/>
              <a:t>с двойно двоеточие</a:t>
            </a:r>
            <a:r>
              <a:rPr lang="bg-BG" sz="2400" smtClean="0"/>
              <a:t>. </a:t>
            </a:r>
          </a:p>
        </p:txBody>
      </p:sp>
      <p:sp>
        <p:nvSpPr>
          <p:cNvPr id="16389"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E965A7-395F-45C0-97DC-5F2ADDB6F1CF}" type="slidenum">
              <a:rPr lang="bg-BG" smtClean="0"/>
              <a:pPr fontAlgn="base">
                <a:spcBef>
                  <a:spcPct val="0"/>
                </a:spcBef>
                <a:spcAft>
                  <a:spcPct val="0"/>
                </a:spcAft>
                <a:defRPr/>
              </a:pPr>
              <a:t>11</a:t>
            </a:fld>
            <a:endParaRPr lang="bg-BG" smtClean="0"/>
          </a:p>
        </p:txBody>
      </p:sp>
      <p:sp>
        <p:nvSpPr>
          <p:cNvPr id="16390" name="Footer Placeholder 9"/>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grpSp>
        <p:nvGrpSpPr>
          <p:cNvPr id="15367" name="Group 9"/>
          <p:cNvGrpSpPr>
            <a:grpSpLocks/>
          </p:cNvGrpSpPr>
          <p:nvPr/>
        </p:nvGrpSpPr>
        <p:grpSpPr bwMode="auto">
          <a:xfrm>
            <a:off x="71438" y="2857500"/>
            <a:ext cx="4714875" cy="3786188"/>
            <a:chOff x="0" y="2857496"/>
            <a:chExt cx="4429125" cy="3786187"/>
          </a:xfrm>
        </p:grpSpPr>
        <p:sp>
          <p:nvSpPr>
            <p:cNvPr id="8" name="Rectangle 7"/>
            <p:cNvSpPr/>
            <p:nvPr/>
          </p:nvSpPr>
          <p:spPr bwMode="auto">
            <a:xfrm>
              <a:off x="0" y="2857496"/>
              <a:ext cx="4429125" cy="37861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bg-BG"/>
            </a:p>
          </p:txBody>
        </p:sp>
        <p:sp>
          <p:nvSpPr>
            <p:cNvPr id="12" name="Up Arrow 11"/>
            <p:cNvSpPr/>
            <p:nvPr/>
          </p:nvSpPr>
          <p:spPr bwMode="auto">
            <a:xfrm>
              <a:off x="1820862" y="3571871"/>
              <a:ext cx="662132" cy="642938"/>
            </a:xfrm>
            <a:prstGeom prst="upArrow">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bg-BG"/>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marL="0" indent="0" eaLnBrk="1" fontAlgn="auto" hangingPunct="1">
              <a:spcAft>
                <a:spcPts val="0"/>
              </a:spcAft>
              <a:defRPr/>
            </a:pPr>
            <a:r>
              <a:rPr lang="bg-BG" smtClean="0">
                <a:solidFill>
                  <a:schemeClr val="accent1">
                    <a:tint val="83000"/>
                    <a:satMod val="150000"/>
                  </a:schemeClr>
                </a:solidFill>
              </a:rPr>
              <a:t>За дефиниране на член-функция се използва следната форма:</a:t>
            </a:r>
            <a:endParaRPr lang="bg-BG">
              <a:solidFill>
                <a:schemeClr val="accent1">
                  <a:tint val="83000"/>
                  <a:satMod val="150000"/>
                </a:schemeClr>
              </a:solidFill>
            </a:endParaRPr>
          </a:p>
        </p:txBody>
      </p:sp>
      <p:sp>
        <p:nvSpPr>
          <p:cNvPr id="16387" name="Content Placeholder 5"/>
          <p:cNvSpPr>
            <a:spLocks noGrp="1"/>
          </p:cNvSpPr>
          <p:nvPr>
            <p:ph idx="1"/>
          </p:nvPr>
        </p:nvSpPr>
        <p:spPr>
          <a:xfrm>
            <a:off x="214313" y="1882775"/>
            <a:ext cx="9144000" cy="4572000"/>
          </a:xfrm>
        </p:spPr>
        <p:txBody>
          <a:bodyPr/>
          <a:lstStyle/>
          <a:p>
            <a:pPr marL="30163" indent="-30163" eaLnBrk="1" hangingPunct="1">
              <a:buFont typeface="Wingdings 2" pitchFamily="18" charset="2"/>
              <a:buNone/>
            </a:pPr>
            <a:endParaRPr lang="en-US" sz="2800" b="1" i="1" dirty="0" smtClean="0"/>
          </a:p>
          <a:p>
            <a:pPr marL="30163" indent="-30163" eaLnBrk="1" hangingPunct="1">
              <a:buFont typeface="Wingdings 2" pitchFamily="18" charset="2"/>
              <a:buNone/>
            </a:pPr>
            <a:r>
              <a:rPr lang="bg-BG" sz="2400" b="1" i="1" dirty="0" smtClean="0"/>
              <a:t>тип-връщан-резултат </a:t>
            </a:r>
            <a:r>
              <a:rPr lang="bg-BG" sz="2400" b="1" i="1" dirty="0" smtClean="0"/>
              <a:t>Име</a:t>
            </a:r>
            <a:r>
              <a:rPr lang="en-US" sz="2400" b="1" i="1" dirty="0" smtClean="0"/>
              <a:t>_</a:t>
            </a:r>
            <a:r>
              <a:rPr lang="bg-BG" sz="2400" b="1" i="1" dirty="0" smtClean="0"/>
              <a:t>на</a:t>
            </a:r>
            <a:r>
              <a:rPr lang="en-US" sz="2400" b="1" i="1" dirty="0" smtClean="0"/>
              <a:t>_</a:t>
            </a:r>
            <a:r>
              <a:rPr lang="bg-BG" sz="2400" b="1" i="1" dirty="0" smtClean="0"/>
              <a:t>клас</a:t>
            </a:r>
            <a:r>
              <a:rPr lang="bg-BG" sz="2400" b="1" i="1" dirty="0" smtClean="0"/>
              <a:t>::</a:t>
            </a:r>
            <a:r>
              <a:rPr lang="bg-BG" sz="2400" b="1" i="1" dirty="0" smtClean="0"/>
              <a:t>име</a:t>
            </a:r>
            <a:r>
              <a:rPr lang="en-US" sz="2400" b="1" i="1" dirty="0" smtClean="0"/>
              <a:t>_</a:t>
            </a:r>
            <a:r>
              <a:rPr lang="bg-BG" sz="2400" b="1" i="1" dirty="0" smtClean="0"/>
              <a:t>на</a:t>
            </a:r>
            <a:r>
              <a:rPr lang="en-US" sz="2400" b="1" i="1" dirty="0" smtClean="0"/>
              <a:t>_</a:t>
            </a:r>
            <a:r>
              <a:rPr lang="bg-BG" sz="2400" b="1" i="1" dirty="0" smtClean="0"/>
              <a:t>функция</a:t>
            </a:r>
            <a:r>
              <a:rPr lang="en-US" sz="2400" b="1" i="1" dirty="0" smtClean="0"/>
              <a:t/>
            </a:r>
            <a:br>
              <a:rPr lang="en-US" sz="2400" b="1" i="1" dirty="0" smtClean="0"/>
            </a:br>
            <a:r>
              <a:rPr lang="bg-BG" sz="2400" b="1" i="1" dirty="0" smtClean="0"/>
              <a:t>(списък-параметри)</a:t>
            </a:r>
            <a:endParaRPr lang="bg-BG" sz="2400" dirty="0" smtClean="0"/>
          </a:p>
          <a:p>
            <a:pPr marL="30163" indent="-30163" eaLnBrk="1" hangingPunct="1">
              <a:buFont typeface="Wingdings 2" pitchFamily="18" charset="2"/>
              <a:buNone/>
            </a:pPr>
            <a:r>
              <a:rPr lang="bg-BG" sz="2400" b="1" i="1" dirty="0" smtClean="0"/>
              <a:t>{</a:t>
            </a:r>
            <a:endParaRPr lang="bg-BG" sz="2400" b="1" dirty="0" smtClean="0"/>
          </a:p>
          <a:p>
            <a:pPr marL="30163" indent="-30163" eaLnBrk="1" hangingPunct="1">
              <a:buFont typeface="Wingdings 2" pitchFamily="18" charset="2"/>
              <a:buNone/>
            </a:pPr>
            <a:r>
              <a:rPr lang="bg-BG" sz="2400" b="1" i="1" dirty="0" smtClean="0"/>
              <a:t>II тяло на функцията</a:t>
            </a:r>
          </a:p>
          <a:p>
            <a:pPr marL="30163" indent="-30163" eaLnBrk="1" hangingPunct="1">
              <a:buFont typeface="Wingdings 2" pitchFamily="18" charset="2"/>
              <a:buNone/>
            </a:pPr>
            <a:r>
              <a:rPr lang="en-US" sz="2400" b="1" i="1" dirty="0" smtClean="0"/>
              <a:t>}</a:t>
            </a:r>
          </a:p>
          <a:p>
            <a:pPr marL="30163" indent="-30163" eaLnBrk="1" hangingPunct="1">
              <a:buFont typeface="Wingdings 2" pitchFamily="18" charset="2"/>
              <a:buNone/>
            </a:pPr>
            <a:endParaRPr lang="en-US" sz="2800" b="1" i="1" dirty="0" smtClean="0"/>
          </a:p>
          <a:p>
            <a:pPr marL="30163" indent="-30163" eaLnBrk="1" hangingPunct="1"/>
            <a:r>
              <a:rPr lang="bg-BG" sz="2400" dirty="0" smtClean="0"/>
              <a:t>Тук </a:t>
            </a:r>
            <a:r>
              <a:rPr lang="bg-BG" sz="2400" b="1" i="1" dirty="0"/>
              <a:t>Име</a:t>
            </a:r>
            <a:r>
              <a:rPr lang="en-US" sz="2400" b="1" i="1" dirty="0"/>
              <a:t>_</a:t>
            </a:r>
            <a:r>
              <a:rPr lang="bg-BG" sz="2400" b="1" i="1" dirty="0"/>
              <a:t>на</a:t>
            </a:r>
            <a:r>
              <a:rPr lang="en-US" sz="2400" b="1" i="1" dirty="0"/>
              <a:t>_</a:t>
            </a:r>
            <a:r>
              <a:rPr lang="bg-BG" sz="2400" b="1" i="1" dirty="0"/>
              <a:t>клас</a:t>
            </a:r>
            <a:r>
              <a:rPr lang="bg-BG" sz="2400" i="1" dirty="0" smtClean="0"/>
              <a:t> </a:t>
            </a:r>
            <a:r>
              <a:rPr lang="bg-BG" sz="2400" dirty="0" smtClean="0"/>
              <a:t>е името на класа, на който принадлежи функция</a:t>
            </a:r>
            <a:endParaRPr lang="bg-BG" dirty="0" smtClean="0"/>
          </a:p>
        </p:txBody>
      </p:sp>
      <p:sp>
        <p:nvSpPr>
          <p:cNvPr id="17412"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6C392EE-A1DB-4099-A695-333110AFAAA1}" type="slidenum">
              <a:rPr lang="bg-BG" smtClean="0"/>
              <a:pPr fontAlgn="base">
                <a:spcBef>
                  <a:spcPct val="0"/>
                </a:spcBef>
                <a:spcAft>
                  <a:spcPct val="0"/>
                </a:spcAft>
                <a:defRPr/>
              </a:pPr>
              <a:t>12</a:t>
            </a:fld>
            <a:endParaRPr lang="bg-BG" smtClean="0"/>
          </a:p>
        </p:txBody>
      </p:sp>
      <p:sp>
        <p:nvSpPr>
          <p:cNvPr id="17413"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Създаване на обект</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85000" lnSpcReduction="20000"/>
          </a:bodyPr>
          <a:lstStyle/>
          <a:p>
            <a:pPr marL="448056" indent="-384048" eaLnBrk="1" fontAlgn="auto" hangingPunct="1">
              <a:spcAft>
                <a:spcPts val="0"/>
              </a:spcAft>
              <a:buFont typeface="Wingdings 2"/>
              <a:buChar char=""/>
              <a:defRPr/>
            </a:pPr>
            <a:r>
              <a:rPr lang="bg-BG" smtClean="0"/>
              <a:t>Декларацията на </a:t>
            </a:r>
            <a:r>
              <a:rPr lang="en-US" b="1" smtClean="0"/>
              <a:t>myclass </a:t>
            </a:r>
            <a:r>
              <a:rPr lang="bg-BG" smtClean="0"/>
              <a:t>не дефинира никакви обекти от тип </a:t>
            </a:r>
            <a:r>
              <a:rPr lang="en-US" b="1" smtClean="0"/>
              <a:t>myclass </a:t>
            </a:r>
            <a:r>
              <a:rPr lang="bg-BG" smtClean="0"/>
              <a:t>- тя дефинира само типа на обекта, който ще бъде създаден по време на същинската декларация. </a:t>
            </a:r>
          </a:p>
          <a:p>
            <a:pPr marL="448056" indent="-384048" eaLnBrk="1" fontAlgn="auto" hangingPunct="1">
              <a:spcAft>
                <a:spcPts val="0"/>
              </a:spcAft>
              <a:buFont typeface="Wingdings 2"/>
              <a:buChar char=""/>
              <a:defRPr/>
            </a:pPr>
            <a:r>
              <a:rPr lang="bg-BG" smtClean="0">
                <a:solidFill>
                  <a:schemeClr val="accent1"/>
                </a:solidFill>
              </a:rPr>
              <a:t>За създаване на обект се използва </a:t>
            </a:r>
            <a:r>
              <a:rPr lang="bg-BG" b="1" smtClean="0">
                <a:solidFill>
                  <a:schemeClr val="accent1"/>
                </a:solidFill>
              </a:rPr>
              <a:t>името на класа</a:t>
            </a:r>
            <a:r>
              <a:rPr lang="bg-BG" smtClean="0">
                <a:solidFill>
                  <a:schemeClr val="accent1"/>
                </a:solidFill>
              </a:rPr>
              <a:t> като спецификатор за типа</a:t>
            </a:r>
            <a:r>
              <a:rPr lang="bg-BG" smtClean="0"/>
              <a:t>. </a:t>
            </a:r>
          </a:p>
          <a:p>
            <a:pPr marL="448056" indent="-384048" eaLnBrk="1" fontAlgn="auto" hangingPunct="1">
              <a:spcAft>
                <a:spcPts val="0"/>
              </a:spcAft>
              <a:buFont typeface="Wingdings 2"/>
              <a:buChar char=""/>
              <a:defRPr/>
            </a:pPr>
            <a:r>
              <a:rPr lang="bg-BG" smtClean="0"/>
              <a:t>Например следващият ред декларира два обекта от тип </a:t>
            </a:r>
            <a:r>
              <a:rPr lang="en-US" b="1" smtClean="0"/>
              <a:t>myclass:</a:t>
            </a:r>
            <a:endParaRPr lang="bg-BG" b="1" smtClean="0"/>
          </a:p>
          <a:p>
            <a:pPr marL="448056" indent="-384048" eaLnBrk="1" fontAlgn="auto" hangingPunct="1">
              <a:spcAft>
                <a:spcPts val="0"/>
              </a:spcAft>
              <a:buFont typeface="Wingdings 2"/>
              <a:buChar char=""/>
              <a:defRPr/>
            </a:pPr>
            <a:endParaRPr lang="bg-BG" smtClean="0"/>
          </a:p>
          <a:p>
            <a:pPr marL="448056" indent="-384048" eaLnBrk="1" fontAlgn="auto" hangingPunct="1">
              <a:spcAft>
                <a:spcPts val="0"/>
              </a:spcAft>
              <a:buFont typeface="Wingdings 2"/>
              <a:buNone/>
              <a:defRPr/>
            </a:pPr>
            <a:r>
              <a:rPr lang="bg-BG" smtClean="0"/>
              <a:t>	</a:t>
            </a:r>
            <a:r>
              <a:rPr lang="en-US" b="1" smtClean="0"/>
              <a:t>myclass ob</a:t>
            </a:r>
            <a:r>
              <a:rPr lang="bg-BG" b="1" smtClean="0"/>
              <a:t>1</a:t>
            </a:r>
            <a:r>
              <a:rPr lang="en-US" b="1" smtClean="0"/>
              <a:t>,  ob2; </a:t>
            </a:r>
            <a:r>
              <a:rPr lang="en-US" smtClean="0"/>
              <a:t> </a:t>
            </a:r>
            <a:r>
              <a:rPr lang="bg-BG" smtClean="0"/>
              <a:t>// това са обекти от тип </a:t>
            </a:r>
            <a:r>
              <a:rPr lang="en-US" smtClean="0"/>
              <a:t>				myclass</a:t>
            </a:r>
            <a:endParaRPr lang="bg-BG" smtClean="0"/>
          </a:p>
          <a:p>
            <a:pPr marL="448056" indent="-384048" eaLnBrk="1" fontAlgn="auto" hangingPunct="1">
              <a:spcAft>
                <a:spcPts val="0"/>
              </a:spcAft>
              <a:buFont typeface="Wingdings 2"/>
              <a:buChar char=""/>
              <a:defRPr/>
            </a:pPr>
            <a:endParaRPr lang="bg-BG"/>
          </a:p>
        </p:txBody>
      </p:sp>
      <p:sp>
        <p:nvSpPr>
          <p:cNvPr id="184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73E3BC0-07F4-4FF9-B297-97270ACA28B7}" type="slidenum">
              <a:rPr lang="bg-BG" smtClean="0"/>
              <a:pPr fontAlgn="base">
                <a:spcBef>
                  <a:spcPct val="0"/>
                </a:spcBef>
                <a:spcAft>
                  <a:spcPct val="0"/>
                </a:spcAft>
                <a:defRPr/>
              </a:pPr>
              <a:t>13</a:t>
            </a:fld>
            <a:endParaRPr lang="bg-BG" smtClean="0"/>
          </a:p>
        </p:txBody>
      </p:sp>
      <p:sp>
        <p:nvSpPr>
          <p:cNvPr id="18437"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 name="Rectangle 3"/>
          <p:cNvSpPr/>
          <p:nvPr/>
        </p:nvSpPr>
        <p:spPr>
          <a:xfrm>
            <a:off x="683568" y="5085184"/>
            <a:ext cx="7920880" cy="11521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i="1" smtClean="0">
                <a:solidFill>
                  <a:schemeClr val="accent1">
                    <a:tint val="83000"/>
                    <a:satMod val="150000"/>
                  </a:schemeClr>
                </a:solidFill>
              </a:rPr>
              <a:t>Запомнете</a:t>
            </a:r>
            <a:endParaRPr lang="bg-BG">
              <a:solidFill>
                <a:schemeClr val="accent1">
                  <a:tint val="83000"/>
                  <a:satMod val="150000"/>
                </a:schemeClr>
              </a:solidFill>
            </a:endParaRPr>
          </a:p>
        </p:txBody>
      </p:sp>
      <p:sp>
        <p:nvSpPr>
          <p:cNvPr id="18435" name="Content Placeholder 2"/>
          <p:cNvSpPr>
            <a:spLocks noGrp="1"/>
          </p:cNvSpPr>
          <p:nvPr>
            <p:ph idx="1"/>
          </p:nvPr>
        </p:nvSpPr>
        <p:spPr>
          <a:xfrm>
            <a:off x="457200" y="1882775"/>
            <a:ext cx="8229600" cy="4572000"/>
          </a:xfrm>
        </p:spPr>
        <p:txBody>
          <a:bodyPr/>
          <a:lstStyle/>
          <a:p>
            <a:pPr eaLnBrk="1" hangingPunct="1"/>
            <a:r>
              <a:rPr lang="bg-BG" b="1" i="1" u="sng" smtClean="0"/>
              <a:t>Декларацията на клас </a:t>
            </a:r>
            <a:r>
              <a:rPr lang="bg-BG" b="1" i="1" smtClean="0"/>
              <a:t>е </a:t>
            </a:r>
            <a:r>
              <a:rPr lang="bg-BG" b="1" i="1" smtClean="0">
                <a:solidFill>
                  <a:srgbClr val="FFC000"/>
                </a:solidFill>
              </a:rPr>
              <a:t>логическа абстракция, която дефинира нов тип</a:t>
            </a:r>
            <a:r>
              <a:rPr lang="en-US" b="1" i="1" smtClean="0">
                <a:solidFill>
                  <a:srgbClr val="FFC000"/>
                </a:solidFill>
              </a:rPr>
              <a:t>.</a:t>
            </a:r>
            <a:endParaRPr lang="bg-BG" b="1" i="1" smtClean="0">
              <a:solidFill>
                <a:srgbClr val="FFC000"/>
              </a:solidFill>
            </a:endParaRPr>
          </a:p>
          <a:p>
            <a:pPr eaLnBrk="1" hangingPunct="1"/>
            <a:r>
              <a:rPr lang="bg-BG" b="1" i="1" smtClean="0"/>
              <a:t> Тя определя как ще изглежда един обект от този тип. </a:t>
            </a:r>
          </a:p>
          <a:p>
            <a:pPr eaLnBrk="1" hangingPunct="1"/>
            <a:r>
              <a:rPr lang="bg-BG" b="1" i="1" u="sng" smtClean="0"/>
              <a:t>Декларацията на обект </a:t>
            </a:r>
            <a:r>
              <a:rPr lang="bg-BG" b="1" i="1" smtClean="0">
                <a:solidFill>
                  <a:schemeClr val="accent1"/>
                </a:solidFill>
              </a:rPr>
              <a:t>създава физическа единица от такъв тип</a:t>
            </a:r>
            <a:r>
              <a:rPr lang="bg-BG" b="1" i="1" smtClean="0"/>
              <a:t>. Тоест, </a:t>
            </a:r>
            <a:r>
              <a:rPr lang="bg-BG" b="1" i="1" smtClean="0">
                <a:solidFill>
                  <a:srgbClr val="FFC000"/>
                </a:solidFill>
              </a:rPr>
              <a:t>един обект заема памет</a:t>
            </a:r>
            <a:r>
              <a:rPr lang="bg-BG" b="1" i="1" smtClean="0"/>
              <a:t>, докато дефиницията на тип - не.</a:t>
            </a:r>
            <a:endParaRPr lang="bg-BG" smtClean="0"/>
          </a:p>
          <a:p>
            <a:pPr eaLnBrk="1" hangingPunct="1"/>
            <a:endParaRPr lang="bg-BG" smtClean="0"/>
          </a:p>
        </p:txBody>
      </p:sp>
      <p:sp>
        <p:nvSpPr>
          <p:cNvPr id="194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EEE6F1-E35B-49DC-8E57-0F3321DF8EC3}" type="slidenum">
              <a:rPr lang="bg-BG" smtClean="0"/>
              <a:pPr fontAlgn="base">
                <a:spcBef>
                  <a:spcPct val="0"/>
                </a:spcBef>
                <a:spcAft>
                  <a:spcPct val="0"/>
                </a:spcAft>
                <a:defRPr/>
              </a:pPr>
              <a:t>14</a:t>
            </a:fld>
            <a:endParaRPr lang="bg-BG" smtClean="0"/>
          </a:p>
        </p:txBody>
      </p:sp>
      <p:sp>
        <p:nvSpPr>
          <p:cNvPr id="19461"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Операторът “точка”</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975225"/>
          </a:xfrm>
        </p:spPr>
        <p:txBody>
          <a:bodyPr>
            <a:normAutofit fontScale="85000" lnSpcReduction="10000"/>
          </a:bodyPr>
          <a:lstStyle/>
          <a:p>
            <a:pPr marL="448056" indent="-384048" eaLnBrk="1" fontAlgn="auto" hangingPunct="1">
              <a:spcAft>
                <a:spcPts val="0"/>
              </a:spcAft>
              <a:buFont typeface="Wingdings 2"/>
              <a:buChar char=""/>
              <a:defRPr/>
            </a:pPr>
            <a:r>
              <a:rPr lang="bg-BG" dirty="0" smtClean="0"/>
              <a:t>След като веднъж е бил създаден обект от клас, </a:t>
            </a:r>
            <a:r>
              <a:rPr lang="en-US" b="1" dirty="0" err="1" smtClean="0">
                <a:solidFill>
                  <a:schemeClr val="accent1"/>
                </a:solidFill>
              </a:rPr>
              <a:t>npo</a:t>
            </a:r>
            <a:r>
              <a:rPr lang="bg-BG" b="1" dirty="0" smtClean="0">
                <a:solidFill>
                  <a:schemeClr val="accent1"/>
                </a:solidFill>
              </a:rPr>
              <a:t>грама може да се обръща към неговите </a:t>
            </a:r>
            <a:r>
              <a:rPr lang="en-US" b="1" dirty="0" smtClean="0">
                <a:solidFill>
                  <a:schemeClr val="accent1"/>
                </a:solidFill>
              </a:rPr>
              <a:t>public </a:t>
            </a:r>
            <a:r>
              <a:rPr lang="bg-BG" b="1" dirty="0" smtClean="0">
                <a:solidFill>
                  <a:schemeClr val="accent1"/>
                </a:solidFill>
              </a:rPr>
              <a:t>членове посредством оператора . (точка)</a:t>
            </a:r>
            <a:r>
              <a:rPr lang="bg-BG" b="1" dirty="0" smtClean="0"/>
              <a:t> </a:t>
            </a:r>
            <a:r>
              <a:rPr lang="bg-BG" dirty="0" smtClean="0"/>
              <a:t>по същия начин, както става обръщението към членовете на структури. </a:t>
            </a:r>
          </a:p>
          <a:p>
            <a:pPr marL="448056" indent="-384048" eaLnBrk="1" fontAlgn="auto" hangingPunct="1">
              <a:spcAft>
                <a:spcPts val="0"/>
              </a:spcAft>
              <a:buFont typeface="Wingdings 2"/>
              <a:buChar char=""/>
              <a:defRPr/>
            </a:pPr>
            <a:r>
              <a:rPr lang="bg-BG" dirty="0" smtClean="0"/>
              <a:t>Като вземем под внимание по-горната декларация на обектите, следващият израз извиква </a:t>
            </a:r>
            <a:r>
              <a:rPr lang="en-US" b="1" dirty="0" err="1" smtClean="0"/>
              <a:t>set_a</a:t>
            </a:r>
            <a:r>
              <a:rPr lang="en-US" b="1" dirty="0" smtClean="0"/>
              <a:t>() </a:t>
            </a:r>
            <a:r>
              <a:rPr lang="bg-BG" dirty="0" smtClean="0"/>
              <a:t>за обектите </a:t>
            </a:r>
            <a:r>
              <a:rPr lang="en-US" b="1" dirty="0" err="1" smtClean="0"/>
              <a:t>ob</a:t>
            </a:r>
            <a:r>
              <a:rPr lang="bg-BG" b="1" dirty="0" smtClean="0"/>
              <a:t>1</a:t>
            </a:r>
            <a:r>
              <a:rPr lang="en-US" b="1" dirty="0" smtClean="0"/>
              <a:t> </a:t>
            </a:r>
            <a:r>
              <a:rPr lang="bg-BG" dirty="0" smtClean="0"/>
              <a:t>и </a:t>
            </a:r>
            <a:r>
              <a:rPr lang="bg-BG" b="1" dirty="0" smtClean="0"/>
              <a:t>оЬ2.</a:t>
            </a:r>
          </a:p>
          <a:p>
            <a:pPr marL="448056" indent="-384048" eaLnBrk="1" fontAlgn="auto" hangingPunct="1">
              <a:spcAft>
                <a:spcPts val="0"/>
              </a:spcAft>
              <a:buFont typeface="Wingdings 2"/>
              <a:buNone/>
              <a:defRPr/>
            </a:pPr>
            <a:endParaRPr lang="bg-BG" b="1" dirty="0" smtClean="0"/>
          </a:p>
          <a:p>
            <a:pPr marL="448056" indent="-384048" eaLnBrk="1" fontAlgn="auto" hangingPunct="1">
              <a:spcAft>
                <a:spcPts val="0"/>
              </a:spcAft>
              <a:buFont typeface="Wingdings 2"/>
              <a:buNone/>
              <a:defRPr/>
            </a:pPr>
            <a:r>
              <a:rPr lang="bg-BG" dirty="0" smtClean="0"/>
              <a:t>	</a:t>
            </a:r>
            <a:r>
              <a:rPr lang="en-US" sz="2800" b="1" dirty="0" err="1" smtClean="0"/>
              <a:t>ob</a:t>
            </a:r>
            <a:r>
              <a:rPr lang="bg-BG" sz="2800" b="1" dirty="0" smtClean="0"/>
              <a:t>1.</a:t>
            </a:r>
            <a:r>
              <a:rPr lang="en-US" sz="2800" b="1" dirty="0" err="1" smtClean="0"/>
              <a:t>set_a</a:t>
            </a:r>
            <a:r>
              <a:rPr lang="bg-BG" sz="2800" b="1" dirty="0" smtClean="0"/>
              <a:t>(10); // задава на а от </a:t>
            </a:r>
            <a:r>
              <a:rPr lang="en-US" sz="2800" b="1" dirty="0" smtClean="0"/>
              <a:t>ob1 </a:t>
            </a:r>
            <a:r>
              <a:rPr lang="bg-BG" sz="2800" b="1" dirty="0" smtClean="0"/>
              <a:t>стойност 10 </a:t>
            </a:r>
          </a:p>
          <a:p>
            <a:pPr marL="448056" indent="-384048" eaLnBrk="1" fontAlgn="auto" hangingPunct="1">
              <a:spcAft>
                <a:spcPts val="0"/>
              </a:spcAft>
              <a:buFont typeface="Wingdings 2"/>
              <a:buNone/>
              <a:defRPr/>
            </a:pPr>
            <a:r>
              <a:rPr lang="bg-BG" sz="2800" b="1" dirty="0" smtClean="0"/>
              <a:t>	</a:t>
            </a:r>
            <a:r>
              <a:rPr lang="en-US" sz="2800" b="1" dirty="0" smtClean="0"/>
              <a:t>ob2</a:t>
            </a:r>
            <a:r>
              <a:rPr lang="bg-BG" sz="2800" b="1" dirty="0" smtClean="0"/>
              <a:t>.</a:t>
            </a:r>
            <a:r>
              <a:rPr lang="en-US" sz="2800" b="1" dirty="0" err="1" smtClean="0"/>
              <a:t>set_a</a:t>
            </a:r>
            <a:r>
              <a:rPr lang="bg-BG" sz="2800" b="1" dirty="0" smtClean="0"/>
              <a:t>(99);  // задава на а от оЬ2 стойност 99</a:t>
            </a:r>
          </a:p>
          <a:p>
            <a:pPr marL="448056" indent="-384048" eaLnBrk="1" fontAlgn="auto" hangingPunct="1">
              <a:spcAft>
                <a:spcPts val="0"/>
              </a:spcAft>
              <a:buFont typeface="Wingdings 2"/>
              <a:buChar char=""/>
              <a:defRPr/>
            </a:pPr>
            <a:endParaRPr lang="bg-BG" dirty="0" smtClean="0"/>
          </a:p>
          <a:p>
            <a:pPr marL="448056" indent="-384048" eaLnBrk="1" fontAlgn="auto" hangingPunct="1">
              <a:spcAft>
                <a:spcPts val="0"/>
              </a:spcAft>
              <a:buFont typeface="Wingdings 2"/>
              <a:buChar char=""/>
              <a:defRPr/>
            </a:pPr>
            <a:endParaRPr lang="bg-BG" dirty="0"/>
          </a:p>
        </p:txBody>
      </p:sp>
      <p:sp>
        <p:nvSpPr>
          <p:cNvPr id="204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1AC8E3-C42D-4179-A076-2A2628A5D975}" type="slidenum">
              <a:rPr lang="bg-BG" smtClean="0"/>
              <a:pPr fontAlgn="base">
                <a:spcBef>
                  <a:spcPct val="0"/>
                </a:spcBef>
                <a:spcAft>
                  <a:spcPct val="0"/>
                </a:spcAft>
                <a:defRPr/>
              </a:pPr>
              <a:t>15</a:t>
            </a:fld>
            <a:endParaRPr lang="bg-BG" smtClean="0"/>
          </a:p>
        </p:txBody>
      </p:sp>
      <p:sp>
        <p:nvSpPr>
          <p:cNvPr id="20485"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algn="ctr" eaLnBrk="1" fontAlgn="auto" hangingPunct="1">
              <a:spcAft>
                <a:spcPts val="0"/>
              </a:spcAft>
              <a:defRPr/>
            </a:pPr>
            <a:r>
              <a:rPr lang="bg-BG" dirty="0" smtClean="0">
                <a:solidFill>
                  <a:schemeClr val="accent1">
                    <a:tint val="83000"/>
                    <a:satMod val="150000"/>
                  </a:schemeClr>
                </a:solidFill>
              </a:rPr>
              <a:t>Операт</a:t>
            </a:r>
            <a:r>
              <a:rPr lang="bg-BG" dirty="0" smtClean="0">
                <a:solidFill>
                  <a:schemeClr val="accent1"/>
                </a:solidFill>
              </a:rPr>
              <a:t>о</a:t>
            </a:r>
            <a:r>
              <a:rPr lang="bg-BG" dirty="0" smtClean="0">
                <a:solidFill>
                  <a:schemeClr val="accent1">
                    <a:tint val="83000"/>
                    <a:satMod val="150000"/>
                  </a:schemeClr>
                </a:solidFill>
              </a:rPr>
              <a:t>рът “точка”</a:t>
            </a:r>
            <a:endParaRPr lang="bg-BG" dirty="0">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975225"/>
          </a:xfrm>
        </p:spPr>
        <p:txBody>
          <a:bodyPr>
            <a:normAutofit fontScale="85000" lnSpcReduction="20000"/>
          </a:bodyPr>
          <a:lstStyle/>
          <a:p>
            <a:pPr marL="7938" indent="-7938" algn="ctr" eaLnBrk="1" fontAlgn="auto" hangingPunct="1">
              <a:spcAft>
                <a:spcPts val="0"/>
              </a:spcAft>
              <a:buFont typeface="Wingdings 2"/>
              <a:buNone/>
              <a:defRPr/>
            </a:pPr>
            <a:r>
              <a:rPr lang="en-US" sz="2400" b="1" dirty="0" err="1" smtClean="0"/>
              <a:t>ob</a:t>
            </a:r>
            <a:r>
              <a:rPr lang="bg-BG" sz="2400" b="1" dirty="0" smtClean="0"/>
              <a:t>1.</a:t>
            </a:r>
            <a:r>
              <a:rPr lang="en-US" sz="2400" b="1" dirty="0" smtClean="0"/>
              <a:t>set</a:t>
            </a:r>
            <a:r>
              <a:rPr lang="bg-BG" sz="2400" b="1" dirty="0" smtClean="0"/>
              <a:t> </a:t>
            </a:r>
            <a:r>
              <a:rPr lang="en-US" sz="2400" b="1" dirty="0" smtClean="0"/>
              <a:t>a</a:t>
            </a:r>
            <a:r>
              <a:rPr lang="bg-BG" sz="2400" b="1" dirty="0" smtClean="0"/>
              <a:t>(10); // задава на а от </a:t>
            </a:r>
            <a:r>
              <a:rPr lang="en-US" sz="2400" b="1" dirty="0" smtClean="0"/>
              <a:t>ob1 </a:t>
            </a:r>
            <a:r>
              <a:rPr lang="bg-BG" sz="2400" b="1" dirty="0" smtClean="0"/>
              <a:t>стойност 10 </a:t>
            </a:r>
          </a:p>
          <a:p>
            <a:pPr marL="7938" indent="-7938" algn="ctr" eaLnBrk="1" fontAlgn="auto" hangingPunct="1">
              <a:spcAft>
                <a:spcPts val="0"/>
              </a:spcAft>
              <a:buFont typeface="Wingdings 2"/>
              <a:buNone/>
              <a:defRPr/>
            </a:pPr>
            <a:endParaRPr lang="bg-BG" sz="2400" b="1" dirty="0" smtClean="0"/>
          </a:p>
          <a:p>
            <a:pPr marL="7938" indent="-7938" algn="ctr" eaLnBrk="1" fontAlgn="auto" hangingPunct="1">
              <a:spcAft>
                <a:spcPts val="0"/>
              </a:spcAft>
              <a:buFont typeface="Wingdings 2"/>
              <a:buNone/>
              <a:defRPr/>
            </a:pPr>
            <a:r>
              <a:rPr lang="bg-BG" sz="2400" b="1" dirty="0" smtClean="0"/>
              <a:t>	   </a:t>
            </a:r>
            <a:r>
              <a:rPr lang="en-US" sz="2400" b="1" dirty="0" smtClean="0"/>
              <a:t>ob2</a:t>
            </a:r>
            <a:r>
              <a:rPr lang="bg-BG" sz="2400" b="1" dirty="0" smtClean="0"/>
              <a:t>.</a:t>
            </a:r>
            <a:r>
              <a:rPr lang="en-US" sz="2400" b="1" dirty="0" smtClean="0"/>
              <a:t>set</a:t>
            </a:r>
            <a:r>
              <a:rPr lang="bg-BG" sz="2400" b="1" dirty="0" smtClean="0"/>
              <a:t> </a:t>
            </a:r>
            <a:r>
              <a:rPr lang="en-US" sz="2400" b="1" dirty="0" smtClean="0"/>
              <a:t>a</a:t>
            </a:r>
            <a:r>
              <a:rPr lang="bg-BG" sz="2400" b="1" dirty="0" smtClean="0"/>
              <a:t>(99);  // задава на а от оЬ2 стойност 99</a:t>
            </a:r>
          </a:p>
          <a:p>
            <a:pPr marL="448056" indent="-384048" eaLnBrk="1" fontAlgn="auto" hangingPunct="1">
              <a:spcAft>
                <a:spcPts val="0"/>
              </a:spcAft>
              <a:buFont typeface="Wingdings 2"/>
              <a:buChar char=""/>
              <a:defRPr/>
            </a:pPr>
            <a:endParaRPr lang="bg-BG" dirty="0" smtClean="0"/>
          </a:p>
          <a:p>
            <a:pPr marL="448056" indent="-384048" eaLnBrk="1" fontAlgn="auto" hangingPunct="1">
              <a:spcAft>
                <a:spcPts val="0"/>
              </a:spcAft>
              <a:buFont typeface="Wingdings 2"/>
              <a:buChar char=""/>
              <a:defRPr/>
            </a:pPr>
            <a:r>
              <a:rPr lang="bg-BG" dirty="0" smtClean="0"/>
              <a:t>Както показва коментарът, тези изрази задават на копието на </a:t>
            </a:r>
            <a:r>
              <a:rPr lang="bg-BG" b="1" dirty="0" smtClean="0"/>
              <a:t>а </a:t>
            </a:r>
            <a:r>
              <a:rPr lang="bg-BG" dirty="0" smtClean="0"/>
              <a:t>на </a:t>
            </a:r>
            <a:r>
              <a:rPr lang="en-US" b="1" dirty="0" err="1" smtClean="0"/>
              <a:t>ob</a:t>
            </a:r>
            <a:r>
              <a:rPr lang="bg-BG" b="1" dirty="0" smtClean="0"/>
              <a:t>1</a:t>
            </a:r>
            <a:r>
              <a:rPr lang="en-US" b="1" dirty="0" smtClean="0"/>
              <a:t> </a:t>
            </a:r>
            <a:r>
              <a:rPr lang="bg-BG" dirty="0" smtClean="0"/>
              <a:t>стойност 10, а на копието </a:t>
            </a:r>
            <a:r>
              <a:rPr lang="bg-BG" b="1" dirty="0" smtClean="0"/>
              <a:t>а </a:t>
            </a:r>
            <a:r>
              <a:rPr lang="bg-BG" dirty="0" smtClean="0"/>
              <a:t>на на </a:t>
            </a:r>
            <a:r>
              <a:rPr lang="bg-BG" b="1" dirty="0" smtClean="0"/>
              <a:t>оЬ2 </a:t>
            </a:r>
            <a:r>
              <a:rPr lang="bg-BG" dirty="0" smtClean="0"/>
              <a:t>стойност 99. </a:t>
            </a:r>
            <a:endParaRPr lang="en-US" dirty="0" smtClean="0"/>
          </a:p>
          <a:p>
            <a:pPr marL="448056" indent="-384048" eaLnBrk="1" fontAlgn="auto" hangingPunct="1">
              <a:spcAft>
                <a:spcPts val="0"/>
              </a:spcAft>
              <a:buFont typeface="Wingdings 2"/>
              <a:buChar char=""/>
              <a:defRPr/>
            </a:pPr>
            <a:r>
              <a:rPr lang="bg-BG" dirty="0" smtClean="0"/>
              <a:t>Всеки обект съдържа свое собствено копие от всички данни, декларирани в класа. Това означава, че </a:t>
            </a:r>
            <a:r>
              <a:rPr lang="bg-BG" b="1" dirty="0" smtClean="0"/>
              <a:t>а </a:t>
            </a:r>
            <a:r>
              <a:rPr lang="bg-BG" dirty="0" smtClean="0"/>
              <a:t>от </a:t>
            </a:r>
            <a:r>
              <a:rPr lang="en-US" b="1" dirty="0" err="1" smtClean="0"/>
              <a:t>ob</a:t>
            </a:r>
            <a:r>
              <a:rPr lang="bg-BG" b="1" dirty="0" smtClean="0"/>
              <a:t>1</a:t>
            </a:r>
            <a:r>
              <a:rPr lang="bg-BG" dirty="0" smtClean="0"/>
              <a:t>е различно от </a:t>
            </a:r>
            <a:r>
              <a:rPr lang="bg-BG" b="1" dirty="0" smtClean="0"/>
              <a:t>а </a:t>
            </a:r>
            <a:r>
              <a:rPr lang="bg-BG" dirty="0" smtClean="0"/>
              <a:t>от </a:t>
            </a:r>
            <a:r>
              <a:rPr lang="bg-BG" b="1" dirty="0" smtClean="0"/>
              <a:t>оЬ2.</a:t>
            </a:r>
          </a:p>
          <a:p>
            <a:pPr marL="448056" indent="-384048" eaLnBrk="1" fontAlgn="auto" hangingPunct="1">
              <a:spcAft>
                <a:spcPts val="0"/>
              </a:spcAft>
              <a:buFont typeface="Wingdings 2"/>
              <a:buNone/>
              <a:defRPr/>
            </a:pPr>
            <a:endParaRPr lang="bg-BG" dirty="0" smtClean="0"/>
          </a:p>
          <a:p>
            <a:pPr marL="448056" indent="-384048" eaLnBrk="1" fontAlgn="auto" hangingPunct="1">
              <a:spcAft>
                <a:spcPts val="0"/>
              </a:spcAft>
              <a:buFont typeface="Wingdings 2"/>
              <a:buChar char=""/>
              <a:defRPr/>
            </a:pPr>
            <a:r>
              <a:rPr lang="bg-BG" b="1" i="1" dirty="0" smtClean="0">
                <a:solidFill>
                  <a:schemeClr val="accent1"/>
                </a:solidFill>
              </a:rPr>
              <a:t>Всеки обект от даден клас притежава свое собствено копие от всяка променлива, декларирана в този клас</a:t>
            </a:r>
            <a:endParaRPr lang="bg-BG" dirty="0" smtClean="0">
              <a:solidFill>
                <a:schemeClr val="accent1"/>
              </a:solidFill>
            </a:endParaRPr>
          </a:p>
          <a:p>
            <a:pPr marL="448056" indent="-384048" eaLnBrk="1" fontAlgn="auto" hangingPunct="1">
              <a:spcAft>
                <a:spcPts val="0"/>
              </a:spcAft>
              <a:buFont typeface="Wingdings 2"/>
              <a:buChar char=""/>
              <a:defRPr/>
            </a:pPr>
            <a:endParaRPr lang="bg-BG" dirty="0"/>
          </a:p>
        </p:txBody>
      </p:sp>
      <p:sp>
        <p:nvSpPr>
          <p:cNvPr id="215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9C98913-3A85-410A-994C-6BAE5657B3F1}" type="slidenum">
              <a:rPr lang="bg-BG" smtClean="0"/>
              <a:pPr fontAlgn="base">
                <a:spcBef>
                  <a:spcPct val="0"/>
                </a:spcBef>
                <a:spcAft>
                  <a:spcPct val="0"/>
                </a:spcAft>
                <a:defRPr/>
              </a:pPr>
              <a:t>16</a:t>
            </a:fld>
            <a:endParaRPr lang="bg-BG" smtClean="0"/>
          </a:p>
        </p:txBody>
      </p:sp>
      <p:sp>
        <p:nvSpPr>
          <p:cNvPr id="21509"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cap="small" smtClean="0">
                <a:solidFill>
                  <a:schemeClr val="accent1">
                    <a:tint val="83000"/>
                    <a:satMod val="150000"/>
                  </a:schemeClr>
                </a:solidFill>
                <a:latin typeface="Arial"/>
                <a:ea typeface="Times New Roman"/>
                <a:cs typeface="Arial"/>
              </a:rPr>
              <a:t>примери</a:t>
            </a:r>
            <a:endParaRPr lang="bg-BG">
              <a:solidFill>
                <a:schemeClr val="accent1">
                  <a:tint val="83000"/>
                  <a:satMod val="150000"/>
                </a:schemeClr>
              </a:solidFill>
            </a:endParaRPr>
          </a:p>
        </p:txBody>
      </p:sp>
      <p:sp>
        <p:nvSpPr>
          <p:cNvPr id="21507" name="Content Placeholder 2"/>
          <p:cNvSpPr>
            <a:spLocks noGrp="1"/>
          </p:cNvSpPr>
          <p:nvPr>
            <p:ph idx="1"/>
          </p:nvPr>
        </p:nvSpPr>
        <p:spPr>
          <a:xfrm>
            <a:off x="457200" y="1882775"/>
            <a:ext cx="8229600" cy="4572000"/>
          </a:xfrm>
        </p:spPr>
        <p:txBody>
          <a:bodyPr/>
          <a:lstStyle/>
          <a:p>
            <a:pPr eaLnBrk="1" hangingPunct="1"/>
            <a:r>
              <a:rPr lang="bg-BG" dirty="0" smtClean="0"/>
              <a:t>Първата проста примерна програма демонстрира описания по-горе в текста клас </a:t>
            </a:r>
            <a:r>
              <a:rPr lang="en-US" b="1" dirty="0" err="1" smtClean="0"/>
              <a:t>myclass</a:t>
            </a:r>
            <a:r>
              <a:rPr lang="en-US" b="1" dirty="0" smtClean="0"/>
              <a:t>.</a:t>
            </a:r>
            <a:endParaRPr lang="bg-BG" b="1" dirty="0" smtClean="0"/>
          </a:p>
          <a:p>
            <a:pPr eaLnBrk="1" hangingPunct="1"/>
            <a:r>
              <a:rPr lang="bg-BG" dirty="0" smtClean="0"/>
              <a:t>Тя задава стойности на член-променливата </a:t>
            </a:r>
            <a:r>
              <a:rPr lang="bg-BG" b="1" dirty="0" smtClean="0"/>
              <a:t>а </a:t>
            </a:r>
            <a:r>
              <a:rPr lang="bg-BG" dirty="0" smtClean="0"/>
              <a:t>на обектите </a:t>
            </a:r>
            <a:r>
              <a:rPr lang="en-US" b="1" dirty="0" err="1" smtClean="0"/>
              <a:t>ob</a:t>
            </a:r>
            <a:r>
              <a:rPr lang="bg-BG" b="1" dirty="0" smtClean="0"/>
              <a:t>1</a:t>
            </a:r>
            <a:r>
              <a:rPr lang="en-US" b="1" dirty="0" smtClean="0"/>
              <a:t> </a:t>
            </a:r>
            <a:r>
              <a:rPr lang="bg-BG" dirty="0" smtClean="0"/>
              <a:t>и </a:t>
            </a:r>
            <a:r>
              <a:rPr lang="bg-BG" b="1" dirty="0" smtClean="0"/>
              <a:t>оЬ2, </a:t>
            </a:r>
            <a:r>
              <a:rPr lang="bg-BG" dirty="0" smtClean="0"/>
              <a:t>след което извежда стойностите на </a:t>
            </a:r>
            <a:r>
              <a:rPr lang="bg-BG" b="1" dirty="0" smtClean="0"/>
              <a:t>а </a:t>
            </a:r>
            <a:r>
              <a:rPr lang="bg-BG" dirty="0" smtClean="0"/>
              <a:t>за всеки обект.</a:t>
            </a:r>
          </a:p>
          <a:p>
            <a:pPr eaLnBrk="1" hangingPunct="1"/>
            <a:endParaRPr lang="bg-BG" dirty="0" smtClean="0"/>
          </a:p>
        </p:txBody>
      </p:sp>
      <p:sp>
        <p:nvSpPr>
          <p:cNvPr id="2253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0DEC003-01BF-490C-9EC4-CC9CED1FBD71}" type="slidenum">
              <a:rPr lang="bg-BG" smtClean="0"/>
              <a:pPr fontAlgn="base">
                <a:spcBef>
                  <a:spcPct val="0"/>
                </a:spcBef>
                <a:spcAft>
                  <a:spcPct val="0"/>
                </a:spcAft>
                <a:defRPr/>
              </a:pPr>
              <a:t>17</a:t>
            </a:fld>
            <a:endParaRPr lang="bg-BG" smtClean="0"/>
          </a:p>
        </p:txBody>
      </p:sp>
      <p:sp>
        <p:nvSpPr>
          <p:cNvPr id="22533"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314" y="267494"/>
            <a:ext cx="3900486" cy="446862"/>
          </a:xfrm>
        </p:spPr>
        <p:txBody>
          <a:bodyPr>
            <a:normAutofit fontScale="90000"/>
          </a:bodyPr>
          <a:lstStyle/>
          <a:p>
            <a:pPr marL="484632" indent="0" eaLnBrk="1" fontAlgn="auto" hangingPunct="1">
              <a:spcAft>
                <a:spcPts val="0"/>
              </a:spcAft>
              <a:defRPr/>
            </a:pPr>
            <a:r>
              <a:rPr lang="bg-BG" smtClean="0">
                <a:solidFill>
                  <a:schemeClr val="accent1">
                    <a:tint val="83000"/>
                    <a:satMod val="150000"/>
                  </a:schemeClr>
                </a:solidFill>
              </a:rPr>
              <a:t>Пример 1</a:t>
            </a:r>
            <a:endParaRPr lang="bg-BG">
              <a:solidFill>
                <a:schemeClr val="accent1">
                  <a:tint val="83000"/>
                  <a:satMod val="150000"/>
                </a:schemeClr>
              </a:solidFill>
            </a:endParaRPr>
          </a:p>
        </p:txBody>
      </p:sp>
      <p:sp>
        <p:nvSpPr>
          <p:cNvPr id="22531" name="Content Placeholder 2"/>
          <p:cNvSpPr>
            <a:spLocks noGrp="1"/>
          </p:cNvSpPr>
          <p:nvPr>
            <p:ph idx="1"/>
          </p:nvPr>
        </p:nvSpPr>
        <p:spPr>
          <a:xfrm>
            <a:off x="1571625" y="142875"/>
            <a:ext cx="3971925" cy="6429375"/>
          </a:xfrm>
        </p:spPr>
        <p:txBody>
          <a:bodyPr/>
          <a:lstStyle/>
          <a:p>
            <a:pPr eaLnBrk="1" hangingPunct="1">
              <a:buFont typeface="Wingdings 2" pitchFamily="18" charset="2"/>
              <a:buNone/>
            </a:pPr>
            <a:r>
              <a:rPr lang="en-US" sz="1100" smtClean="0"/>
              <a:t>#include &lt;iostream&gt;</a:t>
            </a:r>
          </a:p>
          <a:p>
            <a:pPr eaLnBrk="1" hangingPunct="1">
              <a:buFont typeface="Wingdings 2" pitchFamily="18" charset="2"/>
              <a:buNone/>
            </a:pPr>
            <a:r>
              <a:rPr lang="en-US" sz="1100" smtClean="0"/>
              <a:t>using namespace std;</a:t>
            </a:r>
          </a:p>
          <a:p>
            <a:pPr eaLnBrk="1" hangingPunct="1">
              <a:buFont typeface="Wingdings 2" pitchFamily="18" charset="2"/>
              <a:buNone/>
            </a:pPr>
            <a:endParaRPr lang="en-US" sz="1100" smtClean="0"/>
          </a:p>
          <a:p>
            <a:pPr eaLnBrk="1" hangingPunct="1">
              <a:buFont typeface="Wingdings 2" pitchFamily="18" charset="2"/>
              <a:buNone/>
            </a:pPr>
            <a:r>
              <a:rPr lang="en-US" sz="1100" smtClean="0"/>
              <a:t>class myclass {</a:t>
            </a:r>
          </a:p>
          <a:p>
            <a:pPr eaLnBrk="1" hangingPunct="1">
              <a:buFont typeface="Wingdings 2" pitchFamily="18" charset="2"/>
              <a:buNone/>
            </a:pPr>
            <a:r>
              <a:rPr lang="en-US" sz="1100" smtClean="0"/>
              <a:t>  // private to myclass</a:t>
            </a:r>
          </a:p>
          <a:p>
            <a:pPr eaLnBrk="1" hangingPunct="1">
              <a:buFont typeface="Wingdings 2" pitchFamily="18" charset="2"/>
              <a:buNone/>
            </a:pPr>
            <a:r>
              <a:rPr lang="en-US" sz="1100" smtClean="0"/>
              <a:t>  int a;</a:t>
            </a:r>
          </a:p>
          <a:p>
            <a:pPr eaLnBrk="1" hangingPunct="1">
              <a:buFont typeface="Wingdings 2" pitchFamily="18" charset="2"/>
              <a:buNone/>
            </a:pPr>
            <a:r>
              <a:rPr lang="en-US" sz="1100" smtClean="0"/>
              <a:t>public:</a:t>
            </a:r>
          </a:p>
          <a:p>
            <a:pPr eaLnBrk="1" hangingPunct="1">
              <a:buFont typeface="Wingdings 2" pitchFamily="18" charset="2"/>
              <a:buNone/>
            </a:pPr>
            <a:r>
              <a:rPr lang="en-US" sz="1100" smtClean="0"/>
              <a:t>  void set_a(int num);</a:t>
            </a:r>
          </a:p>
          <a:p>
            <a:pPr eaLnBrk="1" hangingPunct="1">
              <a:buFont typeface="Wingdings 2" pitchFamily="18" charset="2"/>
              <a:buNone/>
            </a:pPr>
            <a:r>
              <a:rPr lang="en-US" sz="1100" smtClean="0"/>
              <a:t>  int get_a();</a:t>
            </a:r>
          </a:p>
          <a:p>
            <a:pPr eaLnBrk="1" hangingPunct="1">
              <a:buFont typeface="Wingdings 2" pitchFamily="18" charset="2"/>
              <a:buNone/>
            </a:pPr>
            <a:r>
              <a:rPr lang="en-US" sz="1100" smtClean="0"/>
              <a:t>};</a:t>
            </a:r>
          </a:p>
          <a:p>
            <a:pPr eaLnBrk="1" hangingPunct="1">
              <a:buFont typeface="Wingdings 2" pitchFamily="18" charset="2"/>
              <a:buNone/>
            </a:pPr>
            <a:endParaRPr lang="en-US" sz="1100" smtClean="0"/>
          </a:p>
          <a:p>
            <a:pPr eaLnBrk="1" hangingPunct="1">
              <a:buFont typeface="Wingdings 2" pitchFamily="18" charset="2"/>
              <a:buNone/>
            </a:pPr>
            <a:r>
              <a:rPr lang="en-US" sz="1100" smtClean="0"/>
              <a:t>void myclass::set_a(int num)</a:t>
            </a:r>
          </a:p>
          <a:p>
            <a:pPr eaLnBrk="1" hangingPunct="1">
              <a:buFont typeface="Wingdings 2" pitchFamily="18" charset="2"/>
              <a:buNone/>
            </a:pPr>
            <a:r>
              <a:rPr lang="en-US" sz="1100" smtClean="0"/>
              <a:t>{</a:t>
            </a:r>
          </a:p>
          <a:p>
            <a:pPr eaLnBrk="1" hangingPunct="1">
              <a:buFont typeface="Wingdings 2" pitchFamily="18" charset="2"/>
              <a:buNone/>
            </a:pPr>
            <a:r>
              <a:rPr lang="en-US" sz="1100" smtClean="0"/>
              <a:t>  a = num;</a:t>
            </a:r>
          </a:p>
          <a:p>
            <a:pPr eaLnBrk="1" hangingPunct="1">
              <a:buFont typeface="Wingdings 2" pitchFamily="18" charset="2"/>
              <a:buNone/>
            </a:pPr>
            <a:r>
              <a:rPr lang="en-US" sz="1100" smtClean="0"/>
              <a:t>}</a:t>
            </a:r>
          </a:p>
          <a:p>
            <a:pPr eaLnBrk="1" hangingPunct="1">
              <a:buFont typeface="Wingdings 2" pitchFamily="18" charset="2"/>
              <a:buNone/>
            </a:pPr>
            <a:endParaRPr lang="en-US" sz="1100" smtClean="0"/>
          </a:p>
          <a:p>
            <a:pPr eaLnBrk="1" hangingPunct="1">
              <a:buFont typeface="Wingdings 2" pitchFamily="18" charset="2"/>
              <a:buNone/>
            </a:pPr>
            <a:r>
              <a:rPr lang="en-US" sz="1100" smtClean="0"/>
              <a:t>int myclass::get_a()</a:t>
            </a:r>
          </a:p>
          <a:p>
            <a:pPr eaLnBrk="1" hangingPunct="1">
              <a:buFont typeface="Wingdings 2" pitchFamily="18" charset="2"/>
              <a:buNone/>
            </a:pPr>
            <a:r>
              <a:rPr lang="en-US" sz="1100" smtClean="0"/>
              <a:t>{</a:t>
            </a:r>
          </a:p>
          <a:p>
            <a:pPr eaLnBrk="1" hangingPunct="1">
              <a:buFont typeface="Wingdings 2" pitchFamily="18" charset="2"/>
              <a:buNone/>
            </a:pPr>
            <a:r>
              <a:rPr lang="en-US" sz="1100" smtClean="0"/>
              <a:t>  return a;</a:t>
            </a:r>
          </a:p>
          <a:p>
            <a:pPr eaLnBrk="1" hangingPunct="1">
              <a:buFont typeface="Wingdings 2" pitchFamily="18" charset="2"/>
              <a:buNone/>
            </a:pPr>
            <a:r>
              <a:rPr lang="en-US" sz="1100" smtClean="0"/>
              <a:t>}</a:t>
            </a:r>
          </a:p>
          <a:p>
            <a:pPr eaLnBrk="1" hangingPunct="1">
              <a:buFont typeface="Wingdings 2" pitchFamily="18" charset="2"/>
              <a:buNone/>
            </a:pPr>
            <a:endParaRPr lang="en-US" sz="1100" smtClean="0"/>
          </a:p>
          <a:p>
            <a:pPr eaLnBrk="1" hangingPunct="1">
              <a:buFont typeface="Wingdings 2" pitchFamily="18" charset="2"/>
              <a:buNone/>
            </a:pPr>
            <a:r>
              <a:rPr lang="en-US" sz="1100" smtClean="0"/>
              <a:t>int main()</a:t>
            </a:r>
          </a:p>
          <a:p>
            <a:pPr eaLnBrk="1" hangingPunct="1">
              <a:buFont typeface="Wingdings 2" pitchFamily="18" charset="2"/>
              <a:buNone/>
            </a:pPr>
            <a:r>
              <a:rPr lang="en-US" sz="1100" smtClean="0"/>
              <a:t>{</a:t>
            </a:r>
          </a:p>
          <a:p>
            <a:pPr eaLnBrk="1" hangingPunct="1">
              <a:buFont typeface="Wingdings 2" pitchFamily="18" charset="2"/>
              <a:buNone/>
            </a:pPr>
            <a:r>
              <a:rPr lang="en-US" sz="1100" smtClean="0"/>
              <a:t>  myclass ob1, ob2;</a:t>
            </a:r>
          </a:p>
          <a:p>
            <a:pPr eaLnBrk="1" hangingPunct="1">
              <a:buFont typeface="Wingdings 2" pitchFamily="18" charset="2"/>
              <a:buNone/>
            </a:pPr>
            <a:endParaRPr lang="en-US" sz="1100" smtClean="0"/>
          </a:p>
          <a:p>
            <a:pPr eaLnBrk="1" hangingPunct="1">
              <a:buFont typeface="Wingdings 2" pitchFamily="18" charset="2"/>
              <a:buNone/>
            </a:pPr>
            <a:r>
              <a:rPr lang="en-US" sz="1100" smtClean="0"/>
              <a:t>  ob1.set_a(10);</a:t>
            </a:r>
          </a:p>
          <a:p>
            <a:pPr eaLnBrk="1" hangingPunct="1">
              <a:buFont typeface="Wingdings 2" pitchFamily="18" charset="2"/>
              <a:buNone/>
            </a:pPr>
            <a:r>
              <a:rPr lang="en-US" sz="1100" smtClean="0"/>
              <a:t>  ob2.set_a(99);</a:t>
            </a:r>
          </a:p>
          <a:p>
            <a:pPr eaLnBrk="1" hangingPunct="1">
              <a:buFont typeface="Wingdings 2" pitchFamily="18" charset="2"/>
              <a:buNone/>
            </a:pPr>
            <a:endParaRPr lang="en-US" sz="1100" smtClean="0"/>
          </a:p>
          <a:p>
            <a:pPr eaLnBrk="1" hangingPunct="1">
              <a:buFont typeface="Wingdings 2" pitchFamily="18" charset="2"/>
              <a:buNone/>
            </a:pPr>
            <a:r>
              <a:rPr lang="en-US" sz="1100" smtClean="0"/>
              <a:t>  cout &lt;&lt; ob1.get_a() &lt;&lt; "\n";</a:t>
            </a:r>
          </a:p>
          <a:p>
            <a:pPr eaLnBrk="1" hangingPunct="1">
              <a:buFont typeface="Wingdings 2" pitchFamily="18" charset="2"/>
              <a:buNone/>
            </a:pPr>
            <a:r>
              <a:rPr lang="en-US" sz="1100" smtClean="0"/>
              <a:t>  cout &lt;&lt; ob2.get_a() &lt;&lt; "\n";</a:t>
            </a:r>
          </a:p>
          <a:p>
            <a:pPr eaLnBrk="1" hangingPunct="1">
              <a:buFont typeface="Wingdings 2" pitchFamily="18" charset="2"/>
              <a:buNone/>
            </a:pPr>
            <a:r>
              <a:rPr lang="en-US" sz="1100" smtClean="0"/>
              <a:t>  return 0;</a:t>
            </a:r>
          </a:p>
          <a:p>
            <a:pPr eaLnBrk="1" hangingPunct="1">
              <a:buFont typeface="Wingdings 2" pitchFamily="18" charset="2"/>
              <a:buNone/>
            </a:pPr>
            <a:r>
              <a:rPr lang="en-US" sz="1100" smtClean="0"/>
              <a:t>}</a:t>
            </a:r>
            <a:endParaRPr lang="bg-BG" sz="1100" smtClean="0"/>
          </a:p>
          <a:p>
            <a:pPr eaLnBrk="1" hangingPunct="1">
              <a:buFont typeface="Wingdings 2" pitchFamily="18" charset="2"/>
              <a:buNone/>
            </a:pPr>
            <a:r>
              <a:rPr lang="en-US" sz="1100" smtClean="0"/>
              <a:t> </a:t>
            </a:r>
            <a:endParaRPr lang="bg-BG" sz="1100" smtClean="0"/>
          </a:p>
        </p:txBody>
      </p:sp>
      <p:sp>
        <p:nvSpPr>
          <p:cNvPr id="235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294BDCB-79E1-40C3-96DE-DFD8DC46D0B2}" type="slidenum">
              <a:rPr lang="bg-BG" smtClean="0"/>
              <a:pPr fontAlgn="base">
                <a:spcBef>
                  <a:spcPct val="0"/>
                </a:spcBef>
                <a:spcAft>
                  <a:spcPct val="0"/>
                </a:spcAft>
                <a:defRPr/>
              </a:pPr>
              <a:t>18</a:t>
            </a:fld>
            <a:endParaRPr lang="bg-BG" smtClean="0"/>
          </a:p>
        </p:txBody>
      </p:sp>
      <p:sp>
        <p:nvSpPr>
          <p:cNvPr id="23557"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2534" name="TextBox 5"/>
          <p:cNvSpPr txBox="1">
            <a:spLocks noChangeArrowheads="1"/>
          </p:cNvSpPr>
          <p:nvPr/>
        </p:nvSpPr>
        <p:spPr bwMode="auto">
          <a:xfrm>
            <a:off x="4643438" y="2286000"/>
            <a:ext cx="3643312" cy="923925"/>
          </a:xfrm>
          <a:prstGeom prst="rect">
            <a:avLst/>
          </a:prstGeom>
          <a:noFill/>
          <a:ln w="190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bg-BG">
                <a:latin typeface="Century Gothic" pitchFamily="34" charset="0"/>
              </a:rPr>
              <a:t>програмата извежда стойности 10 и 99 на екрана.</a:t>
            </a:r>
          </a:p>
          <a:p>
            <a:pPr eaLnBrk="1" hangingPunct="1"/>
            <a:endParaRPr lang="bg-BG">
              <a:latin typeface="Century Gothic"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457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71D7720-442F-43B6-A53E-3E72E37BE729}" type="slidenum">
              <a:rPr lang="bg-BG" smtClean="0"/>
              <a:pPr fontAlgn="base">
                <a:spcBef>
                  <a:spcPct val="0"/>
                </a:spcBef>
                <a:spcAft>
                  <a:spcPct val="0"/>
                </a:spcAft>
                <a:defRPr/>
              </a:pPr>
              <a:t>19</a:t>
            </a:fld>
            <a:endParaRPr lang="bg-BG" smtClean="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l="13542" t="14166" r="48438" b="35834"/>
          <a:stretch>
            <a:fillRect/>
          </a:stretch>
        </p:blipFill>
        <p:spPr bwMode="auto">
          <a:xfrm>
            <a:off x="928688" y="295275"/>
            <a:ext cx="7500937"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dirty="0" smtClean="0">
                <a:solidFill>
                  <a:schemeClr val="accent1">
                    <a:tint val="83000"/>
                    <a:satMod val="150000"/>
                  </a:schemeClr>
                </a:solidFill>
                <a:latin typeface="+mn-lt"/>
                <a:ea typeface="Times New Roman"/>
                <a:cs typeface="Times New Roman"/>
              </a:rPr>
              <a:t>Класовете и обектите са фундаментални понятия в C++</a:t>
            </a:r>
            <a:endParaRPr lang="bg-BG" dirty="0">
              <a:solidFill>
                <a:schemeClr val="accent1">
                  <a:tint val="83000"/>
                  <a:satMod val="150000"/>
                </a:schemeClr>
              </a:solidFill>
              <a:latin typeface="+mn-lt"/>
            </a:endParaRPr>
          </a:p>
        </p:txBody>
      </p:sp>
      <p:sp>
        <p:nvSpPr>
          <p:cNvPr id="9219" name="Content Placeholder 2"/>
          <p:cNvSpPr>
            <a:spLocks noGrp="1"/>
          </p:cNvSpPr>
          <p:nvPr>
            <p:ph idx="1"/>
          </p:nvPr>
        </p:nvSpPr>
        <p:spPr>
          <a:xfrm>
            <a:off x="457200" y="1882775"/>
            <a:ext cx="8229600" cy="4572000"/>
          </a:xfrm>
        </p:spPr>
        <p:txBody>
          <a:bodyPr/>
          <a:lstStyle/>
          <a:p>
            <a:pPr eaLnBrk="1" hangingPunct="1"/>
            <a:r>
              <a:rPr lang="bg-BG" dirty="0" smtClean="0">
                <a:cs typeface="Times New Roman" pitchFamily="18" charset="0"/>
              </a:rPr>
              <a:t>Обектите капсулират свойства и поведение.</a:t>
            </a:r>
          </a:p>
          <a:p>
            <a:pPr lvl="2" eaLnBrk="1" hangingPunct="1"/>
            <a:r>
              <a:rPr lang="bg-BG" dirty="0" smtClean="0">
                <a:cs typeface="Times New Roman" pitchFamily="18" charset="0"/>
              </a:rPr>
              <a:t>Свойствата описват състоянието на обекта във всеки един момен</a:t>
            </a:r>
            <a:r>
              <a:rPr lang="bg-BG" dirty="0">
                <a:cs typeface="Times New Roman" pitchFamily="18" charset="0"/>
              </a:rPr>
              <a:t>т</a:t>
            </a:r>
            <a:r>
              <a:rPr lang="bg-BG" dirty="0" smtClean="0">
                <a:cs typeface="Times New Roman" pitchFamily="18" charset="0"/>
              </a:rPr>
              <a:t> от съществуването на обекта.</a:t>
            </a:r>
          </a:p>
          <a:p>
            <a:pPr lvl="2" eaLnBrk="1" hangingPunct="1"/>
            <a:r>
              <a:rPr lang="bg-BG" dirty="0" smtClean="0">
                <a:cs typeface="Times New Roman" pitchFamily="18" charset="0"/>
              </a:rPr>
              <a:t>Поведението на обектите се описва с функции, които зависят от състоянието на обекта.</a:t>
            </a:r>
          </a:p>
        </p:txBody>
      </p:sp>
      <p:sp>
        <p:nvSpPr>
          <p:cNvPr id="102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417E3C-BB6E-4774-BA3F-8DF1BA81B878}" type="slidenum">
              <a:rPr lang="bg-BG" smtClean="0"/>
              <a:pPr fontAlgn="base">
                <a:spcBef>
                  <a:spcPct val="0"/>
                </a:spcBef>
                <a:spcAft>
                  <a:spcPct val="0"/>
                </a:spcAft>
                <a:defRPr/>
              </a:pPr>
              <a:t>2</a:t>
            </a:fld>
            <a:endParaRPr lang="bg-BG" smtClean="0"/>
          </a:p>
        </p:txBody>
      </p:sp>
      <p:sp>
        <p:nvSpPr>
          <p:cNvPr id="10245"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Пример 2</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92500"/>
          </a:bodyPr>
          <a:lstStyle/>
          <a:p>
            <a:pPr marL="448056" indent="-384048" eaLnBrk="1" fontAlgn="auto" hangingPunct="1">
              <a:spcAft>
                <a:spcPts val="0"/>
              </a:spcAft>
              <a:buFont typeface="Wingdings 2"/>
              <a:buChar char=""/>
              <a:defRPr/>
            </a:pPr>
            <a:r>
              <a:rPr lang="bg-BG" b="1" smtClean="0"/>
              <a:t>В </a:t>
            </a:r>
            <a:r>
              <a:rPr lang="en-US" b="1" smtClean="0"/>
              <a:t>myclass </a:t>
            </a:r>
            <a:r>
              <a:rPr lang="bg-BG" smtClean="0"/>
              <a:t>от предния пример </a:t>
            </a:r>
            <a:r>
              <a:rPr lang="bg-BG" b="1" smtClean="0"/>
              <a:t>а </a:t>
            </a:r>
            <a:r>
              <a:rPr lang="bg-BG" smtClean="0"/>
              <a:t>е </a:t>
            </a:r>
            <a:r>
              <a:rPr lang="en-US" smtClean="0"/>
              <a:t>private.</a:t>
            </a:r>
            <a:endParaRPr lang="bg-BG" smtClean="0"/>
          </a:p>
          <a:p>
            <a:pPr marL="448056" indent="-384048" eaLnBrk="1" fontAlgn="auto" hangingPunct="1">
              <a:spcAft>
                <a:spcPts val="0"/>
              </a:spcAft>
              <a:buFont typeface="Wingdings 2"/>
              <a:buChar char=""/>
              <a:defRPr/>
            </a:pPr>
            <a:r>
              <a:rPr lang="bg-BG" smtClean="0"/>
              <a:t>Това означава, че само член-функции на </a:t>
            </a:r>
            <a:r>
              <a:rPr lang="en-US" b="1" smtClean="0"/>
              <a:t>myclass </a:t>
            </a:r>
            <a:r>
              <a:rPr lang="bg-BG" smtClean="0"/>
              <a:t>могат да имат директен достъп до нея. (Това е причината да се изисква </a:t>
            </a:r>
            <a:r>
              <a:rPr lang="en-US" smtClean="0"/>
              <a:t>public </a:t>
            </a:r>
            <a:r>
              <a:rPr lang="bg-BG" smtClean="0"/>
              <a:t>функцията </a:t>
            </a:r>
            <a:r>
              <a:rPr lang="en-US" b="1" smtClean="0"/>
              <a:t>get_a().) </a:t>
            </a:r>
            <a:endParaRPr lang="bg-BG" b="1" smtClean="0"/>
          </a:p>
          <a:p>
            <a:pPr marL="448056" indent="-384048" eaLnBrk="1" fontAlgn="auto" hangingPunct="1">
              <a:spcAft>
                <a:spcPts val="0"/>
              </a:spcAft>
              <a:buFont typeface="Wingdings 2"/>
              <a:buChar char=""/>
              <a:defRPr/>
            </a:pPr>
            <a:r>
              <a:rPr lang="bg-BG" smtClean="0"/>
              <a:t>Ако опитате обръщение към </a:t>
            </a:r>
            <a:r>
              <a:rPr lang="en-US" smtClean="0"/>
              <a:t>private </a:t>
            </a:r>
            <a:r>
              <a:rPr lang="bg-BG" smtClean="0"/>
              <a:t>член на клас от някоя част на вашата програма, която не е член на този клас, ще получите грешка от компилатора. </a:t>
            </a:r>
          </a:p>
          <a:p>
            <a:pPr marL="448056" indent="-384048" eaLnBrk="1" fontAlgn="auto" hangingPunct="1">
              <a:spcAft>
                <a:spcPts val="0"/>
              </a:spcAft>
              <a:buFont typeface="Wingdings 2"/>
              <a:buChar char=""/>
              <a:defRPr/>
            </a:pPr>
            <a:endParaRPr lang="bg-BG"/>
          </a:p>
        </p:txBody>
      </p:sp>
      <p:sp>
        <p:nvSpPr>
          <p:cNvPr id="256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560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AFF5FF-BD51-4483-8A70-24E9B45A87E2}" type="slidenum">
              <a:rPr lang="bg-BG" smtClean="0"/>
              <a:pPr fontAlgn="base">
                <a:spcBef>
                  <a:spcPct val="0"/>
                </a:spcBef>
                <a:spcAft>
                  <a:spcPct val="0"/>
                </a:spcAft>
                <a:defRPr/>
              </a:pPr>
              <a:t>20</a:t>
            </a:fld>
            <a:endParaRPr lang="bg-BG"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Пример 2</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47500" lnSpcReduction="20000"/>
          </a:bodyPr>
          <a:lstStyle/>
          <a:p>
            <a:pPr marL="448056" indent="-384048" eaLnBrk="1" fontAlgn="auto" hangingPunct="1">
              <a:spcAft>
                <a:spcPts val="0"/>
              </a:spcAft>
              <a:buFont typeface="Wingdings 2"/>
              <a:buNone/>
              <a:defRPr/>
            </a:pPr>
            <a:r>
              <a:rPr lang="bg-BG" sz="3800" smtClean="0"/>
              <a:t>// Този фрагмент съдържа грешка. </a:t>
            </a:r>
            <a:endParaRPr lang="en-US" sz="3800" smtClean="0"/>
          </a:p>
          <a:p>
            <a:pPr marL="448056" indent="-384048" eaLnBrk="1" fontAlgn="auto" hangingPunct="1">
              <a:spcAft>
                <a:spcPts val="0"/>
              </a:spcAft>
              <a:buFont typeface="Wingdings 2"/>
              <a:buNone/>
              <a:defRPr/>
            </a:pPr>
            <a:r>
              <a:rPr lang="en-US" sz="3800" smtClean="0"/>
              <a:t>#include &lt;iostream&gt; </a:t>
            </a:r>
          </a:p>
          <a:p>
            <a:pPr marL="448056" indent="-384048" eaLnBrk="1" fontAlgn="auto" hangingPunct="1">
              <a:spcAft>
                <a:spcPts val="0"/>
              </a:spcAft>
              <a:buFont typeface="Wingdings 2"/>
              <a:buNone/>
              <a:defRPr/>
            </a:pPr>
            <a:r>
              <a:rPr lang="en-US" sz="3800" smtClean="0"/>
              <a:t>using namespace std;</a:t>
            </a:r>
          </a:p>
          <a:p>
            <a:pPr marL="448056" indent="-384048" eaLnBrk="1" fontAlgn="auto" hangingPunct="1">
              <a:spcAft>
                <a:spcPts val="0"/>
              </a:spcAft>
              <a:buFont typeface="Wingdings 2"/>
              <a:buNone/>
              <a:defRPr/>
            </a:pPr>
            <a:endParaRPr lang="bg-BG" sz="3800" smtClean="0"/>
          </a:p>
          <a:p>
            <a:pPr marL="448056" indent="-384048" eaLnBrk="1" fontAlgn="auto" hangingPunct="1">
              <a:spcAft>
                <a:spcPts val="0"/>
              </a:spcAft>
              <a:buFont typeface="Wingdings 2"/>
              <a:buNone/>
              <a:defRPr/>
            </a:pPr>
            <a:r>
              <a:rPr lang="en-US" sz="3800" smtClean="0"/>
              <a:t>int main</a:t>
            </a:r>
            <a:r>
              <a:rPr lang="bg-BG" sz="3800" smtClean="0"/>
              <a:t>()</a:t>
            </a:r>
          </a:p>
          <a:p>
            <a:pPr marL="448056" indent="-384048" eaLnBrk="1" fontAlgn="auto" hangingPunct="1">
              <a:spcAft>
                <a:spcPts val="0"/>
              </a:spcAft>
              <a:buFont typeface="Wingdings 2"/>
              <a:buNone/>
              <a:defRPr/>
            </a:pPr>
            <a:r>
              <a:rPr lang="en-US" sz="3800" smtClean="0"/>
              <a:t>{</a:t>
            </a:r>
            <a:endParaRPr lang="bg-BG" sz="3800" smtClean="0"/>
          </a:p>
          <a:p>
            <a:pPr marL="448056" indent="-384048" eaLnBrk="1" fontAlgn="auto" hangingPunct="1">
              <a:spcAft>
                <a:spcPts val="0"/>
              </a:spcAft>
              <a:buFont typeface="Wingdings 2"/>
              <a:buNone/>
              <a:defRPr/>
            </a:pPr>
            <a:r>
              <a:rPr lang="en-US" sz="3800" smtClean="0"/>
              <a:t>	myclass ob1,  ob2;</a:t>
            </a:r>
            <a:endParaRPr lang="bg-BG" sz="3800" smtClean="0"/>
          </a:p>
          <a:p>
            <a:pPr marL="448056" indent="-384048" eaLnBrk="1" fontAlgn="auto" hangingPunct="1">
              <a:spcAft>
                <a:spcPts val="0"/>
              </a:spcAft>
              <a:buFont typeface="Wingdings 2"/>
              <a:buNone/>
              <a:defRPr/>
            </a:pPr>
            <a:r>
              <a:rPr lang="en-US" sz="3800" smtClean="0"/>
              <a:t>	</a:t>
            </a:r>
            <a:r>
              <a:rPr lang="en-US" sz="3800" smtClean="0">
                <a:solidFill>
                  <a:schemeClr val="accent1"/>
                </a:solidFill>
              </a:rPr>
              <a:t>ob</a:t>
            </a:r>
            <a:r>
              <a:rPr lang="bg-BG" sz="3800" smtClean="0">
                <a:solidFill>
                  <a:schemeClr val="accent1"/>
                </a:solidFill>
              </a:rPr>
              <a:t>1</a:t>
            </a:r>
            <a:r>
              <a:rPr lang="en-US" sz="3800" smtClean="0">
                <a:solidFill>
                  <a:schemeClr val="accent1"/>
                </a:solidFill>
              </a:rPr>
              <a:t>.a </a:t>
            </a:r>
            <a:r>
              <a:rPr lang="bg-BG" sz="3800" smtClean="0">
                <a:solidFill>
                  <a:schemeClr val="accent1"/>
                </a:solidFill>
              </a:rPr>
              <a:t>= 10;</a:t>
            </a:r>
            <a:r>
              <a:rPr lang="bg-BG" sz="3800" smtClean="0"/>
              <a:t>  // ГРЕШКА! не може да се извършва</a:t>
            </a:r>
          </a:p>
          <a:p>
            <a:pPr marL="448056" indent="-384048" eaLnBrk="1" fontAlgn="auto" hangingPunct="1">
              <a:spcAft>
                <a:spcPts val="0"/>
              </a:spcAft>
              <a:buFont typeface="Wingdings 2"/>
              <a:buNone/>
              <a:defRPr/>
            </a:pPr>
            <a:r>
              <a:rPr lang="en-US" sz="3800" smtClean="0"/>
              <a:t>			</a:t>
            </a:r>
            <a:r>
              <a:rPr lang="bg-BG" sz="3800" smtClean="0"/>
              <a:t>// достъп до </a:t>
            </a:r>
            <a:r>
              <a:rPr lang="en-US" sz="3800" smtClean="0"/>
              <a:t>private </a:t>
            </a:r>
          </a:p>
          <a:p>
            <a:pPr marL="448056" indent="-384048" eaLnBrk="1" fontAlgn="auto" hangingPunct="1">
              <a:spcAft>
                <a:spcPts val="0"/>
              </a:spcAft>
              <a:buFont typeface="Wingdings 2"/>
              <a:buNone/>
              <a:defRPr/>
            </a:pPr>
            <a:r>
              <a:rPr lang="en-US" sz="3800" smtClean="0"/>
              <a:t>	</a:t>
            </a:r>
            <a:r>
              <a:rPr lang="en-US" sz="3800" smtClean="0">
                <a:solidFill>
                  <a:schemeClr val="accent1"/>
                </a:solidFill>
              </a:rPr>
              <a:t>ob2.a </a:t>
            </a:r>
            <a:r>
              <a:rPr lang="bg-BG" sz="3800" smtClean="0">
                <a:solidFill>
                  <a:schemeClr val="accent1"/>
                </a:solidFill>
              </a:rPr>
              <a:t>= 99</a:t>
            </a:r>
            <a:r>
              <a:rPr lang="bg-BG" sz="3800" smtClean="0"/>
              <a:t>;  // членове от не-член-функции.</a:t>
            </a:r>
            <a:endParaRPr lang="en-US" sz="3800" smtClean="0"/>
          </a:p>
          <a:p>
            <a:pPr marL="448056" indent="-384048" eaLnBrk="1" fontAlgn="auto" hangingPunct="1">
              <a:spcAft>
                <a:spcPts val="0"/>
              </a:spcAft>
              <a:buFont typeface="Wingdings 2"/>
              <a:buNone/>
              <a:defRPr/>
            </a:pPr>
            <a:endParaRPr lang="bg-BG" sz="3800" smtClean="0"/>
          </a:p>
          <a:p>
            <a:pPr marL="448056" indent="-384048" eaLnBrk="1" fontAlgn="auto" hangingPunct="1">
              <a:spcAft>
                <a:spcPts val="0"/>
              </a:spcAft>
              <a:buFont typeface="Wingdings 2"/>
              <a:buNone/>
              <a:defRPr/>
            </a:pPr>
            <a:r>
              <a:rPr lang="en-US" sz="3800" smtClean="0"/>
              <a:t>	cout </a:t>
            </a:r>
            <a:r>
              <a:rPr lang="bg-BG" sz="3800" smtClean="0"/>
              <a:t>&lt;&lt; </a:t>
            </a:r>
            <a:r>
              <a:rPr lang="en-US" sz="3800" smtClean="0"/>
              <a:t>ob</a:t>
            </a:r>
            <a:r>
              <a:rPr lang="bg-BG" sz="3800" smtClean="0"/>
              <a:t>1.</a:t>
            </a:r>
            <a:r>
              <a:rPr lang="en-US" sz="3800" smtClean="0"/>
              <a:t>get_a() </a:t>
            </a:r>
            <a:r>
              <a:rPr lang="bg-BG" sz="3800" smtClean="0"/>
              <a:t>&lt;&lt; </a:t>
            </a:r>
            <a:r>
              <a:rPr lang="en-US" sz="3800" smtClean="0"/>
              <a:t>"\n";</a:t>
            </a:r>
          </a:p>
          <a:p>
            <a:pPr marL="448056" indent="-384048" eaLnBrk="1" fontAlgn="auto" hangingPunct="1">
              <a:spcAft>
                <a:spcPts val="0"/>
              </a:spcAft>
              <a:buFont typeface="Wingdings 2"/>
              <a:buNone/>
              <a:defRPr/>
            </a:pPr>
            <a:r>
              <a:rPr lang="en-US" sz="3800" smtClean="0"/>
              <a:t>	cout </a:t>
            </a:r>
            <a:r>
              <a:rPr lang="bg-BG" sz="3800" smtClean="0"/>
              <a:t>&lt;&lt; </a:t>
            </a:r>
            <a:r>
              <a:rPr lang="en-US" sz="3800" smtClean="0"/>
              <a:t>ob2.get_a()   </a:t>
            </a:r>
            <a:r>
              <a:rPr lang="bg-BG" sz="3800" smtClean="0"/>
              <a:t>&lt;&lt; </a:t>
            </a:r>
            <a:r>
              <a:rPr lang="en-US" sz="3800" smtClean="0"/>
              <a:t>"\n";</a:t>
            </a:r>
          </a:p>
          <a:p>
            <a:pPr marL="448056" indent="-384048" eaLnBrk="1" fontAlgn="auto" hangingPunct="1">
              <a:spcAft>
                <a:spcPts val="0"/>
              </a:spcAft>
              <a:buFont typeface="Wingdings 2"/>
              <a:buNone/>
              <a:defRPr/>
            </a:pPr>
            <a:r>
              <a:rPr lang="en-US" sz="3800" smtClean="0"/>
              <a:t>	return </a:t>
            </a:r>
            <a:r>
              <a:rPr lang="bg-BG" sz="3800" smtClean="0"/>
              <a:t>0;</a:t>
            </a:r>
          </a:p>
          <a:p>
            <a:pPr marL="448056" indent="-384048" eaLnBrk="1" fontAlgn="auto" hangingPunct="1">
              <a:spcAft>
                <a:spcPts val="0"/>
              </a:spcAft>
              <a:buFont typeface="Wingdings 2"/>
              <a:buNone/>
              <a:defRPr/>
            </a:pPr>
            <a:r>
              <a:rPr lang="bg-BG" sz="3800" smtClean="0"/>
              <a:t>}</a:t>
            </a:r>
          </a:p>
          <a:p>
            <a:pPr marL="448056" indent="-384048" eaLnBrk="1" fontAlgn="auto" hangingPunct="1">
              <a:spcAft>
                <a:spcPts val="0"/>
              </a:spcAft>
              <a:buFont typeface="Wingdings 2"/>
              <a:buNone/>
              <a:defRPr/>
            </a:pPr>
            <a:endParaRPr lang="bg-BG"/>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66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87E998A-7B10-45BC-B60D-B33873F7575F}" type="slidenum">
              <a:rPr lang="bg-BG" smtClean="0"/>
              <a:pPr fontAlgn="base">
                <a:spcBef>
                  <a:spcPct val="0"/>
                </a:spcBef>
                <a:spcAft>
                  <a:spcPct val="0"/>
                </a:spcAft>
                <a:defRPr/>
              </a:pPr>
              <a:t>21</a:t>
            </a:fld>
            <a:endParaRPr lang="bg-BG" smtClean="0"/>
          </a:p>
        </p:txBody>
      </p:sp>
      <p:sp>
        <p:nvSpPr>
          <p:cNvPr id="25606" name="TextBox 5"/>
          <p:cNvSpPr txBox="1">
            <a:spLocks noChangeArrowheads="1"/>
          </p:cNvSpPr>
          <p:nvPr/>
        </p:nvSpPr>
        <p:spPr bwMode="auto">
          <a:xfrm>
            <a:off x="5143500" y="1785938"/>
            <a:ext cx="3857625" cy="17541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bg-BG">
                <a:latin typeface="Century Gothic" pitchFamily="34" charset="0"/>
              </a:rPr>
              <a:t>Например, ако използваме дефиницията на </a:t>
            </a:r>
            <a:r>
              <a:rPr lang="en-US" b="1">
                <a:latin typeface="Century Gothic" pitchFamily="34" charset="0"/>
              </a:rPr>
              <a:t>myclass </a:t>
            </a:r>
            <a:r>
              <a:rPr lang="bg-BG">
                <a:latin typeface="Century Gothic" pitchFamily="34" charset="0"/>
              </a:rPr>
              <a:t>от предния пример, то следната функция </a:t>
            </a:r>
            <a:r>
              <a:rPr lang="en-US" b="1">
                <a:latin typeface="Century Gothic" pitchFamily="34" charset="0"/>
              </a:rPr>
              <a:t>main() </a:t>
            </a:r>
            <a:r>
              <a:rPr lang="bg-BG">
                <a:latin typeface="Century Gothic" pitchFamily="34" charset="0"/>
              </a:rPr>
              <a:t>ще предизвика грешка:</a:t>
            </a:r>
          </a:p>
          <a:p>
            <a:pPr eaLnBrk="1" hangingPunct="1"/>
            <a:endParaRPr lang="bg-BG">
              <a:latin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pPr indent="0" eaLnBrk="1" fontAlgn="auto" hangingPunct="1">
              <a:spcAft>
                <a:spcPts val="0"/>
              </a:spcAft>
              <a:defRPr/>
            </a:pPr>
            <a:r>
              <a:rPr lang="bg-BG" smtClean="0">
                <a:solidFill>
                  <a:schemeClr val="accent1">
                    <a:tint val="83000"/>
                    <a:satMod val="150000"/>
                  </a:schemeClr>
                </a:solidFill>
              </a:rPr>
              <a:t>Пример 3</a:t>
            </a:r>
            <a:endParaRPr lang="bg-BG">
              <a:solidFill>
                <a:schemeClr val="accent1">
                  <a:tint val="83000"/>
                  <a:satMod val="150000"/>
                </a:schemeClr>
              </a:solidFill>
            </a:endParaRPr>
          </a:p>
        </p:txBody>
      </p:sp>
      <p:sp>
        <p:nvSpPr>
          <p:cNvPr id="6" name="Content Placeholder 5"/>
          <p:cNvSpPr>
            <a:spLocks noGrp="1"/>
          </p:cNvSpPr>
          <p:nvPr>
            <p:ph sz="half" idx="1"/>
          </p:nvPr>
        </p:nvSpPr>
        <p:spPr>
          <a:xfrm>
            <a:off x="142875" y="1500188"/>
            <a:ext cx="3714750" cy="4748212"/>
          </a:xfrm>
        </p:spPr>
        <p:txBody>
          <a:bodyPr>
            <a:normAutofit fontScale="85000" lnSpcReduction="10000"/>
          </a:bodyPr>
          <a:lstStyle/>
          <a:p>
            <a:pPr marL="448056" indent="-384048" eaLnBrk="1" fontAlgn="auto" hangingPunct="1">
              <a:spcAft>
                <a:spcPts val="0"/>
              </a:spcAft>
              <a:buFont typeface="Wingdings 2"/>
              <a:buChar char=""/>
              <a:defRPr/>
            </a:pPr>
            <a:r>
              <a:rPr lang="bg-BG" smtClean="0"/>
              <a:t>Както могат да съществуват </a:t>
            </a:r>
            <a:r>
              <a:rPr lang="en-US" smtClean="0"/>
              <a:t>public </a:t>
            </a:r>
            <a:r>
              <a:rPr lang="bg-BG" smtClean="0"/>
              <a:t>член-функции, така </a:t>
            </a:r>
            <a:br>
              <a:rPr lang="bg-BG" smtClean="0"/>
            </a:br>
            <a:r>
              <a:rPr lang="bg-BG" smtClean="0"/>
              <a:t>могат да съществуват и </a:t>
            </a:r>
            <a:r>
              <a:rPr lang="en-US" smtClean="0"/>
              <a:t>public </a:t>
            </a:r>
            <a:r>
              <a:rPr lang="bg-BG" smtClean="0"/>
              <a:t>член-променливи. </a:t>
            </a:r>
          </a:p>
          <a:p>
            <a:pPr marL="448056" indent="-384048" eaLnBrk="1" fontAlgn="auto" hangingPunct="1">
              <a:spcAft>
                <a:spcPts val="0"/>
              </a:spcAft>
              <a:buFont typeface="Wingdings 2"/>
              <a:buChar char=""/>
              <a:defRPr/>
            </a:pPr>
            <a:r>
              <a:rPr lang="bg-BG" smtClean="0"/>
              <a:t>Например</a:t>
            </a:r>
            <a:br>
              <a:rPr lang="bg-BG" smtClean="0"/>
            </a:br>
            <a:r>
              <a:rPr lang="bg-BG" smtClean="0"/>
              <a:t>ако </a:t>
            </a:r>
            <a:r>
              <a:rPr lang="bg-BG" b="1" smtClean="0"/>
              <a:t>а </a:t>
            </a:r>
            <a:r>
              <a:rPr lang="bg-BG" smtClean="0"/>
              <a:t>е декларирана в </a:t>
            </a:r>
            <a:r>
              <a:rPr lang="en-US" smtClean="0"/>
              <a:t>public </a:t>
            </a:r>
            <a:r>
              <a:rPr lang="bg-BG" smtClean="0"/>
              <a:t>частта на </a:t>
            </a:r>
            <a:r>
              <a:rPr lang="en-US" b="1" smtClean="0"/>
              <a:t>myclass, </a:t>
            </a:r>
            <a:r>
              <a:rPr lang="bg-BG" smtClean="0"/>
              <a:t>то об-</a:t>
            </a:r>
            <a:br>
              <a:rPr lang="bg-BG" smtClean="0"/>
            </a:br>
            <a:r>
              <a:rPr lang="bg-BG" smtClean="0"/>
              <a:t>ръщението към нея е възможно от която и да е част на</a:t>
            </a:r>
            <a:br>
              <a:rPr lang="bg-BG" smtClean="0"/>
            </a:br>
            <a:r>
              <a:rPr lang="bg-BG" smtClean="0"/>
              <a:t>програмата:</a:t>
            </a:r>
          </a:p>
          <a:p>
            <a:pPr marL="448056" indent="-384048" eaLnBrk="1" fontAlgn="auto" hangingPunct="1">
              <a:spcAft>
                <a:spcPts val="0"/>
              </a:spcAft>
              <a:buFont typeface="Wingdings 2"/>
              <a:buChar char=""/>
              <a:defRPr/>
            </a:pPr>
            <a:endParaRPr lang="bg-BG"/>
          </a:p>
        </p:txBody>
      </p:sp>
      <p:sp>
        <p:nvSpPr>
          <p:cNvPr id="276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765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B7F119-DD21-475A-B6C3-E61FB82877EE}" type="slidenum">
              <a:rPr lang="bg-BG" smtClean="0"/>
              <a:pPr fontAlgn="base">
                <a:spcBef>
                  <a:spcPct val="0"/>
                </a:spcBef>
                <a:spcAft>
                  <a:spcPct val="0"/>
                </a:spcAft>
                <a:defRPr/>
              </a:pPr>
              <a:t>22</a:t>
            </a:fld>
            <a:endParaRPr lang="bg-BG" smtClean="0"/>
          </a:p>
        </p:txBody>
      </p:sp>
      <p:sp>
        <p:nvSpPr>
          <p:cNvPr id="26630" name="TextBox 7"/>
          <p:cNvSpPr txBox="1">
            <a:spLocks noChangeArrowheads="1"/>
          </p:cNvSpPr>
          <p:nvPr/>
        </p:nvSpPr>
        <p:spPr bwMode="auto">
          <a:xfrm>
            <a:off x="4286250" y="714375"/>
            <a:ext cx="4429125" cy="56943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latin typeface="Century Gothic" pitchFamily="34" charset="0"/>
              </a:rPr>
              <a:t>#include &lt;iostream&gt;</a:t>
            </a:r>
          </a:p>
          <a:p>
            <a:pPr eaLnBrk="1" hangingPunct="1"/>
            <a:r>
              <a:rPr lang="en-US" sz="1400">
                <a:latin typeface="Century Gothic" pitchFamily="34" charset="0"/>
              </a:rPr>
              <a:t>using namespace std;</a:t>
            </a:r>
          </a:p>
          <a:p>
            <a:pPr eaLnBrk="1" hangingPunct="1"/>
            <a:endParaRPr lang="en-US" sz="1400">
              <a:latin typeface="Century Gothic" pitchFamily="34" charset="0"/>
            </a:endParaRPr>
          </a:p>
          <a:p>
            <a:pPr eaLnBrk="1" hangingPunct="1"/>
            <a:r>
              <a:rPr lang="en-US" sz="1400">
                <a:latin typeface="Century Gothic" pitchFamily="34" charset="0"/>
              </a:rPr>
              <a:t>class myclass {</a:t>
            </a:r>
          </a:p>
          <a:p>
            <a:pPr eaLnBrk="1" hangingPunct="1"/>
            <a:r>
              <a:rPr lang="en-US" sz="1400">
                <a:solidFill>
                  <a:schemeClr val="accent1"/>
                </a:solidFill>
                <a:latin typeface="Century Gothic" pitchFamily="34" charset="0"/>
              </a:rPr>
              <a:t>public</a:t>
            </a:r>
            <a:r>
              <a:rPr lang="en-US" sz="1400">
                <a:latin typeface="Century Gothic" pitchFamily="34" charset="0"/>
              </a:rPr>
              <a:t>:</a:t>
            </a:r>
          </a:p>
          <a:p>
            <a:pPr eaLnBrk="1" hangingPunct="1"/>
            <a:r>
              <a:rPr lang="en-US" sz="1400">
                <a:latin typeface="Century Gothic" pitchFamily="34" charset="0"/>
              </a:rPr>
              <a:t> </a:t>
            </a:r>
            <a:r>
              <a:rPr lang="bg-BG" sz="1400">
                <a:latin typeface="Century Gothic" pitchFamily="34" charset="0"/>
              </a:rPr>
              <a:t>// сега  е декларирана като </a:t>
            </a:r>
            <a:r>
              <a:rPr lang="en-US" sz="1400">
                <a:latin typeface="Century Gothic" pitchFamily="34" charset="0"/>
              </a:rPr>
              <a:t>public</a:t>
            </a:r>
          </a:p>
          <a:p>
            <a:pPr eaLnBrk="1" hangingPunct="1"/>
            <a:endParaRPr lang="en-US" sz="1400">
              <a:latin typeface="Century Gothic" pitchFamily="34" charset="0"/>
            </a:endParaRPr>
          </a:p>
          <a:p>
            <a:pPr eaLnBrk="1" hangingPunct="1"/>
            <a:r>
              <a:rPr lang="en-US" sz="1400">
                <a:solidFill>
                  <a:schemeClr val="accent1"/>
                </a:solidFill>
                <a:latin typeface="Century Gothic" pitchFamily="34" charset="0"/>
              </a:rPr>
              <a:t>  int a;</a:t>
            </a:r>
          </a:p>
          <a:p>
            <a:pPr eaLnBrk="1" hangingPunct="1"/>
            <a:endParaRPr lang="en-US" sz="1400">
              <a:latin typeface="Century Gothic" pitchFamily="34" charset="0"/>
            </a:endParaRPr>
          </a:p>
          <a:p>
            <a:pPr eaLnBrk="1" hangingPunct="1"/>
            <a:r>
              <a:rPr lang="en-US" sz="1400">
                <a:latin typeface="Century Gothic" pitchFamily="34" charset="0"/>
              </a:rPr>
              <a:t>  </a:t>
            </a:r>
            <a:r>
              <a:rPr lang="bg-BG" sz="1400">
                <a:latin typeface="Century Gothic" pitchFamily="34" charset="0"/>
              </a:rPr>
              <a:t>// така че </a:t>
            </a:r>
            <a:r>
              <a:rPr lang="en-US" sz="1400">
                <a:latin typeface="Century Gothic" pitchFamily="34" charset="0"/>
              </a:rPr>
              <a:t>set_a</a:t>
            </a:r>
            <a:r>
              <a:rPr lang="bg-BG" sz="1400">
                <a:latin typeface="Century Gothic" pitchFamily="34" charset="0"/>
              </a:rPr>
              <a:t>() и </a:t>
            </a:r>
            <a:r>
              <a:rPr lang="en-US" sz="1400">
                <a:latin typeface="Century Gothic" pitchFamily="34" charset="0"/>
              </a:rPr>
              <a:t>get_a</a:t>
            </a:r>
            <a:r>
              <a:rPr lang="bg-BG" sz="1400">
                <a:latin typeface="Century Gothic" pitchFamily="34" charset="0"/>
              </a:rPr>
              <a:t>()не са необходими</a:t>
            </a:r>
            <a:endParaRPr lang="en-US" sz="1400">
              <a:latin typeface="Century Gothic" pitchFamily="34" charset="0"/>
            </a:endParaRPr>
          </a:p>
          <a:p>
            <a:pPr eaLnBrk="1" hangingPunct="1"/>
            <a:endParaRPr lang="en-US" sz="1400">
              <a:latin typeface="Century Gothic" pitchFamily="34" charset="0"/>
            </a:endParaRPr>
          </a:p>
          <a:p>
            <a:pPr eaLnBrk="1" hangingPunct="1"/>
            <a:r>
              <a:rPr lang="en-US" sz="1400">
                <a:latin typeface="Century Gothic" pitchFamily="34" charset="0"/>
              </a:rPr>
              <a:t>};</a:t>
            </a:r>
          </a:p>
          <a:p>
            <a:pPr eaLnBrk="1" hangingPunct="1"/>
            <a:endParaRPr lang="en-US" sz="1400">
              <a:latin typeface="Century Gothic" pitchFamily="34" charset="0"/>
            </a:endParaRPr>
          </a:p>
          <a:p>
            <a:pPr eaLnBrk="1" hangingPunct="1"/>
            <a:r>
              <a:rPr lang="en-US" sz="1400">
                <a:latin typeface="Century Gothic" pitchFamily="34" charset="0"/>
              </a:rPr>
              <a:t>int main()</a:t>
            </a:r>
          </a:p>
          <a:p>
            <a:pPr eaLnBrk="1" hangingPunct="1"/>
            <a:r>
              <a:rPr lang="en-US" sz="1400">
                <a:latin typeface="Century Gothic" pitchFamily="34" charset="0"/>
              </a:rPr>
              <a:t>{</a:t>
            </a:r>
          </a:p>
          <a:p>
            <a:pPr eaLnBrk="1" hangingPunct="1"/>
            <a:r>
              <a:rPr lang="en-US" sz="1400">
                <a:latin typeface="Century Gothic" pitchFamily="34" charset="0"/>
              </a:rPr>
              <a:t>  myclass ob1, ob2;</a:t>
            </a:r>
          </a:p>
          <a:p>
            <a:pPr eaLnBrk="1" hangingPunct="1"/>
            <a:endParaRPr lang="en-US" sz="1400">
              <a:latin typeface="Century Gothic" pitchFamily="34" charset="0"/>
            </a:endParaRPr>
          </a:p>
          <a:p>
            <a:pPr eaLnBrk="1" hangingPunct="1"/>
            <a:r>
              <a:rPr lang="en-US" sz="1400">
                <a:latin typeface="Century Gothic" pitchFamily="34" charset="0"/>
              </a:rPr>
              <a:t>  // </a:t>
            </a:r>
            <a:r>
              <a:rPr lang="bg-BG" sz="1400">
                <a:latin typeface="Century Gothic" pitchFamily="34" charset="0"/>
              </a:rPr>
              <a:t>тук достъпа до а се извършва  директно</a:t>
            </a:r>
            <a:endParaRPr lang="en-US" sz="1400">
              <a:latin typeface="Century Gothic" pitchFamily="34" charset="0"/>
            </a:endParaRPr>
          </a:p>
          <a:p>
            <a:pPr eaLnBrk="1" hangingPunct="1"/>
            <a:r>
              <a:rPr lang="en-US" sz="1400">
                <a:latin typeface="Century Gothic" pitchFamily="34" charset="0"/>
              </a:rPr>
              <a:t>  </a:t>
            </a:r>
            <a:r>
              <a:rPr lang="en-US" sz="1400">
                <a:solidFill>
                  <a:schemeClr val="accent1"/>
                </a:solidFill>
                <a:latin typeface="Century Gothic" pitchFamily="34" charset="0"/>
              </a:rPr>
              <a:t>ob1.a = 10;</a:t>
            </a:r>
          </a:p>
          <a:p>
            <a:pPr eaLnBrk="1" hangingPunct="1"/>
            <a:r>
              <a:rPr lang="en-US" sz="1400">
                <a:solidFill>
                  <a:schemeClr val="accent1"/>
                </a:solidFill>
                <a:latin typeface="Century Gothic" pitchFamily="34" charset="0"/>
              </a:rPr>
              <a:t>  ob2.a = 99;</a:t>
            </a:r>
          </a:p>
          <a:p>
            <a:pPr eaLnBrk="1" hangingPunct="1"/>
            <a:endParaRPr lang="en-US" sz="1400">
              <a:latin typeface="Century Gothic" pitchFamily="34" charset="0"/>
            </a:endParaRPr>
          </a:p>
          <a:p>
            <a:pPr eaLnBrk="1" hangingPunct="1"/>
            <a:r>
              <a:rPr lang="en-US" sz="1400">
                <a:latin typeface="Century Gothic" pitchFamily="34" charset="0"/>
              </a:rPr>
              <a:t>  cout &lt;&lt; ob1.a &lt;&lt; "\n";</a:t>
            </a:r>
          </a:p>
          <a:p>
            <a:pPr eaLnBrk="1" hangingPunct="1"/>
            <a:r>
              <a:rPr lang="en-US" sz="1400">
                <a:latin typeface="Century Gothic" pitchFamily="34" charset="0"/>
              </a:rPr>
              <a:t>  cout &lt;&lt; ob2.a &lt;&lt; "\n";</a:t>
            </a:r>
          </a:p>
          <a:p>
            <a:pPr eaLnBrk="1" hangingPunct="1"/>
            <a:endParaRPr lang="en-US" sz="1400">
              <a:latin typeface="Century Gothic" pitchFamily="34" charset="0"/>
            </a:endParaRPr>
          </a:p>
          <a:p>
            <a:pPr eaLnBrk="1" hangingPunct="1"/>
            <a:r>
              <a:rPr lang="en-US" sz="1400">
                <a:latin typeface="Century Gothic" pitchFamily="34" charset="0"/>
              </a:rPr>
              <a:t>  return 0;</a:t>
            </a:r>
          </a:p>
          <a:p>
            <a:pPr eaLnBrk="1" hangingPunct="1"/>
            <a:r>
              <a:rPr lang="en-US" sz="1400">
                <a:latin typeface="Century Gothic" pitchFamily="34" charset="0"/>
              </a:rPr>
              <a:t>}</a:t>
            </a:r>
            <a:endParaRPr lang="bg-BG" sz="1400">
              <a:latin typeface="Century Gothic"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867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A93DEE-F544-4FA7-AFEC-AC47FC556FEC}" type="slidenum">
              <a:rPr lang="bg-BG" smtClean="0"/>
              <a:pPr fontAlgn="base">
                <a:spcBef>
                  <a:spcPct val="0"/>
                </a:spcBef>
                <a:spcAft>
                  <a:spcPct val="0"/>
                </a:spcAft>
                <a:defRPr/>
              </a:pPr>
              <a:t>23</a:t>
            </a:fld>
            <a:endParaRPr lang="bg-BG" smtClean="0"/>
          </a:p>
        </p:txBody>
      </p:sp>
      <p:grpSp>
        <p:nvGrpSpPr>
          <p:cNvPr id="27652" name="Group 8"/>
          <p:cNvGrpSpPr>
            <a:grpSpLocks/>
          </p:cNvGrpSpPr>
          <p:nvPr/>
        </p:nvGrpSpPr>
        <p:grpSpPr bwMode="auto">
          <a:xfrm>
            <a:off x="500063" y="214313"/>
            <a:ext cx="8428037" cy="5429250"/>
            <a:chOff x="500034" y="214290"/>
            <a:chExt cx="8428023" cy="5429288"/>
          </a:xfrm>
        </p:grpSpPr>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l="13542" t="14166" r="40105" b="50000"/>
            <a:stretch>
              <a:fillRect/>
            </a:stretch>
          </p:blipFill>
          <p:spPr bwMode="auto">
            <a:xfrm>
              <a:off x="500034" y="1214422"/>
              <a:ext cx="8428023" cy="442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Callout 2 7"/>
            <p:cNvSpPr/>
            <p:nvPr/>
          </p:nvSpPr>
          <p:spPr>
            <a:xfrm>
              <a:off x="5000589" y="214290"/>
              <a:ext cx="3500432" cy="2428892"/>
            </a:xfrm>
            <a:prstGeom prst="borderCallout2">
              <a:avLst>
                <a:gd name="adj1" fmla="val 18750"/>
                <a:gd name="adj2" fmla="val -8333"/>
                <a:gd name="adj3" fmla="val 18750"/>
                <a:gd name="adj4" fmla="val -16667"/>
                <a:gd name="adj5" fmla="val 165949"/>
                <a:gd name="adj6" fmla="val -7859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По принцип, когато извиквате член-функция или се обръщате към член-променлива извън класа, се изисква името на обекта да бъде последвано от </a:t>
              </a:r>
              <a:br>
                <a:rPr lang="bg-BG"/>
              </a:br>
              <a:r>
                <a:rPr lang="bg-BG" b="1"/>
                <a:t>. (точка</a:t>
              </a:r>
              <a:r>
                <a:rPr lang="bg-BG"/>
                <a:t>) и името на члена, към който се обръщате</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pPr indent="0" eaLnBrk="1" fontAlgn="auto" hangingPunct="1">
              <a:spcAft>
                <a:spcPts val="0"/>
              </a:spcAft>
              <a:defRPr/>
            </a:pPr>
            <a:r>
              <a:rPr lang="bg-BG" smtClean="0">
                <a:solidFill>
                  <a:schemeClr val="accent1">
                    <a:tint val="83000"/>
                    <a:satMod val="150000"/>
                  </a:schemeClr>
                </a:solidFill>
              </a:rPr>
              <a:t>Пример 4</a:t>
            </a:r>
            <a:endParaRPr lang="bg-BG">
              <a:solidFill>
                <a:schemeClr val="accent1">
                  <a:tint val="83000"/>
                  <a:satMod val="150000"/>
                </a:schemeClr>
              </a:solidFill>
            </a:endParaRPr>
          </a:p>
        </p:txBody>
      </p:sp>
      <p:sp>
        <p:nvSpPr>
          <p:cNvPr id="28675" name="Content Placeholder 2"/>
          <p:cNvSpPr>
            <a:spLocks noGrp="1"/>
          </p:cNvSpPr>
          <p:nvPr>
            <p:ph sz="half" idx="1"/>
          </p:nvPr>
        </p:nvSpPr>
        <p:spPr>
          <a:xfrm>
            <a:off x="457200" y="1722438"/>
            <a:ext cx="6900863" cy="4525962"/>
          </a:xfrm>
        </p:spPr>
        <p:txBody>
          <a:bodyPr/>
          <a:lstStyle/>
          <a:p>
            <a:pPr eaLnBrk="1" hangingPunct="1"/>
            <a:r>
              <a:rPr lang="bg-BG" smtClean="0"/>
              <a:t>За да се изясни силата на обектите, ето един</a:t>
            </a:r>
            <a:br>
              <a:rPr lang="bg-BG" smtClean="0"/>
            </a:br>
            <a:r>
              <a:rPr lang="bg-BG" smtClean="0"/>
              <a:t>малко по-практически пример.</a:t>
            </a:r>
          </a:p>
          <a:p>
            <a:pPr eaLnBrk="1" hangingPunct="1"/>
            <a:r>
              <a:rPr lang="bg-BG" smtClean="0"/>
              <a:t> Следващата програма съз-</a:t>
            </a:r>
            <a:br>
              <a:rPr lang="bg-BG" smtClean="0"/>
            </a:br>
            <a:r>
              <a:rPr lang="bg-BG" smtClean="0"/>
              <a:t>дава клас с име </a:t>
            </a:r>
            <a:r>
              <a:rPr lang="en-US" b="1" smtClean="0"/>
              <a:t>stack, </a:t>
            </a:r>
            <a:r>
              <a:rPr lang="bg-BG" smtClean="0"/>
              <a:t>който имплементира стек и</a:t>
            </a:r>
            <a:br>
              <a:rPr lang="bg-BG" smtClean="0"/>
            </a:br>
            <a:r>
              <a:rPr lang="bg-BG" smtClean="0"/>
              <a:t>може да бъде използван за съхраняване на символи:</a:t>
            </a:r>
          </a:p>
        </p:txBody>
      </p:sp>
      <p:sp>
        <p:nvSpPr>
          <p:cNvPr id="29700"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29701"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C40F21D-9EB9-455F-81A4-C102750330AF}" type="slidenum">
              <a:rPr lang="bg-BG" smtClean="0"/>
              <a:pPr fontAlgn="base">
                <a:spcBef>
                  <a:spcPct val="0"/>
                </a:spcBef>
                <a:spcAft>
                  <a:spcPct val="0"/>
                </a:spcAft>
                <a:defRPr/>
              </a:pPr>
              <a:t>24</a:t>
            </a:fld>
            <a:endParaRPr lang="bg-BG"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484632" indent="0" eaLnBrk="1" fontAlgn="auto" hangingPunct="1">
              <a:spcAft>
                <a:spcPts val="0"/>
              </a:spcAft>
              <a:defRPr/>
            </a:pPr>
            <a:r>
              <a:rPr lang="bg-BG" i="1" dirty="0" smtClean="0">
                <a:solidFill>
                  <a:schemeClr val="accent1">
                    <a:tint val="83000"/>
                    <a:satMod val="150000"/>
                  </a:schemeClr>
                </a:solidFill>
              </a:rPr>
              <a:t>Стек</a:t>
            </a:r>
            <a:endParaRPr lang="bg-BG" dirty="0">
              <a:solidFill>
                <a:schemeClr val="accent1">
                  <a:tint val="83000"/>
                  <a:satMod val="150000"/>
                </a:schemeClr>
              </a:solidFill>
            </a:endParaRPr>
          </a:p>
        </p:txBody>
      </p:sp>
      <p:sp>
        <p:nvSpPr>
          <p:cNvPr id="8" name="Content Placeholder 7"/>
          <p:cNvSpPr>
            <a:spLocks noGrp="1"/>
          </p:cNvSpPr>
          <p:nvPr>
            <p:ph idx="1"/>
          </p:nvPr>
        </p:nvSpPr>
        <p:spPr>
          <a:xfrm>
            <a:off x="457200" y="1882775"/>
            <a:ext cx="4900613" cy="4572000"/>
          </a:xfrm>
        </p:spPr>
        <p:txBody>
          <a:bodyPr>
            <a:normAutofit fontScale="92500" lnSpcReduction="20000"/>
          </a:bodyPr>
          <a:lstStyle/>
          <a:p>
            <a:pPr marL="448056" indent="-384048" eaLnBrk="1" fontAlgn="auto" hangingPunct="1">
              <a:spcAft>
                <a:spcPts val="0"/>
              </a:spcAft>
              <a:buFont typeface="Wingdings 2"/>
              <a:buChar char=""/>
              <a:defRPr/>
            </a:pPr>
            <a:r>
              <a:rPr lang="bg-BG" i="1" dirty="0" smtClean="0"/>
              <a:t>Стекът </a:t>
            </a:r>
            <a:r>
              <a:rPr lang="bg-BG" dirty="0" smtClean="0"/>
              <a:t>е списък, в който елементите са достъпни в реда </a:t>
            </a:r>
            <a:r>
              <a:rPr lang="bg-BG" dirty="0" smtClean="0"/>
              <a:t>последен - влязъл </a:t>
            </a:r>
            <a:br>
              <a:rPr lang="bg-BG" dirty="0" smtClean="0"/>
            </a:br>
            <a:r>
              <a:rPr lang="bg-BG" dirty="0" smtClean="0"/>
              <a:t>пръв-излязъл </a:t>
            </a:r>
            <a:br>
              <a:rPr lang="bg-BG" dirty="0" smtClean="0"/>
            </a:br>
            <a:r>
              <a:rPr lang="en-US" dirty="0" smtClean="0"/>
              <a:t>(</a:t>
            </a:r>
            <a:r>
              <a:rPr lang="en-US" b="1" dirty="0" smtClean="0">
                <a:solidFill>
                  <a:schemeClr val="accent1"/>
                </a:solidFill>
              </a:rPr>
              <a:t>LIFO </a:t>
            </a:r>
            <a:r>
              <a:rPr lang="bg-BG" b="1" dirty="0" smtClean="0">
                <a:solidFill>
                  <a:schemeClr val="accent1"/>
                </a:solidFill>
              </a:rPr>
              <a:t>- </a:t>
            </a:r>
            <a:r>
              <a:rPr lang="en-US" b="1" dirty="0" smtClean="0">
                <a:solidFill>
                  <a:schemeClr val="accent1"/>
                </a:solidFill>
              </a:rPr>
              <a:t>l</a:t>
            </a:r>
            <a:r>
              <a:rPr lang="en-US" b="1" dirty="0" smtClean="0">
                <a:solidFill>
                  <a:schemeClr val="accent1"/>
                </a:solidFill>
              </a:rPr>
              <a:t>ast</a:t>
            </a:r>
            <a:r>
              <a:rPr lang="en-US" b="1" i="1" dirty="0" smtClean="0">
                <a:solidFill>
                  <a:schemeClr val="accent1"/>
                </a:solidFill>
              </a:rPr>
              <a:t>-</a:t>
            </a:r>
            <a:r>
              <a:rPr lang="en-US" b="1" dirty="0" smtClean="0">
                <a:solidFill>
                  <a:schemeClr val="accent1"/>
                </a:solidFill>
              </a:rPr>
              <a:t>in first-out</a:t>
            </a:r>
            <a:r>
              <a:rPr lang="en-US" dirty="0" smtClean="0"/>
              <a:t>). </a:t>
            </a:r>
          </a:p>
          <a:p>
            <a:pPr marL="448056" indent="-384048" eaLnBrk="1" fontAlgn="auto" hangingPunct="1">
              <a:spcAft>
                <a:spcPts val="0"/>
              </a:spcAft>
              <a:buFont typeface="Wingdings 2"/>
              <a:buChar char=""/>
              <a:defRPr/>
            </a:pPr>
            <a:r>
              <a:rPr lang="bg-BG" dirty="0" smtClean="0"/>
              <a:t>По този начин един стек може да се оприличи на куп с чинии върху масата - първата отдолу ще се използва последна. </a:t>
            </a:r>
            <a:endParaRPr lang="en-US" dirty="0" smtClean="0"/>
          </a:p>
        </p:txBody>
      </p:sp>
      <p:sp>
        <p:nvSpPr>
          <p:cNvPr id="30724"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072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3C0BA48-ECDE-464B-BE6A-14E578070536}" type="slidenum">
              <a:rPr lang="bg-BG" smtClean="0"/>
              <a:pPr fontAlgn="base">
                <a:spcBef>
                  <a:spcPct val="0"/>
                </a:spcBef>
                <a:spcAft>
                  <a:spcPct val="0"/>
                </a:spcAft>
                <a:defRPr/>
              </a:pPr>
              <a:t>25</a:t>
            </a:fld>
            <a:endParaRPr lang="bg-BG" smtClean="0"/>
          </a:p>
        </p:txBody>
      </p:sp>
      <p:grpSp>
        <p:nvGrpSpPr>
          <p:cNvPr id="29702" name="Group 11"/>
          <p:cNvGrpSpPr>
            <a:grpSpLocks/>
          </p:cNvGrpSpPr>
          <p:nvPr/>
        </p:nvGrpSpPr>
        <p:grpSpPr bwMode="auto">
          <a:xfrm>
            <a:off x="5500688" y="1997555"/>
            <a:ext cx="3095630" cy="3241195"/>
            <a:chOff x="5500694" y="1997546"/>
            <a:chExt cx="3095625" cy="3241195"/>
          </a:xfrm>
        </p:grpSpPr>
        <p:pic>
          <p:nvPicPr>
            <p:cNvPr id="29703" name="Picture 2" descr="dishes,households,Photographs,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94" y="2143116"/>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eft Arrow 8"/>
            <p:cNvSpPr/>
            <p:nvPr/>
          </p:nvSpPr>
          <p:spPr>
            <a:xfrm>
              <a:off x="7018342" y="2602207"/>
              <a:ext cx="1142998" cy="714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push</a:t>
              </a:r>
              <a:endParaRPr lang="bg-BG" dirty="0"/>
            </a:p>
          </p:txBody>
        </p:sp>
        <p:sp>
          <p:nvSpPr>
            <p:cNvPr id="11" name="Right Arrow 10"/>
            <p:cNvSpPr/>
            <p:nvPr/>
          </p:nvSpPr>
          <p:spPr>
            <a:xfrm>
              <a:off x="5868149" y="1997546"/>
              <a:ext cx="1571622" cy="714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pop</a:t>
              </a:r>
              <a:endParaRPr lang="bg-BG"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Стекове и опашки</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85000" lnSpcReduction="20000"/>
          </a:bodyPr>
          <a:lstStyle/>
          <a:p>
            <a:pPr marL="448056" indent="-384048" eaLnBrk="1" fontAlgn="auto" hangingPunct="1">
              <a:spcAft>
                <a:spcPts val="0"/>
              </a:spcAft>
              <a:buFont typeface="Wingdings 2"/>
              <a:buChar char=""/>
              <a:defRPr/>
            </a:pPr>
            <a:r>
              <a:rPr lang="bg-BG" dirty="0" smtClean="0"/>
              <a:t>Това което прави структурите от данни, като стекове и опашки, толкова интересни е, че </a:t>
            </a:r>
            <a:r>
              <a:rPr lang="bg-BG" dirty="0" smtClean="0">
                <a:solidFill>
                  <a:schemeClr val="accent1"/>
                </a:solidFill>
              </a:rPr>
              <a:t>те съвместяват съхранението на информация заедно с методите за достъп до тази информация</a:t>
            </a:r>
            <a:r>
              <a:rPr lang="bg-BG" dirty="0" smtClean="0"/>
              <a:t>. </a:t>
            </a:r>
          </a:p>
          <a:p>
            <a:pPr marL="448056" indent="-384048" eaLnBrk="1" fontAlgn="auto" hangingPunct="1">
              <a:spcAft>
                <a:spcPts val="0"/>
              </a:spcAft>
              <a:buFont typeface="Wingdings 2"/>
              <a:buChar char=""/>
              <a:defRPr/>
            </a:pPr>
            <a:r>
              <a:rPr lang="bg-BG" dirty="0" smtClean="0"/>
              <a:t>По този начин стековете и опашките представляват </a:t>
            </a:r>
            <a:r>
              <a:rPr lang="bg-BG" i="1" dirty="0" smtClean="0">
                <a:solidFill>
                  <a:schemeClr val="accent1"/>
                </a:solidFill>
              </a:rPr>
              <a:t>машини за данни</a:t>
            </a:r>
            <a:r>
              <a:rPr lang="bg-BG" i="1" dirty="0" smtClean="0"/>
              <a:t>, </a:t>
            </a:r>
            <a:r>
              <a:rPr lang="bg-BG" dirty="0" smtClean="0"/>
              <a:t>в които </a:t>
            </a:r>
            <a:r>
              <a:rPr lang="bg-BG" dirty="0" smtClean="0">
                <a:solidFill>
                  <a:schemeClr val="accent1"/>
                </a:solidFill>
              </a:rPr>
              <a:t>съхранението и извличането на данни се осигуряват от самата структура</a:t>
            </a:r>
            <a:r>
              <a:rPr lang="bg-BG" dirty="0" smtClean="0"/>
              <a:t>, а не от вашата програма. </a:t>
            </a:r>
          </a:p>
          <a:p>
            <a:pPr marL="448056" indent="-384048" eaLnBrk="1" fontAlgn="auto" hangingPunct="1">
              <a:spcAft>
                <a:spcPts val="0"/>
              </a:spcAft>
              <a:buFont typeface="Wingdings 2"/>
              <a:buChar char=""/>
              <a:defRPr/>
            </a:pPr>
            <a:r>
              <a:rPr lang="bg-BG" dirty="0" smtClean="0"/>
              <a:t>Подобна комбинация очевидно е отличен избор за един клас, така че в този проект ще създадете прост клас стек.</a:t>
            </a:r>
          </a:p>
          <a:p>
            <a:pPr marL="448056" indent="-384048" eaLnBrk="1" fontAlgn="auto" hangingPunct="1">
              <a:spcAft>
                <a:spcPts val="0"/>
              </a:spcAft>
              <a:buFont typeface="Wingdings 2"/>
              <a:buChar char=""/>
              <a:defRPr/>
            </a:pPr>
            <a:endParaRPr lang="bg-BG" dirty="0"/>
          </a:p>
        </p:txBody>
      </p:sp>
      <p:sp>
        <p:nvSpPr>
          <p:cNvPr id="317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174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877556C-AC8C-49B4-AD99-24AF8142C9D8}" type="slidenum">
              <a:rPr lang="bg-BG" smtClean="0"/>
              <a:pPr fontAlgn="base">
                <a:spcBef>
                  <a:spcPct val="0"/>
                </a:spcBef>
                <a:spcAft>
                  <a:spcPct val="0"/>
                </a:spcAft>
                <a:defRPr/>
              </a:pPr>
              <a:t>26</a:t>
            </a:fld>
            <a:endParaRPr lang="bg-BG"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928662" cy="4143404"/>
          </a:xfrm>
        </p:spPr>
        <p:txBody>
          <a:bodyPr vert="vert270"/>
          <a:lstStyle/>
          <a:p>
            <a:pPr indent="0" eaLnBrk="1" fontAlgn="auto" hangingPunct="1">
              <a:spcAft>
                <a:spcPts val="0"/>
              </a:spcAft>
              <a:defRPr/>
            </a:pPr>
            <a:r>
              <a:rPr lang="bg-BG" smtClean="0">
                <a:solidFill>
                  <a:schemeClr val="accent1">
                    <a:tint val="83000"/>
                    <a:satMod val="150000"/>
                  </a:schemeClr>
                </a:solidFill>
              </a:rPr>
              <a:t>Пример 4</a:t>
            </a:r>
            <a:endParaRPr lang="bg-BG">
              <a:solidFill>
                <a:schemeClr val="accent1">
                  <a:tint val="83000"/>
                  <a:satMod val="150000"/>
                </a:schemeClr>
              </a:solidFill>
            </a:endParaRPr>
          </a:p>
        </p:txBody>
      </p:sp>
      <p:sp>
        <p:nvSpPr>
          <p:cNvPr id="32771"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2772"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86B72F7-DA01-4169-9E8C-6B0C00B4A083}" type="slidenum">
              <a:rPr lang="bg-BG" smtClean="0"/>
              <a:pPr fontAlgn="base">
                <a:spcBef>
                  <a:spcPct val="0"/>
                </a:spcBef>
                <a:spcAft>
                  <a:spcPct val="0"/>
                </a:spcAft>
                <a:defRPr/>
              </a:pPr>
              <a:t>27</a:t>
            </a:fld>
            <a:endParaRPr lang="bg-BG" smtClean="0"/>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l="11980" t="16066" r="54688" b="21149"/>
          <a:stretch>
            <a:fillRect/>
          </a:stretch>
        </p:blipFill>
        <p:spPr bwMode="auto">
          <a:xfrm>
            <a:off x="857250" y="46038"/>
            <a:ext cx="5786438" cy="681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143750" y="285750"/>
            <a:ext cx="785813" cy="785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1</a:t>
            </a:r>
          </a:p>
        </p:txBody>
      </p:sp>
      <p:sp>
        <p:nvSpPr>
          <p:cNvPr id="9" name="Line Callout 2 8"/>
          <p:cNvSpPr/>
          <p:nvPr/>
        </p:nvSpPr>
        <p:spPr>
          <a:xfrm>
            <a:off x="4572000" y="214313"/>
            <a:ext cx="1857375" cy="357187"/>
          </a:xfrm>
          <a:prstGeom prst="borderCallout2">
            <a:avLst>
              <a:gd name="adj1" fmla="val 18750"/>
              <a:gd name="adj2" fmla="val -8333"/>
              <a:gd name="adj3" fmla="val 18750"/>
              <a:gd name="adj4" fmla="val -16667"/>
              <a:gd name="adj5" fmla="val 112500"/>
              <a:gd name="adj6" fmla="val -752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const SIZE=10</a:t>
            </a:r>
            <a:endParaRPr lang="bg-BG"/>
          </a:p>
        </p:txBody>
      </p:sp>
      <p:sp>
        <p:nvSpPr>
          <p:cNvPr id="10" name="Line Callout 2 9"/>
          <p:cNvSpPr/>
          <p:nvPr/>
        </p:nvSpPr>
        <p:spPr>
          <a:xfrm>
            <a:off x="6643688" y="1214438"/>
            <a:ext cx="1785937" cy="571500"/>
          </a:xfrm>
          <a:prstGeom prst="borderCallout2">
            <a:avLst>
              <a:gd name="adj1" fmla="val 18750"/>
              <a:gd name="adj2" fmla="val -8333"/>
              <a:gd name="adj3" fmla="val 18750"/>
              <a:gd name="adj4" fmla="val -16667"/>
              <a:gd name="adj5" fmla="val -51054"/>
              <a:gd name="adj6" fmla="val -756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масив от символи</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928662" cy="4143404"/>
          </a:xfrm>
        </p:spPr>
        <p:txBody>
          <a:bodyPr vert="vert270"/>
          <a:lstStyle/>
          <a:p>
            <a:pPr indent="0" eaLnBrk="1" fontAlgn="auto" hangingPunct="1">
              <a:spcAft>
                <a:spcPts val="0"/>
              </a:spcAft>
              <a:defRPr/>
            </a:pPr>
            <a:r>
              <a:rPr lang="bg-BG" smtClean="0">
                <a:solidFill>
                  <a:schemeClr val="accent1">
                    <a:tint val="83000"/>
                    <a:satMod val="150000"/>
                  </a:schemeClr>
                </a:solidFill>
              </a:rPr>
              <a:t>Пример 4</a:t>
            </a:r>
            <a:endParaRPr lang="bg-BG">
              <a:solidFill>
                <a:schemeClr val="accent1">
                  <a:tint val="83000"/>
                  <a:satMod val="150000"/>
                </a:schemeClr>
              </a:solidFill>
            </a:endParaRPr>
          </a:p>
        </p:txBody>
      </p:sp>
      <p:sp>
        <p:nvSpPr>
          <p:cNvPr id="33795"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3796"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D94BC38-1012-4240-B9C2-1A19C4BDF1E2}" type="slidenum">
              <a:rPr lang="bg-BG" smtClean="0"/>
              <a:pPr fontAlgn="base">
                <a:spcBef>
                  <a:spcPct val="0"/>
                </a:spcBef>
                <a:spcAft>
                  <a:spcPct val="0"/>
                </a:spcAft>
                <a:defRPr/>
              </a:pPr>
              <a:t>28</a:t>
            </a:fld>
            <a:endParaRPr lang="bg-BG" smtClean="0"/>
          </a:p>
        </p:txBody>
      </p:sp>
      <p:grpSp>
        <p:nvGrpSpPr>
          <p:cNvPr id="32773" name="Group 14"/>
          <p:cNvGrpSpPr>
            <a:grpSpLocks/>
          </p:cNvGrpSpPr>
          <p:nvPr/>
        </p:nvGrpSpPr>
        <p:grpSpPr bwMode="auto">
          <a:xfrm>
            <a:off x="1000125" y="285750"/>
            <a:ext cx="7572375" cy="6286500"/>
            <a:chOff x="1000125" y="285750"/>
            <a:chExt cx="7572375" cy="6286500"/>
          </a:xfrm>
        </p:grpSpPr>
        <p:grpSp>
          <p:nvGrpSpPr>
            <p:cNvPr id="32774" name="Group 9"/>
            <p:cNvGrpSpPr>
              <a:grpSpLocks/>
            </p:cNvGrpSpPr>
            <p:nvPr/>
          </p:nvGrpSpPr>
          <p:grpSpPr bwMode="auto">
            <a:xfrm>
              <a:off x="1000125" y="285750"/>
              <a:ext cx="7572375" cy="6286500"/>
              <a:chOff x="1000100" y="285728"/>
              <a:chExt cx="7572396" cy="6286544"/>
            </a:xfrm>
          </p:grpSpPr>
          <p:pic>
            <p:nvPicPr>
              <p:cNvPr id="32779" name="Picture 2"/>
              <p:cNvPicPr>
                <a:picLocks noChangeAspect="1" noChangeArrowheads="1"/>
              </p:cNvPicPr>
              <p:nvPr/>
            </p:nvPicPr>
            <p:blipFill>
              <a:blip r:embed="rId2">
                <a:extLst>
                  <a:ext uri="{28A0092B-C50C-407E-A947-70E740481C1C}">
                    <a14:useLocalDpi xmlns:a14="http://schemas.microsoft.com/office/drawing/2010/main" val="0"/>
                  </a:ext>
                </a:extLst>
              </a:blip>
              <a:srcRect l="13020" t="15833" r="50000" b="48334"/>
              <a:stretch>
                <a:fillRect/>
              </a:stretch>
            </p:blipFill>
            <p:spPr bwMode="auto">
              <a:xfrm>
                <a:off x="1000100" y="571480"/>
                <a:ext cx="7077346" cy="42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143742" y="285728"/>
                <a:ext cx="785815" cy="785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2</a:t>
                </a:r>
              </a:p>
            </p:txBody>
          </p:sp>
          <p:pic>
            <p:nvPicPr>
              <p:cNvPr id="32781" name="Picture 3"/>
              <p:cNvPicPr>
                <a:picLocks noChangeAspect="1" noChangeArrowheads="1"/>
              </p:cNvPicPr>
              <p:nvPr/>
            </p:nvPicPr>
            <p:blipFill>
              <a:blip r:embed="rId3">
                <a:extLst>
                  <a:ext uri="{28A0092B-C50C-407E-A947-70E740481C1C}">
                    <a14:useLocalDpi xmlns:a14="http://schemas.microsoft.com/office/drawing/2010/main" val="0"/>
                  </a:ext>
                </a:extLst>
              </a:blip>
              <a:srcRect t="7916" r="68108" b="61095"/>
              <a:stretch>
                <a:fillRect/>
              </a:stretch>
            </p:blipFill>
            <p:spPr bwMode="auto">
              <a:xfrm>
                <a:off x="1571604" y="4572008"/>
                <a:ext cx="3929090" cy="192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eft Arrow 8"/>
              <p:cNvSpPr/>
              <p:nvPr/>
            </p:nvSpPr>
            <p:spPr>
              <a:xfrm>
                <a:off x="5214925" y="4214819"/>
                <a:ext cx="3357571" cy="2357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В стека важи правилото “Пръв влязъл, последен излязъл”</a:t>
                </a:r>
              </a:p>
            </p:txBody>
          </p:sp>
        </p:grpSp>
        <p:sp>
          <p:nvSpPr>
            <p:cNvPr id="10" name="Rectangle 9"/>
            <p:cNvSpPr/>
            <p:nvPr/>
          </p:nvSpPr>
          <p:spPr>
            <a:xfrm>
              <a:off x="1571625" y="4500563"/>
              <a:ext cx="1714500" cy="8572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p>
          </p:txBody>
        </p:sp>
        <p:cxnSp>
          <p:nvCxnSpPr>
            <p:cNvPr id="12" name="Straight Arrow Connector 11"/>
            <p:cNvCxnSpPr/>
            <p:nvPr/>
          </p:nvCxnSpPr>
          <p:spPr>
            <a:xfrm rot="5400000" flipH="1" flipV="1">
              <a:off x="3285332" y="5001419"/>
              <a:ext cx="571500" cy="1587"/>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71625" y="5357813"/>
              <a:ext cx="1714500" cy="85725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p>
          </p:txBody>
        </p:sp>
        <p:cxnSp>
          <p:nvCxnSpPr>
            <p:cNvPr id="14" name="Straight Arrow Connector 13"/>
            <p:cNvCxnSpPr/>
            <p:nvPr/>
          </p:nvCxnSpPr>
          <p:spPr>
            <a:xfrm rot="5400000" flipH="1" flipV="1">
              <a:off x="3286919" y="5714206"/>
              <a:ext cx="5715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Задачи</a:t>
            </a:r>
            <a:endParaRPr lang="bg-BG">
              <a:solidFill>
                <a:schemeClr val="accent1">
                  <a:tint val="83000"/>
                  <a:satMod val="150000"/>
                </a:schemeClr>
              </a:solidFill>
            </a:endParaRPr>
          </a:p>
        </p:txBody>
      </p:sp>
      <p:sp>
        <p:nvSpPr>
          <p:cNvPr id="8" name="Content Placeholder 7"/>
          <p:cNvSpPr>
            <a:spLocks noGrp="1"/>
          </p:cNvSpPr>
          <p:nvPr>
            <p:ph idx="1"/>
          </p:nvPr>
        </p:nvSpPr>
        <p:spPr>
          <a:xfrm>
            <a:off x="457200" y="1882775"/>
            <a:ext cx="8229600" cy="4572000"/>
          </a:xfrm>
        </p:spPr>
        <p:txBody>
          <a:bodyPr>
            <a:normAutofit fontScale="85000" lnSpcReduction="20000"/>
          </a:bodyPr>
          <a:lstStyle/>
          <a:p>
            <a:pPr marL="578358" indent="-514350" eaLnBrk="1" fontAlgn="auto" hangingPunct="1">
              <a:spcAft>
                <a:spcPts val="0"/>
              </a:spcAft>
              <a:buFont typeface="+mj-lt"/>
              <a:buAutoNum type="arabicPeriod"/>
              <a:defRPr/>
            </a:pPr>
            <a:r>
              <a:rPr lang="bg-BG" dirty="0" smtClean="0"/>
              <a:t>Въведете и стартирайте програмите от показаните примери.</a:t>
            </a:r>
          </a:p>
          <a:p>
            <a:pPr marL="578358" indent="-514350" eaLnBrk="1" fontAlgn="auto" hangingPunct="1">
              <a:spcAft>
                <a:spcPts val="0"/>
              </a:spcAft>
              <a:buFont typeface="+mj-lt"/>
              <a:buAutoNum type="arabicPeriod"/>
              <a:defRPr/>
            </a:pPr>
            <a:r>
              <a:rPr lang="bg-BG" dirty="0" smtClean="0"/>
              <a:t>Създайте клас </a:t>
            </a:r>
            <a:r>
              <a:rPr lang="en-US" b="1" dirty="0" smtClean="0"/>
              <a:t>card, </a:t>
            </a:r>
            <a:r>
              <a:rPr lang="bg-BG" dirty="0" smtClean="0"/>
              <a:t>който има структура на библиотечен картон. Нека класът да съхранява </a:t>
            </a:r>
            <a:r>
              <a:rPr lang="bg-BG" dirty="0" smtClean="0">
                <a:solidFill>
                  <a:schemeClr val="accent1"/>
                </a:solidFill>
              </a:rPr>
              <a:t>името</a:t>
            </a:r>
            <a:r>
              <a:rPr lang="bg-BG" dirty="0" smtClean="0"/>
              <a:t>, </a:t>
            </a:r>
            <a:r>
              <a:rPr lang="bg-BG" dirty="0" smtClean="0">
                <a:solidFill>
                  <a:schemeClr val="accent1"/>
                </a:solidFill>
              </a:rPr>
              <a:t>автора</a:t>
            </a:r>
            <a:r>
              <a:rPr lang="bg-BG" dirty="0" smtClean="0"/>
              <a:t> и </a:t>
            </a:r>
            <a:r>
              <a:rPr lang="bg-BG" dirty="0" smtClean="0">
                <a:solidFill>
                  <a:schemeClr val="accent1"/>
                </a:solidFill>
              </a:rPr>
              <a:t>броя</a:t>
            </a:r>
            <a:r>
              <a:rPr lang="bg-BG" dirty="0" smtClean="0"/>
              <a:t> на наличните екземпляри от книгата.</a:t>
            </a:r>
          </a:p>
          <a:p>
            <a:pPr marL="895858" lvl="1" indent="-457200" eaLnBrk="1" fontAlgn="auto" hangingPunct="1">
              <a:spcAft>
                <a:spcPts val="0"/>
              </a:spcAft>
              <a:defRPr/>
            </a:pPr>
            <a:r>
              <a:rPr lang="bg-BG" dirty="0" smtClean="0"/>
              <a:t>Съхранете името и автора като низове, а </a:t>
            </a:r>
          </a:p>
          <a:p>
            <a:pPr marL="953008" lvl="1" indent="-514350" eaLnBrk="1" fontAlgn="auto" hangingPunct="1">
              <a:spcAft>
                <a:spcPts val="0"/>
              </a:spcAft>
              <a:defRPr/>
            </a:pPr>
            <a:r>
              <a:rPr lang="bg-BG" dirty="0" smtClean="0"/>
              <a:t>броя като целочислена стойност. </a:t>
            </a:r>
          </a:p>
          <a:p>
            <a:pPr marL="953008" lvl="1" indent="-514350" eaLnBrk="1" fontAlgn="auto" hangingPunct="1">
              <a:spcAft>
                <a:spcPts val="0"/>
              </a:spcAft>
              <a:defRPr/>
            </a:pPr>
            <a:r>
              <a:rPr lang="bg-BG" dirty="0" smtClean="0"/>
              <a:t>Използвайте </a:t>
            </a:r>
            <a:r>
              <a:rPr lang="en-US" dirty="0" smtClean="0"/>
              <a:t>public </a:t>
            </a:r>
            <a:r>
              <a:rPr lang="bg-BG" dirty="0" smtClean="0"/>
              <a:t>член-функция </a:t>
            </a:r>
            <a:r>
              <a:rPr lang="en-US" b="1" dirty="0" smtClean="0"/>
              <a:t>store, </a:t>
            </a:r>
            <a:r>
              <a:rPr lang="bg-BG" dirty="0" smtClean="0"/>
              <a:t>за да съхраните информацията за книгата, и </a:t>
            </a:r>
          </a:p>
          <a:p>
            <a:pPr marL="953008" lvl="1" indent="-514350" eaLnBrk="1" fontAlgn="auto" hangingPunct="1">
              <a:spcAft>
                <a:spcPts val="0"/>
              </a:spcAft>
              <a:defRPr/>
            </a:pPr>
            <a:r>
              <a:rPr lang="en-US" dirty="0" smtClean="0"/>
              <a:t>public </a:t>
            </a:r>
            <a:r>
              <a:rPr lang="bg-BG" dirty="0" smtClean="0"/>
              <a:t>член-функция </a:t>
            </a:r>
            <a:r>
              <a:rPr lang="en-US" b="1" dirty="0" smtClean="0"/>
              <a:t>show, </a:t>
            </a:r>
            <a:r>
              <a:rPr lang="bg-BG" dirty="0" smtClean="0"/>
              <a:t>за да покажете информацията. </a:t>
            </a:r>
          </a:p>
          <a:p>
            <a:pPr marL="953008" lvl="1" indent="-514350" eaLnBrk="1" fontAlgn="auto" hangingPunct="1">
              <a:spcAft>
                <a:spcPts val="0"/>
              </a:spcAft>
              <a:defRPr/>
            </a:pPr>
            <a:r>
              <a:rPr lang="bg-BG" dirty="0" smtClean="0"/>
              <a:t>Добавете кратка </a:t>
            </a:r>
            <a:r>
              <a:rPr lang="en-US" b="1" dirty="0" smtClean="0"/>
              <a:t>main() </a:t>
            </a:r>
            <a:r>
              <a:rPr lang="bg-BG" dirty="0" smtClean="0"/>
              <a:t>функця за демонстрация на класа.</a:t>
            </a:r>
          </a:p>
          <a:p>
            <a:pPr marL="578358" indent="-514350" eaLnBrk="1" fontAlgn="auto" hangingPunct="1">
              <a:spcAft>
                <a:spcPts val="0"/>
              </a:spcAft>
              <a:buFont typeface="+mj-lt"/>
              <a:buAutoNum type="arabicPeriod"/>
              <a:defRPr/>
            </a:pPr>
            <a:endParaRPr lang="bg-BG" dirty="0"/>
          </a:p>
        </p:txBody>
      </p:sp>
      <p:sp>
        <p:nvSpPr>
          <p:cNvPr id="34820"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4821"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E204ABA-84E5-465C-9EF1-48F5714E7F4B}" type="slidenum">
              <a:rPr lang="bg-BG" smtClean="0"/>
              <a:pPr fontAlgn="base">
                <a:spcBef>
                  <a:spcPct val="0"/>
                </a:spcBef>
                <a:spcAft>
                  <a:spcPct val="0"/>
                </a:spcAft>
                <a:defRPr/>
              </a:pPr>
              <a:t>29</a:t>
            </a:fld>
            <a:endParaRPr lang="bg-BG"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dirty="0" smtClean="0">
                <a:solidFill>
                  <a:schemeClr val="accent1">
                    <a:tint val="83000"/>
                    <a:satMod val="150000"/>
                  </a:schemeClr>
                </a:solidFill>
                <a:latin typeface="+mn-lt"/>
                <a:ea typeface="Times New Roman"/>
                <a:cs typeface="Times New Roman"/>
              </a:rPr>
              <a:t>Класовете и обектите са фундаментални понятия в на </a:t>
            </a:r>
            <a:r>
              <a:rPr lang="bg-BG" dirty="0" smtClean="0">
                <a:solidFill>
                  <a:schemeClr val="accent1">
                    <a:tint val="83000"/>
                    <a:satMod val="150000"/>
                  </a:schemeClr>
                </a:solidFill>
                <a:latin typeface="+mn-lt"/>
                <a:ea typeface="Times New Roman"/>
                <a:cs typeface="Times New Roman"/>
              </a:rPr>
              <a:t>C</a:t>
            </a:r>
            <a:r>
              <a:rPr lang="bg-BG" dirty="0" smtClean="0">
                <a:solidFill>
                  <a:schemeClr val="accent1">
                    <a:tint val="83000"/>
                    <a:satMod val="150000"/>
                  </a:schemeClr>
                </a:solidFill>
                <a:latin typeface="+mn-lt"/>
                <a:ea typeface="Times New Roman"/>
                <a:cs typeface="Times New Roman"/>
              </a:rPr>
              <a:t>++</a:t>
            </a:r>
            <a:endParaRPr lang="bg-BG" dirty="0">
              <a:solidFill>
                <a:schemeClr val="accent1">
                  <a:tint val="83000"/>
                  <a:satMod val="150000"/>
                </a:schemeClr>
              </a:solidFill>
              <a:latin typeface="+mn-lt"/>
            </a:endParaRPr>
          </a:p>
        </p:txBody>
      </p:sp>
      <p:sp>
        <p:nvSpPr>
          <p:cNvPr id="9219" name="Content Placeholder 2"/>
          <p:cNvSpPr>
            <a:spLocks noGrp="1"/>
          </p:cNvSpPr>
          <p:nvPr>
            <p:ph idx="1"/>
          </p:nvPr>
        </p:nvSpPr>
        <p:spPr>
          <a:xfrm>
            <a:off x="457200" y="1882775"/>
            <a:ext cx="8229600" cy="4572000"/>
          </a:xfrm>
        </p:spPr>
        <p:txBody>
          <a:bodyPr/>
          <a:lstStyle/>
          <a:p>
            <a:pPr eaLnBrk="1" hangingPunct="1"/>
            <a:r>
              <a:rPr lang="bg-BG" dirty="0" smtClean="0">
                <a:cs typeface="Times New Roman" pitchFamily="18" charset="0"/>
              </a:rPr>
              <a:t>Класът е съвкупност от обекти с еднакво описание на състоянието и поведението им.</a:t>
            </a:r>
          </a:p>
          <a:p>
            <a:pPr lvl="1" eaLnBrk="1" hangingPunct="1"/>
            <a:r>
              <a:rPr lang="bg-BG" i="1" dirty="0" smtClean="0">
                <a:cs typeface="Times New Roman" pitchFamily="18" charset="0"/>
              </a:rPr>
              <a:t>Примери</a:t>
            </a:r>
            <a:r>
              <a:rPr lang="bg-BG" dirty="0" smtClean="0">
                <a:cs typeface="Times New Roman" pitchFamily="18" charset="0"/>
              </a:rPr>
              <a:t>: </a:t>
            </a:r>
            <a:r>
              <a:rPr lang="en-US" dirty="0" smtClean="0">
                <a:cs typeface="Times New Roman" pitchFamily="18" charset="0"/>
              </a:rPr>
              <a:t>	</a:t>
            </a:r>
            <a:r>
              <a:rPr lang="bg-BG" i="1" dirty="0" smtClean="0">
                <a:cs typeface="Times New Roman" pitchFamily="18" charset="0"/>
              </a:rPr>
              <a:t>Клас Ученик, </a:t>
            </a:r>
            <a:br>
              <a:rPr lang="bg-BG" i="1" dirty="0" smtClean="0">
                <a:cs typeface="Times New Roman" pitchFamily="18" charset="0"/>
              </a:rPr>
            </a:br>
            <a:r>
              <a:rPr lang="en-US" i="1" dirty="0" smtClean="0">
                <a:cs typeface="Times New Roman" pitchFamily="18" charset="0"/>
              </a:rPr>
              <a:t>			</a:t>
            </a:r>
            <a:r>
              <a:rPr lang="bg-BG" i="1" dirty="0" smtClean="0">
                <a:cs typeface="Times New Roman" pitchFamily="18" charset="0"/>
              </a:rPr>
              <a:t>Клас Банкова</a:t>
            </a:r>
            <a:r>
              <a:rPr lang="en-US" i="1" dirty="0" smtClean="0">
                <a:cs typeface="Times New Roman" pitchFamily="18" charset="0"/>
              </a:rPr>
              <a:t>_</a:t>
            </a:r>
            <a:r>
              <a:rPr lang="bg-BG" i="1" dirty="0" smtClean="0">
                <a:cs typeface="Times New Roman" pitchFamily="18" charset="0"/>
              </a:rPr>
              <a:t>Сметка, </a:t>
            </a:r>
            <a:br>
              <a:rPr lang="bg-BG" i="1" dirty="0" smtClean="0">
                <a:cs typeface="Times New Roman" pitchFamily="18" charset="0"/>
              </a:rPr>
            </a:br>
            <a:r>
              <a:rPr lang="en-US" i="1" dirty="0" smtClean="0">
                <a:cs typeface="Times New Roman" pitchFamily="18" charset="0"/>
              </a:rPr>
              <a:t>			</a:t>
            </a:r>
            <a:r>
              <a:rPr lang="bg-BG" i="1" dirty="0" smtClean="0">
                <a:cs typeface="Times New Roman" pitchFamily="18" charset="0"/>
              </a:rPr>
              <a:t>Клас Кръг.</a:t>
            </a:r>
            <a:endParaRPr lang="bg-BG" i="1" dirty="0" smtClean="0"/>
          </a:p>
        </p:txBody>
      </p:sp>
      <p:sp>
        <p:nvSpPr>
          <p:cNvPr id="102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417E3C-BB6E-4774-BA3F-8DF1BA81B878}" type="slidenum">
              <a:rPr lang="bg-BG" smtClean="0"/>
              <a:pPr fontAlgn="base">
                <a:spcBef>
                  <a:spcPct val="0"/>
                </a:spcBef>
                <a:spcAft>
                  <a:spcPct val="0"/>
                </a:spcAft>
                <a:defRPr/>
              </a:pPr>
              <a:t>3</a:t>
            </a:fld>
            <a:endParaRPr lang="bg-BG" smtClean="0"/>
          </a:p>
        </p:txBody>
      </p:sp>
      <p:sp>
        <p:nvSpPr>
          <p:cNvPr id="10245"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extLst>
      <p:ext uri="{BB962C8B-B14F-4D97-AF65-F5344CB8AC3E}">
        <p14:creationId xmlns:p14="http://schemas.microsoft.com/office/powerpoint/2010/main" val="2303248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1071538" cy="6161902"/>
          </a:xfrm>
        </p:spPr>
        <p:txBody>
          <a:bodyPr vert="vert270">
            <a:normAutofit fontScale="90000"/>
          </a:bodyPr>
          <a:lstStyle/>
          <a:p>
            <a:pPr marL="484632" indent="0" eaLnBrk="1" fontAlgn="auto" hangingPunct="1">
              <a:spcAft>
                <a:spcPts val="0"/>
              </a:spcAft>
              <a:defRPr/>
            </a:pPr>
            <a:r>
              <a:rPr lang="bg-BG" sz="3200" smtClean="0">
                <a:solidFill>
                  <a:schemeClr val="accent1">
                    <a:tint val="83000"/>
                    <a:satMod val="150000"/>
                  </a:schemeClr>
                </a:solidFill>
              </a:rPr>
              <a:t>Примерно решение на задача 2</a:t>
            </a:r>
            <a:endParaRPr lang="bg-BG" sz="3200">
              <a:solidFill>
                <a:schemeClr val="accent1">
                  <a:tint val="83000"/>
                  <a:satMod val="150000"/>
                </a:schemeClr>
              </a:solidFill>
            </a:endParaRPr>
          </a:p>
        </p:txBody>
      </p:sp>
      <p:sp>
        <p:nvSpPr>
          <p:cNvPr id="35843"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584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F384711-5EF8-4B94-9CD6-C0557063797B}" type="slidenum">
              <a:rPr lang="bg-BG" smtClean="0"/>
              <a:pPr fontAlgn="base">
                <a:spcBef>
                  <a:spcPct val="0"/>
                </a:spcBef>
                <a:spcAft>
                  <a:spcPct val="0"/>
                </a:spcAft>
                <a:defRPr/>
              </a:pPr>
              <a:t>30</a:t>
            </a:fld>
            <a:endParaRPr lang="bg-BG" smtClean="0"/>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l="13542" t="14999" r="50000" b="24165"/>
          <a:stretch>
            <a:fillRect/>
          </a:stretch>
        </p:blipFill>
        <p:spPr bwMode="auto">
          <a:xfrm>
            <a:off x="928688" y="0"/>
            <a:ext cx="657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Callout 2 6"/>
          <p:cNvSpPr/>
          <p:nvPr/>
        </p:nvSpPr>
        <p:spPr>
          <a:xfrm>
            <a:off x="6429375" y="142875"/>
            <a:ext cx="1857375" cy="1143000"/>
          </a:xfrm>
          <a:prstGeom prst="borderCallout2">
            <a:avLst>
              <a:gd name="adj1" fmla="val 18750"/>
              <a:gd name="adj2" fmla="val -8333"/>
              <a:gd name="adj3" fmla="val 18750"/>
              <a:gd name="adj4" fmla="val -16667"/>
              <a:gd name="adj5" fmla="val 128500"/>
              <a:gd name="adj6" fmla="val -1161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a:t>Стринговете  се предават като указател към стринг</a:t>
            </a:r>
          </a:p>
        </p:txBody>
      </p:sp>
      <p:grpSp>
        <p:nvGrpSpPr>
          <p:cNvPr id="34823" name="Group 12"/>
          <p:cNvGrpSpPr>
            <a:grpSpLocks/>
          </p:cNvGrpSpPr>
          <p:nvPr/>
        </p:nvGrpSpPr>
        <p:grpSpPr bwMode="auto">
          <a:xfrm>
            <a:off x="5929313" y="1928813"/>
            <a:ext cx="3214687" cy="2357437"/>
            <a:chOff x="5929322" y="1928802"/>
            <a:chExt cx="3214678" cy="2357448"/>
          </a:xfrm>
        </p:grpSpPr>
        <p:pic>
          <p:nvPicPr>
            <p:cNvPr id="34824" name="Picture 3"/>
            <p:cNvPicPr>
              <a:picLocks noChangeAspect="1" noChangeArrowheads="1"/>
            </p:cNvPicPr>
            <p:nvPr/>
          </p:nvPicPr>
          <p:blipFill>
            <a:blip r:embed="rId3">
              <a:extLst>
                <a:ext uri="{28A0092B-C50C-407E-A947-70E740481C1C}">
                  <a14:useLocalDpi xmlns:a14="http://schemas.microsoft.com/office/drawing/2010/main" val="0"/>
                </a:ext>
              </a:extLst>
            </a:blip>
            <a:srcRect t="7643" r="57848" b="50000"/>
            <a:stretch>
              <a:fillRect/>
            </a:stretch>
          </p:blipFill>
          <p:spPr bwMode="auto">
            <a:xfrm>
              <a:off x="6024563" y="1928813"/>
              <a:ext cx="311943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929322" y="1928802"/>
              <a:ext cx="2071681" cy="71437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p>
          </p:txBody>
        </p:sp>
        <p:sp>
          <p:nvSpPr>
            <p:cNvPr id="9" name="Rectangle 8"/>
            <p:cNvSpPr/>
            <p:nvPr/>
          </p:nvSpPr>
          <p:spPr>
            <a:xfrm>
              <a:off x="5929322" y="3214683"/>
              <a:ext cx="2071681" cy="6429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p>
          </p:txBody>
        </p:sp>
        <p:sp>
          <p:nvSpPr>
            <p:cNvPr id="10" name="Left Arrow 9"/>
            <p:cNvSpPr/>
            <p:nvPr/>
          </p:nvSpPr>
          <p:spPr>
            <a:xfrm>
              <a:off x="8072441" y="2714618"/>
              <a:ext cx="1071559" cy="571503"/>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050" b="1"/>
                <a:t>Обект </a:t>
              </a:r>
              <a:r>
                <a:rPr lang="en-US" sz="1050" b="1"/>
                <a:t>Book</a:t>
              </a:r>
              <a:r>
                <a:rPr lang="be-BY" sz="1050" b="1"/>
                <a:t>2</a:t>
              </a:r>
              <a:endParaRPr lang="bg-BG" sz="1050" b="1"/>
            </a:p>
          </p:txBody>
        </p:sp>
        <p:sp>
          <p:nvSpPr>
            <p:cNvPr id="11" name="Left Arrow 10"/>
            <p:cNvSpPr/>
            <p:nvPr/>
          </p:nvSpPr>
          <p:spPr>
            <a:xfrm>
              <a:off x="8072441" y="2000239"/>
              <a:ext cx="1071559" cy="57150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050" b="1"/>
                <a:t>Обект </a:t>
              </a:r>
              <a:r>
                <a:rPr lang="en-US" sz="1050" b="1"/>
                <a:t>Book1</a:t>
              </a:r>
              <a:endParaRPr lang="bg-BG" sz="1050" b="1"/>
            </a:p>
          </p:txBody>
        </p:sp>
        <p:sp>
          <p:nvSpPr>
            <p:cNvPr id="12" name="Left Arrow 11"/>
            <p:cNvSpPr/>
            <p:nvPr/>
          </p:nvSpPr>
          <p:spPr>
            <a:xfrm>
              <a:off x="8072441" y="3286120"/>
              <a:ext cx="1071559" cy="571503"/>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sz="1050" b="1"/>
                <a:t>Обект </a:t>
              </a:r>
              <a:r>
                <a:rPr lang="en-US" sz="1050" b="1"/>
                <a:t>Book</a:t>
              </a:r>
              <a:r>
                <a:rPr lang="be-BY" sz="1050" b="1"/>
                <a:t>3</a:t>
              </a:r>
              <a:endParaRPr lang="bg-BG" sz="1050" b="1"/>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33E9F7A2-1BF4-4924-B7C1-15D2DA2CD2AE}" type="slidenum">
              <a:rPr lang="bg-BG" smtClean="0"/>
              <a:pPr>
                <a:defRPr/>
              </a:pPr>
              <a:t>31</a:t>
            </a:fld>
            <a:endParaRPr lang="bg-BG"/>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87" t="22619" r="9866" b="16270"/>
          <a:stretch/>
        </p:blipFill>
        <p:spPr bwMode="auto">
          <a:xfrm>
            <a:off x="179512" y="764704"/>
            <a:ext cx="8853714" cy="4968552"/>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453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пример</a:t>
            </a:r>
            <a:endParaRPr lang="en-US" dirty="0"/>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33E9F7A2-1BF4-4924-B7C1-15D2DA2CD2AE}" type="slidenum">
              <a:rPr lang="bg-BG" smtClean="0"/>
              <a:pPr>
                <a:defRPr/>
              </a:pPr>
              <a:t>32</a:t>
            </a:fld>
            <a:endParaRPr lang="bg-BG"/>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206" r="50000" b="32738"/>
          <a:stretch/>
        </p:blipFill>
        <p:spPr bwMode="auto">
          <a:xfrm>
            <a:off x="265892" y="2204864"/>
            <a:ext cx="8626588"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91" t="70300" r="81235" b="18641"/>
          <a:stretch/>
        </p:blipFill>
        <p:spPr bwMode="auto">
          <a:xfrm>
            <a:off x="5220072" y="2348880"/>
            <a:ext cx="3800900" cy="13147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875218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Задачи</a:t>
            </a:r>
            <a:endParaRPr lang="bg-BG">
              <a:solidFill>
                <a:schemeClr val="accent1">
                  <a:tint val="83000"/>
                  <a:satMod val="150000"/>
                </a:schemeClr>
              </a:solidFill>
            </a:endParaRPr>
          </a:p>
        </p:txBody>
      </p:sp>
      <p:sp>
        <p:nvSpPr>
          <p:cNvPr id="35843" name="Content Placeholder 2"/>
          <p:cNvSpPr>
            <a:spLocks noGrp="1"/>
          </p:cNvSpPr>
          <p:nvPr>
            <p:ph idx="1"/>
          </p:nvPr>
        </p:nvSpPr>
        <p:spPr>
          <a:xfrm>
            <a:off x="457200" y="1882775"/>
            <a:ext cx="8229600" cy="4572000"/>
          </a:xfrm>
        </p:spPr>
        <p:txBody>
          <a:bodyPr/>
          <a:lstStyle/>
          <a:p>
            <a:pPr marL="577850" indent="-514350" eaLnBrk="1" hangingPunct="1">
              <a:buFont typeface="+mj-lt"/>
              <a:buAutoNum type="arabicPeriod" startAt="2"/>
            </a:pPr>
            <a:r>
              <a:rPr lang="bg-BG" dirty="0" smtClean="0"/>
              <a:t>Създайте клас опашка, който да поддържа кръгова опашка от целочислени стойности. </a:t>
            </a:r>
          </a:p>
          <a:p>
            <a:pPr marL="952500" lvl="1" indent="-514350" eaLnBrk="1" hangingPunct="1"/>
            <a:r>
              <a:rPr lang="bg-BG" dirty="0" smtClean="0"/>
              <a:t>Нека дължината на опашката да е 100 стойности.</a:t>
            </a:r>
          </a:p>
          <a:p>
            <a:pPr marL="952500" lvl="1" indent="-514350" eaLnBrk="1" hangingPunct="1"/>
            <a:r>
              <a:rPr lang="bg-BG" dirty="0" smtClean="0"/>
              <a:t> Добавете кратка </a:t>
            </a:r>
            <a:r>
              <a:rPr lang="bg-BG" b="1" dirty="0" smtClean="0"/>
              <a:t>main() </a:t>
            </a:r>
            <a:r>
              <a:rPr lang="bg-BG" dirty="0" smtClean="0"/>
              <a:t>функция, която да демонстрира действието на класа.</a:t>
            </a:r>
          </a:p>
          <a:p>
            <a:pPr marL="577850" indent="-514350" eaLnBrk="1" hangingPunct="1">
              <a:buFont typeface="Century Gothic" pitchFamily="34" charset="0"/>
              <a:buAutoNum type="arabicPeriod" startAt="2"/>
            </a:pPr>
            <a:endParaRPr lang="bg-BG" dirty="0" smtClean="0"/>
          </a:p>
        </p:txBody>
      </p:sp>
      <p:sp>
        <p:nvSpPr>
          <p:cNvPr id="3686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686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282DC39-3FDB-4639-9C3D-982A76975F6E}" type="slidenum">
              <a:rPr lang="bg-BG" smtClean="0"/>
              <a:pPr fontAlgn="base">
                <a:spcBef>
                  <a:spcPct val="0"/>
                </a:spcBef>
                <a:spcAft>
                  <a:spcPct val="0"/>
                </a:spcAft>
                <a:defRPr/>
              </a:pPr>
              <a:t>33</a:t>
            </a:fld>
            <a:endParaRPr lang="bg-BG"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42E562C0-D874-4C5A-9261-1AB6726A0F0A}" type="slidenum">
              <a:rPr lang="bg-BG" smtClean="0"/>
              <a:pPr>
                <a:defRPr/>
              </a:pPr>
              <a:t>34</a:t>
            </a:fld>
            <a:endParaRPr lang="bg-BG"/>
          </a:p>
        </p:txBody>
      </p:sp>
      <p:sp>
        <p:nvSpPr>
          <p:cNvPr id="6" name="Title 1"/>
          <p:cNvSpPr txBox="1">
            <a:spLocks/>
          </p:cNvSpPr>
          <p:nvPr/>
        </p:nvSpPr>
        <p:spPr>
          <a:xfrm>
            <a:off x="285720" y="285728"/>
            <a:ext cx="8229600" cy="1399032"/>
          </a:xfrm>
          <a:prstGeom prst="rect">
            <a:avLst/>
          </a:prstGeom>
        </p:spPr>
        <p:txBody>
          <a:bodyPr anchor="ctr">
            <a:normAutofit/>
          </a:bodyPr>
          <a:lstStyle/>
          <a:p>
            <a:pPr marL="484188" indent="-484188">
              <a:defRPr/>
            </a:pPr>
            <a:r>
              <a:rPr lang="bg-BG" sz="4200" i="1">
                <a:ln w="6350">
                  <a:solidFill>
                    <a:schemeClr val="accent1">
                      <a:shade val="43000"/>
                    </a:schemeClr>
                  </a:solidFill>
                </a:ln>
                <a:solidFill>
                  <a:srgbClr val="FFC453"/>
                </a:solidFill>
                <a:effectLst>
                  <a:outerShdw blurRad="26000" dist="26000" dir="14500000" algn="tl" rotWithShape="0">
                    <a:srgbClr val="000000">
                      <a:alpha val="40000"/>
                    </a:srgbClr>
                  </a:outerShdw>
                </a:effectLst>
                <a:latin typeface="+mj-lt"/>
                <a:ea typeface="+mj-ea"/>
                <a:cs typeface="+mj-cs"/>
              </a:rPr>
              <a:t>Опашка</a:t>
            </a:r>
            <a:endParaRPr lang="bg-BG" sz="4200">
              <a:ln w="6350">
                <a:solidFill>
                  <a:schemeClr val="accent1">
                    <a:shade val="43000"/>
                  </a:schemeClr>
                </a:solidFill>
              </a:ln>
              <a:solidFill>
                <a:srgbClr val="FFC453"/>
              </a:solidFill>
              <a:effectLst>
                <a:outerShdw blurRad="26000" dist="26000" dir="14500000" algn="tl" rotWithShape="0">
                  <a:srgbClr val="000000">
                    <a:alpha val="40000"/>
                  </a:srgbClr>
                </a:outerShdw>
              </a:effectLst>
              <a:latin typeface="+mj-lt"/>
              <a:ea typeface="+mj-ea"/>
              <a:cs typeface="+mj-cs"/>
            </a:endParaRPr>
          </a:p>
        </p:txBody>
      </p:sp>
      <p:sp>
        <p:nvSpPr>
          <p:cNvPr id="7" name="Content Placeholder 2"/>
          <p:cNvSpPr txBox="1">
            <a:spLocks/>
          </p:cNvSpPr>
          <p:nvPr/>
        </p:nvSpPr>
        <p:spPr bwMode="auto">
          <a:xfrm>
            <a:off x="214313" y="2000250"/>
            <a:ext cx="5114925" cy="4572000"/>
          </a:xfrm>
          <a:prstGeom prst="rect">
            <a:avLst/>
          </a:prstGeom>
          <a:noFill/>
          <a:ln w="9525">
            <a:noFill/>
            <a:miter lim="800000"/>
            <a:headEnd/>
            <a:tailEnd/>
          </a:ln>
        </p:spPr>
        <p:txBody>
          <a:bodyPr>
            <a:normAutofit/>
          </a:bodyPr>
          <a:lstStyle/>
          <a:p>
            <a:pPr marL="447675" indent="-382588">
              <a:spcBef>
                <a:spcPct val="20000"/>
              </a:spcBef>
              <a:buClr>
                <a:schemeClr val="accent1"/>
              </a:buClr>
              <a:buSzPct val="80000"/>
              <a:buFont typeface="Wingdings 2" pitchFamily="18" charset="2"/>
              <a:buChar char=""/>
              <a:defRPr/>
            </a:pPr>
            <a:r>
              <a:rPr lang="bg-BG" sz="3000" i="1">
                <a:latin typeface="+mn-lt"/>
              </a:rPr>
              <a:t>Опашката </a:t>
            </a:r>
            <a:r>
              <a:rPr lang="bg-BG" sz="3000">
                <a:latin typeface="+mn-lt"/>
              </a:rPr>
              <a:t>е списък, в който елементите са достъпни в реда първи-влязъл първи-излязъл </a:t>
            </a:r>
            <a:r>
              <a:rPr lang="en-US" sz="3000">
                <a:latin typeface="+mn-lt"/>
              </a:rPr>
              <a:t/>
            </a:r>
            <a:br>
              <a:rPr lang="en-US" sz="3000">
                <a:latin typeface="+mn-lt"/>
              </a:rPr>
            </a:br>
            <a:r>
              <a:rPr lang="en-US" sz="3000">
                <a:latin typeface="+mn-lt"/>
              </a:rPr>
              <a:t>(FIFO </a:t>
            </a:r>
            <a:r>
              <a:rPr lang="bg-BG" sz="3000">
                <a:latin typeface="+mn-lt"/>
              </a:rPr>
              <a:t>- </a:t>
            </a:r>
            <a:r>
              <a:rPr lang="en-US" sz="3000">
                <a:latin typeface="+mn-lt"/>
              </a:rPr>
              <a:t>first-in first-out). </a:t>
            </a:r>
          </a:p>
          <a:p>
            <a:pPr marL="447675" indent="-382588">
              <a:spcBef>
                <a:spcPct val="20000"/>
              </a:spcBef>
              <a:buClr>
                <a:schemeClr val="accent1"/>
              </a:buClr>
              <a:buSzPct val="80000"/>
              <a:buFont typeface="Wingdings 2" pitchFamily="18" charset="2"/>
              <a:buChar char=""/>
              <a:defRPr/>
            </a:pPr>
            <a:r>
              <a:rPr lang="bg-BG" sz="3000">
                <a:latin typeface="+mn-lt"/>
              </a:rPr>
              <a:t>Опашката е като опашка в банка - първият на опашката се обслужва първи.</a:t>
            </a:r>
          </a:p>
        </p:txBody>
      </p:sp>
      <p:sp>
        <p:nvSpPr>
          <p:cNvPr id="8" name="Footer Placeholder 3"/>
          <p:cNvSpPr txBox="1">
            <a:spLocks/>
          </p:cNvSpPr>
          <p:nvPr/>
        </p:nvSpPr>
        <p:spPr>
          <a:xfrm>
            <a:off x="457200" y="6481763"/>
            <a:ext cx="5757863" cy="300037"/>
          </a:xfrm>
          <a:prstGeom prst="rect">
            <a:avLst/>
          </a:prstGeom>
        </p:spPr>
        <p:txBody>
          <a:bodyPr anchor="b"/>
          <a:lstStyle/>
          <a:p>
            <a:pPr algn="r" fontAlgn="auto">
              <a:spcBef>
                <a:spcPts val="0"/>
              </a:spcBef>
              <a:spcAft>
                <a:spcPts val="0"/>
              </a:spcAft>
              <a:defRPr/>
            </a:pPr>
            <a:endParaRPr lang="bg-BG" sz="1000" dirty="0">
              <a:latin typeface="+mn-lt"/>
            </a:endParaRPr>
          </a:p>
        </p:txBody>
      </p:sp>
      <p:sp>
        <p:nvSpPr>
          <p:cNvPr id="9" name="Slide Number Placeholder 4"/>
          <p:cNvSpPr txBox="1">
            <a:spLocks/>
          </p:cNvSpPr>
          <p:nvPr/>
        </p:nvSpPr>
        <p:spPr>
          <a:xfrm>
            <a:off x="7589838" y="6481763"/>
            <a:ext cx="503237" cy="301625"/>
          </a:xfrm>
          <a:prstGeom prst="rect">
            <a:avLst/>
          </a:prstGeom>
        </p:spPr>
        <p:txBody>
          <a:bodyPr anchor="b"/>
          <a:lstStyle/>
          <a:p>
            <a:pPr algn="ctr" fontAlgn="auto">
              <a:spcBef>
                <a:spcPts val="0"/>
              </a:spcBef>
              <a:spcAft>
                <a:spcPts val="0"/>
              </a:spcAft>
              <a:defRPr/>
            </a:pPr>
            <a:fld id="{92D9094E-A205-4850-A350-00242D1724E3}" type="slidenum">
              <a:rPr lang="bg-BG" sz="1200">
                <a:latin typeface="+mn-lt"/>
              </a:rPr>
              <a:pPr algn="ctr" fontAlgn="auto">
                <a:spcBef>
                  <a:spcPts val="0"/>
                </a:spcBef>
                <a:spcAft>
                  <a:spcPts val="0"/>
                </a:spcAft>
                <a:defRPr/>
              </a:pPr>
              <a:t>34</a:t>
            </a:fld>
            <a:endParaRPr lang="bg-BG" sz="1200">
              <a:latin typeface="+mn-lt"/>
            </a:endParaRPr>
          </a:p>
        </p:txBody>
      </p:sp>
      <p:grpSp>
        <p:nvGrpSpPr>
          <p:cNvPr id="36872" name="Group 12"/>
          <p:cNvGrpSpPr>
            <a:grpSpLocks/>
          </p:cNvGrpSpPr>
          <p:nvPr/>
        </p:nvGrpSpPr>
        <p:grpSpPr bwMode="auto">
          <a:xfrm>
            <a:off x="5715000" y="2143125"/>
            <a:ext cx="3095625" cy="3214688"/>
            <a:chOff x="5715008" y="2143116"/>
            <a:chExt cx="3095625" cy="3214710"/>
          </a:xfrm>
        </p:grpSpPr>
        <p:pic>
          <p:nvPicPr>
            <p:cNvPr id="36873" name="Picture 2" descr="cords,females,lines,males,men,people,photographs,queues,waiting,waits,wom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8" y="2262201"/>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eft Arrow 10"/>
            <p:cNvSpPr/>
            <p:nvPr/>
          </p:nvSpPr>
          <p:spPr>
            <a:xfrm>
              <a:off x="5929321" y="4071942"/>
              <a:ext cx="1428750" cy="6429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first-in</a:t>
              </a:r>
              <a:endParaRPr lang="bg-BG"/>
            </a:p>
          </p:txBody>
        </p:sp>
        <p:sp>
          <p:nvSpPr>
            <p:cNvPr id="12" name="Right Arrow 11"/>
            <p:cNvSpPr/>
            <p:nvPr/>
          </p:nvSpPr>
          <p:spPr>
            <a:xfrm>
              <a:off x="5857883" y="2143116"/>
              <a:ext cx="121443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first-out</a:t>
              </a:r>
              <a:endParaRPr lang="bg-BG"/>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789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C1D163D-0881-434B-B0A7-9A72E39A0595}" type="slidenum">
              <a:rPr lang="bg-BG" smtClean="0"/>
              <a:pPr fontAlgn="base">
                <a:spcBef>
                  <a:spcPct val="0"/>
                </a:spcBef>
                <a:spcAft>
                  <a:spcPct val="0"/>
                </a:spcAft>
                <a:defRPr/>
              </a:pPr>
              <a:t>35</a:t>
            </a:fld>
            <a:endParaRPr lang="bg-BG" smtClean="0"/>
          </a:p>
        </p:txBody>
      </p:sp>
      <p:grpSp>
        <p:nvGrpSpPr>
          <p:cNvPr id="37892" name="Group 9"/>
          <p:cNvGrpSpPr>
            <a:grpSpLocks/>
          </p:cNvGrpSpPr>
          <p:nvPr/>
        </p:nvGrpSpPr>
        <p:grpSpPr bwMode="auto">
          <a:xfrm>
            <a:off x="238125" y="142875"/>
            <a:ext cx="8905875" cy="6429375"/>
            <a:chOff x="238073" y="142852"/>
            <a:chExt cx="8905927" cy="6429420"/>
          </a:xfrm>
        </p:grpSpPr>
        <p:pic>
          <p:nvPicPr>
            <p:cNvPr id="37894" name="Picture 2"/>
            <p:cNvPicPr>
              <a:picLocks noChangeAspect="1" noChangeArrowheads="1"/>
            </p:cNvPicPr>
            <p:nvPr/>
          </p:nvPicPr>
          <p:blipFill>
            <a:blip r:embed="rId3">
              <a:extLst>
                <a:ext uri="{28A0092B-C50C-407E-A947-70E740481C1C}">
                  <a14:useLocalDpi xmlns:a14="http://schemas.microsoft.com/office/drawing/2010/main" val="0"/>
                </a:ext>
              </a:extLst>
            </a:blip>
            <a:srcRect l="13542" t="14999" r="52605" b="20000"/>
            <a:stretch>
              <a:fillRect/>
            </a:stretch>
          </p:blipFill>
          <p:spPr bwMode="auto">
            <a:xfrm>
              <a:off x="238073" y="285728"/>
              <a:ext cx="5238809" cy="628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3"/>
            <p:cNvPicPr>
              <a:picLocks noChangeAspect="1" noChangeArrowheads="1"/>
            </p:cNvPicPr>
            <p:nvPr/>
          </p:nvPicPr>
          <p:blipFill>
            <a:blip r:embed="rId4">
              <a:extLst>
                <a:ext uri="{28A0092B-C50C-407E-A947-70E740481C1C}">
                  <a14:useLocalDpi xmlns:a14="http://schemas.microsoft.com/office/drawing/2010/main" val="0"/>
                </a:ext>
              </a:extLst>
            </a:blip>
            <a:srcRect l="14063" t="14999" r="57291" b="50833"/>
            <a:stretch>
              <a:fillRect/>
            </a:stretch>
          </p:blipFill>
          <p:spPr bwMode="auto">
            <a:xfrm>
              <a:off x="4735753" y="857232"/>
              <a:ext cx="4408247" cy="328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357660" y="142852"/>
              <a:ext cx="714379"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1</a:t>
              </a:r>
            </a:p>
          </p:txBody>
        </p:sp>
        <p:sp>
          <p:nvSpPr>
            <p:cNvPr id="9" name="Oval 8"/>
            <p:cNvSpPr/>
            <p:nvPr/>
          </p:nvSpPr>
          <p:spPr>
            <a:xfrm>
              <a:off x="7858117" y="1357299"/>
              <a:ext cx="714379"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a:t>2</a:t>
              </a:r>
            </a:p>
          </p:txBody>
        </p:sp>
      </p:grpSp>
      <p:pic>
        <p:nvPicPr>
          <p:cNvPr id="37893" name="Picture 9"/>
          <p:cNvPicPr>
            <a:picLocks noChangeAspect="1" noChangeArrowheads="1"/>
          </p:cNvPicPr>
          <p:nvPr/>
        </p:nvPicPr>
        <p:blipFill>
          <a:blip r:embed="rId5">
            <a:extLst>
              <a:ext uri="{28A0092B-C50C-407E-A947-70E740481C1C}">
                <a14:useLocalDpi xmlns:a14="http://schemas.microsoft.com/office/drawing/2010/main" val="0"/>
              </a:ext>
            </a:extLst>
          </a:blip>
          <a:srcRect t="6657" r="69731" b="15680"/>
          <a:stretch>
            <a:fillRect/>
          </a:stretch>
        </p:blipFill>
        <p:spPr bwMode="auto">
          <a:xfrm>
            <a:off x="6143625" y="3432175"/>
            <a:ext cx="2643188"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b="1" smtClean="0">
                <a:solidFill>
                  <a:schemeClr val="accent1">
                    <a:tint val="83000"/>
                    <a:satMod val="150000"/>
                  </a:schemeClr>
                </a:solidFill>
              </a:rPr>
              <a:t>Въведение в предефинирането на функции</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lnSpcReduction="10000"/>
          </a:bodyPr>
          <a:lstStyle/>
          <a:p>
            <a:pPr marL="448056" indent="-384048" eaLnBrk="1" fontAlgn="auto" hangingPunct="1">
              <a:spcAft>
                <a:spcPts val="0"/>
              </a:spcAft>
              <a:buFont typeface="Wingdings 2"/>
              <a:buChar char=""/>
              <a:defRPr/>
            </a:pPr>
            <a:r>
              <a:rPr lang="bg-BG" smtClean="0"/>
              <a:t>След класовете следваща по важност и разпространение характерна особеност на С++ е </a:t>
            </a:r>
            <a:r>
              <a:rPr lang="bg-BG" i="1" smtClean="0"/>
              <a:t>предефинирането на функции</a:t>
            </a:r>
            <a:r>
              <a:rPr lang="bg-BG" smtClean="0"/>
              <a:t>. </a:t>
            </a:r>
          </a:p>
          <a:p>
            <a:pPr marL="448056" indent="-384048" eaLnBrk="1" fontAlgn="auto" hangingPunct="1">
              <a:spcAft>
                <a:spcPts val="0"/>
              </a:spcAft>
              <a:buFont typeface="Wingdings 2"/>
              <a:buChar char=""/>
              <a:defRPr/>
            </a:pPr>
            <a:r>
              <a:rPr lang="bg-BG" smtClean="0"/>
              <a:t>Посредством предефинирането на функции в С++ се постига не само </a:t>
            </a:r>
            <a:r>
              <a:rPr lang="bg-BG" smtClean="0">
                <a:solidFill>
                  <a:schemeClr val="accent1"/>
                </a:solidFill>
              </a:rPr>
              <a:t>полиморфизъм</a:t>
            </a:r>
            <a:r>
              <a:rPr lang="bg-BG" smtClean="0"/>
              <a:t>, но и се формира основата, върху която средата на С++ програмирането може динамично да се разширява. </a:t>
            </a:r>
          </a:p>
          <a:p>
            <a:pPr marL="448056" indent="-384048" eaLnBrk="1" fontAlgn="auto" hangingPunct="1">
              <a:spcAft>
                <a:spcPts val="0"/>
              </a:spcAft>
              <a:buFont typeface="Wingdings 2"/>
              <a:buChar char=""/>
              <a:defRPr/>
            </a:pPr>
            <a:endParaRPr lang="bg-BG" smtClean="0"/>
          </a:p>
          <a:p>
            <a:pPr marL="448056" indent="-384048" eaLnBrk="1" fontAlgn="auto" hangingPunct="1">
              <a:spcAft>
                <a:spcPts val="0"/>
              </a:spcAft>
              <a:buFont typeface="Wingdings 2"/>
              <a:buChar char=""/>
              <a:defRPr/>
            </a:pPr>
            <a:endParaRPr lang="bg-BG"/>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89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258EF7-368B-4D0E-B7F5-E5AF7C5C5320}" type="slidenum">
              <a:rPr lang="bg-BG" smtClean="0"/>
              <a:pPr fontAlgn="base">
                <a:spcBef>
                  <a:spcPct val="0"/>
                </a:spcBef>
                <a:spcAft>
                  <a:spcPct val="0"/>
                </a:spcAft>
                <a:defRPr/>
              </a:pPr>
              <a:t>36</a:t>
            </a:fld>
            <a:endParaRPr lang="bg-BG"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smtClean="0">
                <a:solidFill>
                  <a:schemeClr val="accent1">
                    <a:tint val="83000"/>
                    <a:satMod val="150000"/>
                  </a:schemeClr>
                </a:solidFill>
              </a:rPr>
              <a:t>Предефиниране на функции</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85000" lnSpcReduction="20000"/>
          </a:bodyPr>
          <a:lstStyle/>
          <a:p>
            <a:pPr marL="448056" indent="-384048" eaLnBrk="1" fontAlgn="auto" hangingPunct="1">
              <a:spcAft>
                <a:spcPts val="0"/>
              </a:spcAft>
              <a:buFont typeface="Wingdings 2"/>
              <a:buChar char=""/>
              <a:defRPr/>
            </a:pPr>
            <a:r>
              <a:rPr lang="bg-BG" dirty="0" smtClean="0"/>
              <a:t>В С++ две или повече функции могат да имат едно и също име, като за това е </a:t>
            </a:r>
            <a:r>
              <a:rPr lang="bg-BG" b="1" dirty="0" smtClean="0"/>
              <a:t>достатъчно или типът на техните аргументи да се различава</a:t>
            </a:r>
            <a:r>
              <a:rPr lang="bg-BG" dirty="0" smtClean="0"/>
              <a:t>, или </a:t>
            </a:r>
            <a:r>
              <a:rPr lang="bg-BG" b="1" dirty="0" smtClean="0"/>
              <a:t>броят на аргументите </a:t>
            </a:r>
            <a:r>
              <a:rPr lang="bg-BG" dirty="0" smtClean="0"/>
              <a:t>им да е различен, или </a:t>
            </a:r>
            <a:r>
              <a:rPr lang="bg-BG" b="1" dirty="0" smtClean="0"/>
              <a:t>и двете</a:t>
            </a:r>
            <a:r>
              <a:rPr lang="bg-BG" dirty="0" smtClean="0"/>
              <a:t>. </a:t>
            </a:r>
          </a:p>
          <a:p>
            <a:pPr marL="448056" indent="-384048" eaLnBrk="1" fontAlgn="auto" hangingPunct="1">
              <a:spcAft>
                <a:spcPts val="0"/>
              </a:spcAft>
              <a:buFont typeface="Wingdings 2"/>
              <a:buChar char=""/>
              <a:defRPr/>
            </a:pPr>
            <a:r>
              <a:rPr lang="bg-BG" b="1" dirty="0" smtClean="0"/>
              <a:t>Когато две или повече функции имат едно и също име, за тях казваме че са </a:t>
            </a:r>
            <a:r>
              <a:rPr lang="bg-BG" b="1" i="1" dirty="0" smtClean="0">
                <a:solidFill>
                  <a:schemeClr val="accent1"/>
                </a:solidFill>
              </a:rPr>
              <a:t>предефинирани</a:t>
            </a:r>
            <a:r>
              <a:rPr lang="bg-BG" i="1" dirty="0" smtClean="0"/>
              <a:t>.</a:t>
            </a:r>
            <a:r>
              <a:rPr lang="bg-BG" dirty="0" smtClean="0"/>
              <a:t> </a:t>
            </a:r>
          </a:p>
          <a:p>
            <a:pPr marL="448056" indent="-384048" eaLnBrk="1" fontAlgn="auto" hangingPunct="1">
              <a:spcAft>
                <a:spcPts val="0"/>
              </a:spcAft>
              <a:buFont typeface="Wingdings 2"/>
              <a:buChar char=""/>
              <a:defRPr/>
            </a:pPr>
            <a:r>
              <a:rPr lang="bg-BG" dirty="0" smtClean="0"/>
              <a:t>Предефинираните функции </a:t>
            </a:r>
            <a:r>
              <a:rPr lang="bg-BG" u="sng" dirty="0" smtClean="0"/>
              <a:t>спомагат за намаляването на сложността на една </a:t>
            </a:r>
            <a:r>
              <a:rPr lang="bg-BG" dirty="0" smtClean="0"/>
              <a:t>програма, тъй като позволяват обръщението към сходни операции да се извършва с едно и също име.</a:t>
            </a:r>
          </a:p>
          <a:p>
            <a:pPr marL="448056" indent="-384048" eaLnBrk="1" fontAlgn="auto" hangingPunct="1">
              <a:spcAft>
                <a:spcPts val="0"/>
              </a:spcAft>
              <a:buFont typeface="Wingdings 2"/>
              <a:buChar char=""/>
              <a:defRPr/>
            </a:pPr>
            <a:endParaRPr lang="bg-BG" dirty="0"/>
          </a:p>
        </p:txBody>
      </p:sp>
      <p:sp>
        <p:nvSpPr>
          <p:cNvPr id="399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399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B1A55B-963D-49E2-A66F-D0649816D875}" type="slidenum">
              <a:rPr lang="bg-BG" smtClean="0"/>
              <a:pPr fontAlgn="base">
                <a:spcBef>
                  <a:spcPct val="0"/>
                </a:spcBef>
                <a:spcAft>
                  <a:spcPct val="0"/>
                </a:spcAft>
                <a:defRPr/>
              </a:pPr>
              <a:t>37</a:t>
            </a:fld>
            <a:endParaRPr lang="bg-BG"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smtClean="0">
                <a:solidFill>
                  <a:schemeClr val="accent1">
                    <a:tint val="83000"/>
                    <a:satMod val="150000"/>
                  </a:schemeClr>
                </a:solidFill>
              </a:rPr>
              <a:t>Предефиниране на функции</a:t>
            </a:r>
            <a:endParaRPr lang="bg-BG">
              <a:solidFill>
                <a:schemeClr val="accent1">
                  <a:tint val="83000"/>
                  <a:satMod val="150000"/>
                </a:schemeClr>
              </a:solidFill>
            </a:endParaRPr>
          </a:p>
        </p:txBody>
      </p:sp>
      <p:sp>
        <p:nvSpPr>
          <p:cNvPr id="40963" name="Content Placeholder 2"/>
          <p:cNvSpPr>
            <a:spLocks noGrp="1"/>
          </p:cNvSpPr>
          <p:nvPr>
            <p:ph idx="1"/>
          </p:nvPr>
        </p:nvSpPr>
        <p:spPr>
          <a:xfrm>
            <a:off x="457200" y="1882775"/>
            <a:ext cx="8229600" cy="4572000"/>
          </a:xfrm>
        </p:spPr>
        <p:txBody>
          <a:bodyPr/>
          <a:lstStyle/>
          <a:p>
            <a:pPr eaLnBrk="1" hangingPunct="1"/>
            <a:r>
              <a:rPr lang="bg-BG" smtClean="0"/>
              <a:t>Едно от основните предназначения на предефинирането на функции е да се постигне </a:t>
            </a:r>
            <a:r>
              <a:rPr lang="bg-BG" smtClean="0">
                <a:solidFill>
                  <a:schemeClr val="accent1"/>
                </a:solidFill>
              </a:rPr>
              <a:t>полиморфизъм</a:t>
            </a:r>
            <a:r>
              <a:rPr lang="bg-BG" smtClean="0"/>
              <a:t> по време на компилация – по този начин се въплъщава философията за “един интерфейс, много методи”.</a:t>
            </a:r>
          </a:p>
        </p:txBody>
      </p:sp>
      <p:sp>
        <p:nvSpPr>
          <p:cNvPr id="409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09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47425E6-C6C0-43CD-B546-BBB28AEC3DE1}" type="slidenum">
              <a:rPr lang="bg-BG" smtClean="0"/>
              <a:pPr fontAlgn="base">
                <a:spcBef>
                  <a:spcPct val="0"/>
                </a:spcBef>
                <a:spcAft>
                  <a:spcPct val="0"/>
                </a:spcAft>
                <a:defRPr/>
              </a:pPr>
              <a:t>38</a:t>
            </a:fld>
            <a:endParaRPr lang="bg-BG"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smtClean="0">
                <a:solidFill>
                  <a:schemeClr val="accent1">
                    <a:tint val="83000"/>
                    <a:satMod val="150000"/>
                  </a:schemeClr>
                </a:solidFill>
              </a:rPr>
              <a:t>Предефиниране на функции</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85000" lnSpcReduction="10000"/>
          </a:bodyPr>
          <a:lstStyle/>
          <a:p>
            <a:pPr marL="448056" indent="-384048" eaLnBrk="1" fontAlgn="auto" hangingPunct="1">
              <a:spcAft>
                <a:spcPts val="0"/>
              </a:spcAft>
              <a:buFont typeface="Wingdings 2"/>
              <a:buChar char=""/>
              <a:defRPr/>
            </a:pPr>
            <a:r>
              <a:rPr lang="bg-BG" smtClean="0"/>
              <a:t>Класически пример за такава ситуация има и в стандартната библиотека на С: функциите </a:t>
            </a:r>
            <a:r>
              <a:rPr lang="bg-BG" b="1" smtClean="0"/>
              <a:t>abs()</a:t>
            </a:r>
            <a:r>
              <a:rPr lang="bg-BG" smtClean="0"/>
              <a:t>, </a:t>
            </a:r>
            <a:r>
              <a:rPr lang="bg-BG" b="1" smtClean="0"/>
              <a:t>labs()</a:t>
            </a:r>
            <a:r>
              <a:rPr lang="bg-BG" smtClean="0"/>
              <a:t> и </a:t>
            </a:r>
            <a:r>
              <a:rPr lang="bg-BG" b="1" smtClean="0"/>
              <a:t>fabs()</a:t>
            </a:r>
            <a:r>
              <a:rPr lang="bg-BG" smtClean="0"/>
              <a:t>, които връщат като резултат абсолютната стойност съответно на целочислено, голямо целочислено и на число с плаваща запетая.</a:t>
            </a:r>
          </a:p>
          <a:p>
            <a:pPr marL="448056" indent="-384048" eaLnBrk="1" fontAlgn="auto" hangingPunct="1">
              <a:spcAft>
                <a:spcPts val="0"/>
              </a:spcAft>
              <a:buFont typeface="Wingdings 2"/>
              <a:buChar char=""/>
              <a:defRPr/>
            </a:pPr>
            <a:r>
              <a:rPr lang="bg-BG" smtClean="0"/>
              <a:t>Ситуацията се усложнява излишно поради факта, че заради трите различни параметъра, са необходими три различни имена. И в трите случая като резултат се връща абсолютната стойност, разликата е само в типа на данните.</a:t>
            </a:r>
            <a:endParaRPr lang="bg-BG"/>
          </a:p>
        </p:txBody>
      </p:sp>
      <p:sp>
        <p:nvSpPr>
          <p:cNvPr id="419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198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9E87B8-6322-4EA6-8216-4CA82E01F918}" type="slidenum">
              <a:rPr lang="bg-BG" smtClean="0"/>
              <a:pPr fontAlgn="base">
                <a:spcBef>
                  <a:spcPct val="0"/>
                </a:spcBef>
                <a:spcAft>
                  <a:spcPct val="0"/>
                </a:spcAft>
                <a:defRPr/>
              </a:pPr>
              <a:t>39</a:t>
            </a:fld>
            <a:endParaRPr lang="bg-BG"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Един клас се декларира чрез ключовата дума </a:t>
            </a:r>
            <a:r>
              <a:rPr lang="en-US" b="1" smtClean="0">
                <a:solidFill>
                  <a:schemeClr val="accent1">
                    <a:tint val="83000"/>
                    <a:satMod val="150000"/>
                  </a:schemeClr>
                </a:solidFill>
              </a:rPr>
              <a:t>class. </a:t>
            </a:r>
            <a:endParaRPr lang="bg-BG">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62500" lnSpcReduction="20000"/>
          </a:bodyPr>
          <a:lstStyle/>
          <a:p>
            <a:pPr marL="448056" indent="-384048" eaLnBrk="1" fontAlgn="auto" hangingPunct="1">
              <a:spcAft>
                <a:spcPts val="0"/>
              </a:spcAft>
              <a:buFont typeface="Wingdings 2"/>
              <a:buChar char=""/>
              <a:defRPr/>
            </a:pPr>
            <a:r>
              <a:rPr lang="bg-BG" dirty="0" smtClean="0"/>
              <a:t>Общият вид на декларацията е:</a:t>
            </a:r>
            <a:endParaRPr lang="en-US" dirty="0" smtClean="0"/>
          </a:p>
          <a:p>
            <a:pPr marL="448056" indent="-384048" eaLnBrk="1" fontAlgn="auto" hangingPunct="1">
              <a:spcAft>
                <a:spcPts val="0"/>
              </a:spcAft>
              <a:buFont typeface="Wingdings 2"/>
              <a:buNone/>
              <a:defRPr/>
            </a:pPr>
            <a:endParaRPr lang="bg-BG" dirty="0" smtClean="0"/>
          </a:p>
          <a:p>
            <a:pPr marL="448056" indent="-384048" eaLnBrk="1" fontAlgn="auto" hangingPunct="1">
              <a:spcAft>
                <a:spcPts val="0"/>
              </a:spcAft>
              <a:buFont typeface="Wingdings 2"/>
              <a:buNone/>
              <a:defRPr/>
            </a:pPr>
            <a:r>
              <a:rPr lang="en-US" b="1" dirty="0" smtClean="0">
                <a:solidFill>
                  <a:schemeClr val="accent1"/>
                </a:solidFill>
              </a:rPr>
              <a:t>class</a:t>
            </a:r>
            <a:r>
              <a:rPr lang="en-US" b="1" dirty="0" smtClean="0"/>
              <a:t> </a:t>
            </a:r>
            <a:r>
              <a:rPr lang="bg-BG" b="1" i="1" dirty="0" smtClean="0"/>
              <a:t>Име</a:t>
            </a:r>
            <a:r>
              <a:rPr lang="en-US" b="1" i="1" dirty="0"/>
              <a:t>_</a:t>
            </a:r>
            <a:r>
              <a:rPr lang="bg-BG" b="1" i="1" dirty="0" smtClean="0"/>
              <a:t>на</a:t>
            </a:r>
            <a:r>
              <a:rPr lang="en-US" b="1" i="1" dirty="0" smtClean="0"/>
              <a:t>_</a:t>
            </a:r>
            <a:r>
              <a:rPr lang="bg-BG" b="1" i="1" dirty="0" smtClean="0"/>
              <a:t>клас { </a:t>
            </a:r>
            <a:endParaRPr lang="en-US" b="1" i="1" dirty="0" smtClean="0"/>
          </a:p>
          <a:p>
            <a:pPr marL="448056" indent="-384048" eaLnBrk="1" fontAlgn="auto" hangingPunct="1">
              <a:spcAft>
                <a:spcPts val="0"/>
              </a:spcAft>
              <a:buFont typeface="Wingdings 2"/>
              <a:buNone/>
              <a:defRPr/>
            </a:pPr>
            <a:r>
              <a:rPr lang="en-US" i="1" dirty="0" smtClean="0"/>
              <a:t>//</a:t>
            </a:r>
            <a:r>
              <a:rPr lang="bg-BG" i="1" dirty="0" smtClean="0"/>
              <a:t> </a:t>
            </a:r>
            <a:r>
              <a:rPr lang="en-US" b="1" i="1" dirty="0" smtClean="0"/>
              <a:t>private </a:t>
            </a:r>
            <a:r>
              <a:rPr lang="bg-BG" b="1" i="1" dirty="0" smtClean="0"/>
              <a:t>функции и променливи </a:t>
            </a:r>
            <a:endParaRPr lang="en-US" b="1" i="1" dirty="0" smtClean="0"/>
          </a:p>
          <a:p>
            <a:pPr marL="448056" indent="-384048" eaLnBrk="1" fontAlgn="auto" hangingPunct="1">
              <a:spcAft>
                <a:spcPts val="0"/>
              </a:spcAft>
              <a:buFont typeface="Wingdings 2"/>
              <a:buNone/>
              <a:defRPr/>
            </a:pPr>
            <a:r>
              <a:rPr lang="en-US" b="1" dirty="0" smtClean="0"/>
              <a:t>public:</a:t>
            </a:r>
            <a:endParaRPr lang="bg-BG" dirty="0" smtClean="0"/>
          </a:p>
          <a:p>
            <a:pPr marL="448056" indent="-384048" eaLnBrk="1" fontAlgn="auto" hangingPunct="1">
              <a:spcAft>
                <a:spcPts val="0"/>
              </a:spcAft>
              <a:buFont typeface="Wingdings 2"/>
              <a:buNone/>
              <a:defRPr/>
            </a:pPr>
            <a:r>
              <a:rPr lang="bg-BG" b="1" i="1" dirty="0" smtClean="0"/>
              <a:t>// </a:t>
            </a:r>
            <a:r>
              <a:rPr lang="en-US" b="1" i="1" dirty="0" smtClean="0"/>
              <a:t>public </a:t>
            </a:r>
            <a:r>
              <a:rPr lang="bg-BG" b="1" i="1" dirty="0" smtClean="0"/>
              <a:t>функции и променливи</a:t>
            </a:r>
            <a:endParaRPr lang="en-US" b="1" i="1" dirty="0" smtClean="0"/>
          </a:p>
          <a:p>
            <a:pPr marL="448056" indent="-384048" eaLnBrk="1" fontAlgn="auto" hangingPunct="1">
              <a:spcAft>
                <a:spcPts val="0"/>
              </a:spcAft>
              <a:buFont typeface="Wingdings 2"/>
              <a:buNone/>
              <a:defRPr/>
            </a:pPr>
            <a:r>
              <a:rPr lang="bg-BG" b="1" i="1" dirty="0" smtClean="0"/>
              <a:t> </a:t>
            </a:r>
            <a:r>
              <a:rPr lang="bg-BG" b="1" i="1" dirty="0"/>
              <a:t>} списък</a:t>
            </a:r>
            <a:r>
              <a:rPr lang="en-US" b="1" i="1" dirty="0"/>
              <a:t>_</a:t>
            </a:r>
            <a:r>
              <a:rPr lang="bg-BG" b="1" i="1" dirty="0"/>
              <a:t>от</a:t>
            </a:r>
            <a:r>
              <a:rPr lang="en-US" b="1" i="1" dirty="0"/>
              <a:t>_</a:t>
            </a:r>
            <a:r>
              <a:rPr lang="bg-BG" b="1" i="1" dirty="0"/>
              <a:t>обекти;</a:t>
            </a:r>
            <a:endParaRPr lang="en-US" b="1" i="1" dirty="0" smtClean="0"/>
          </a:p>
          <a:p>
            <a:pPr marL="448056" indent="-384048" eaLnBrk="1" fontAlgn="auto" hangingPunct="1">
              <a:spcAft>
                <a:spcPts val="0"/>
              </a:spcAft>
              <a:buFont typeface="Wingdings 2"/>
              <a:buNone/>
              <a:defRPr/>
            </a:pPr>
            <a:endParaRPr lang="en-US" b="1" i="1" dirty="0" smtClean="0"/>
          </a:p>
          <a:p>
            <a:pPr marL="822960" lvl="1" eaLnBrk="1" fontAlgn="auto" hangingPunct="1">
              <a:spcAft>
                <a:spcPts val="0"/>
              </a:spcAft>
              <a:buFont typeface="Verdana"/>
              <a:buChar char="›"/>
              <a:defRPr/>
            </a:pPr>
            <a:r>
              <a:rPr lang="bg-BG" dirty="0" smtClean="0"/>
              <a:t>В една декларация на клас наличието на </a:t>
            </a:r>
            <a:r>
              <a:rPr lang="bg-BG" b="1" dirty="0" smtClean="0"/>
              <a:t>списък от обекти не е задължително</a:t>
            </a:r>
            <a:r>
              <a:rPr lang="bg-BG" dirty="0" smtClean="0"/>
              <a:t>. Както и при структурите, при нужда можете да декларирате обекти и по-късно</a:t>
            </a:r>
            <a:endParaRPr lang="en-US" dirty="0" smtClean="0"/>
          </a:p>
          <a:p>
            <a:pPr marL="822960" lvl="1" eaLnBrk="1" fontAlgn="auto" hangingPunct="1">
              <a:spcAft>
                <a:spcPts val="0"/>
              </a:spcAft>
              <a:buFont typeface="Verdana"/>
              <a:buChar char="›"/>
              <a:defRPr/>
            </a:pPr>
            <a:r>
              <a:rPr lang="bg-BG" dirty="0" smtClean="0"/>
              <a:t>Докато</a:t>
            </a:r>
            <a:r>
              <a:rPr lang="bg-BG" b="1" dirty="0" smtClean="0"/>
              <a:t> </a:t>
            </a:r>
            <a:r>
              <a:rPr lang="bg-BG" b="1" i="1" dirty="0" smtClean="0"/>
              <a:t>Име</a:t>
            </a:r>
            <a:r>
              <a:rPr lang="en-US" b="1" i="1" dirty="0" smtClean="0"/>
              <a:t>_</a:t>
            </a:r>
            <a:r>
              <a:rPr lang="bg-BG" b="1" i="1" dirty="0" smtClean="0"/>
              <a:t>на</a:t>
            </a:r>
            <a:r>
              <a:rPr lang="en-US" b="1" i="1" dirty="0" smtClean="0"/>
              <a:t>_</a:t>
            </a:r>
            <a:r>
              <a:rPr lang="bg-BG" b="1" i="1" dirty="0" smtClean="0"/>
              <a:t>клас</a:t>
            </a:r>
            <a:r>
              <a:rPr lang="bg-BG" i="1" dirty="0" smtClean="0"/>
              <a:t>, </a:t>
            </a:r>
            <a:r>
              <a:rPr lang="bg-BG" dirty="0" smtClean="0"/>
              <a:t>техническо погледнато, също не е задължително, </a:t>
            </a:r>
            <a:r>
              <a:rPr lang="bg-BG" b="1" dirty="0" smtClean="0"/>
              <a:t>от практическа гледна точка то е абсолютно необходимо</a:t>
            </a:r>
            <a:r>
              <a:rPr lang="bg-BG" dirty="0" smtClean="0"/>
              <a:t>. </a:t>
            </a:r>
          </a:p>
          <a:p>
            <a:pPr marL="822960" lvl="1" eaLnBrk="1" fontAlgn="auto" hangingPunct="1">
              <a:spcAft>
                <a:spcPts val="0"/>
              </a:spcAft>
              <a:buFont typeface="Verdana"/>
              <a:buChar char="›"/>
              <a:defRPr/>
            </a:pPr>
            <a:r>
              <a:rPr lang="bg-BG" dirty="0" smtClean="0"/>
              <a:t>Причината е, че </a:t>
            </a:r>
            <a:r>
              <a:rPr lang="bg-BG" b="1" i="1" dirty="0" smtClean="0">
                <a:solidFill>
                  <a:schemeClr val="accent1"/>
                </a:solidFill>
              </a:rPr>
              <a:t>Име</a:t>
            </a:r>
            <a:r>
              <a:rPr lang="en-US" b="1" i="1" dirty="0" smtClean="0">
                <a:solidFill>
                  <a:schemeClr val="accent1"/>
                </a:solidFill>
              </a:rPr>
              <a:t>_</a:t>
            </a:r>
            <a:r>
              <a:rPr lang="bg-BG" b="1" i="1" dirty="0" smtClean="0">
                <a:solidFill>
                  <a:schemeClr val="accent1"/>
                </a:solidFill>
              </a:rPr>
              <a:t>н</a:t>
            </a:r>
            <a:r>
              <a:rPr lang="bg-BG" b="1" i="1" dirty="0">
                <a:solidFill>
                  <a:schemeClr val="accent1"/>
                </a:solidFill>
              </a:rPr>
              <a:t>а</a:t>
            </a:r>
            <a:r>
              <a:rPr lang="en-US" b="1" i="1" dirty="0" smtClean="0">
                <a:solidFill>
                  <a:schemeClr val="accent1"/>
                </a:solidFill>
              </a:rPr>
              <a:t>_</a:t>
            </a:r>
            <a:r>
              <a:rPr lang="bg-BG" b="1" i="1" dirty="0" smtClean="0">
                <a:solidFill>
                  <a:schemeClr val="accent1"/>
                </a:solidFill>
              </a:rPr>
              <a:t>клас</a:t>
            </a:r>
            <a:r>
              <a:rPr lang="bg-BG" b="1" i="1" dirty="0" smtClean="0"/>
              <a:t> </a:t>
            </a:r>
            <a:r>
              <a:rPr lang="bg-BG" b="1" dirty="0" smtClean="0"/>
              <a:t>се </a:t>
            </a:r>
            <a:r>
              <a:rPr lang="bg-BG" b="1" dirty="0" smtClean="0"/>
              <a:t>превръща </a:t>
            </a:r>
            <a:r>
              <a:rPr lang="bg-BG" dirty="0" smtClean="0"/>
              <a:t>в ново </a:t>
            </a:r>
            <a:r>
              <a:rPr lang="bg-BG" b="1" dirty="0" smtClean="0"/>
              <a:t>име на тип</a:t>
            </a:r>
            <a:r>
              <a:rPr lang="bg-BG" dirty="0" smtClean="0"/>
              <a:t>, което </a:t>
            </a:r>
            <a:r>
              <a:rPr lang="bg-BG" dirty="0" smtClean="0">
                <a:solidFill>
                  <a:schemeClr val="accent1"/>
                </a:solidFill>
              </a:rPr>
              <a:t>се използва за деклариране на</a:t>
            </a:r>
            <a:r>
              <a:rPr lang="bg-BG" b="1" dirty="0" smtClean="0">
                <a:solidFill>
                  <a:schemeClr val="accent1"/>
                </a:solidFill>
              </a:rPr>
              <a:t> обекти</a:t>
            </a:r>
            <a:r>
              <a:rPr lang="bg-BG" dirty="0" smtClean="0">
                <a:solidFill>
                  <a:schemeClr val="accent1"/>
                </a:solidFill>
              </a:rPr>
              <a:t> </a:t>
            </a:r>
            <a:r>
              <a:rPr lang="bg-BG" dirty="0" smtClean="0"/>
              <a:t>от този клас.</a:t>
            </a:r>
          </a:p>
          <a:p>
            <a:pPr marL="448056" indent="-384048" eaLnBrk="1" fontAlgn="auto" hangingPunct="1">
              <a:spcAft>
                <a:spcPts val="0"/>
              </a:spcAft>
              <a:buFont typeface="Wingdings 2"/>
              <a:buNone/>
              <a:defRPr/>
            </a:pPr>
            <a:r>
              <a:rPr lang="bg-BG" dirty="0" smtClean="0"/>
              <a:t> </a:t>
            </a:r>
          </a:p>
          <a:p>
            <a:pPr marL="448056" indent="-384048" eaLnBrk="1" fontAlgn="auto" hangingPunct="1">
              <a:spcAft>
                <a:spcPts val="0"/>
              </a:spcAft>
              <a:buFont typeface="Wingdings 2"/>
              <a:buChar char=""/>
              <a:defRPr/>
            </a:pPr>
            <a:endParaRPr lang="bg-BG" dirty="0"/>
          </a:p>
        </p:txBody>
      </p:sp>
      <p:sp>
        <p:nvSpPr>
          <p:cNvPr id="112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5611A7A-31DF-4BF3-A7EB-F97070F8DB6A}" type="slidenum">
              <a:rPr lang="bg-BG" smtClean="0"/>
              <a:pPr fontAlgn="base">
                <a:spcBef>
                  <a:spcPct val="0"/>
                </a:spcBef>
                <a:spcAft>
                  <a:spcPct val="0"/>
                </a:spcAft>
                <a:defRPr/>
              </a:pPr>
              <a:t>4</a:t>
            </a:fld>
            <a:endParaRPr lang="bg-BG" smtClean="0"/>
          </a:p>
        </p:txBody>
      </p:sp>
      <p:sp>
        <p:nvSpPr>
          <p:cNvPr id="11269"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b="1" smtClean="0">
                <a:solidFill>
                  <a:schemeClr val="accent1">
                    <a:tint val="83000"/>
                    <a:satMod val="150000"/>
                  </a:schemeClr>
                </a:solidFill>
              </a:rPr>
              <a:t>Предефиниране на функции</a:t>
            </a:r>
            <a:endParaRPr lang="bg-BG">
              <a:solidFill>
                <a:schemeClr val="accent1">
                  <a:tint val="83000"/>
                  <a:satMod val="150000"/>
                </a:schemeClr>
              </a:solidFill>
            </a:endParaRPr>
          </a:p>
        </p:txBody>
      </p:sp>
      <p:sp>
        <p:nvSpPr>
          <p:cNvPr id="43011" name="Content Placeholder 2"/>
          <p:cNvSpPr>
            <a:spLocks noGrp="1"/>
          </p:cNvSpPr>
          <p:nvPr>
            <p:ph idx="1"/>
          </p:nvPr>
        </p:nvSpPr>
        <p:spPr>
          <a:xfrm>
            <a:off x="457200" y="1882775"/>
            <a:ext cx="8229600" cy="4572000"/>
          </a:xfrm>
        </p:spPr>
        <p:txBody>
          <a:bodyPr/>
          <a:lstStyle/>
          <a:p>
            <a:pPr eaLnBrk="1" hangingPunct="1"/>
            <a:r>
              <a:rPr lang="bg-BG" smtClean="0"/>
              <a:t>В С++ можете да коригирате тази ситуация като предефинирате едно име на функция и за трите типа данни.</a:t>
            </a:r>
          </a:p>
          <a:p>
            <a:pPr eaLnBrk="1" hangingPunct="1"/>
            <a:r>
              <a:rPr lang="bg-BG" smtClean="0"/>
              <a:t> Това е демонстрирано в следващия пример:</a:t>
            </a:r>
          </a:p>
          <a:p>
            <a:pPr eaLnBrk="1" hangingPunct="1">
              <a:buFont typeface="Wingdings 2" pitchFamily="18" charset="2"/>
              <a:buNone/>
            </a:pPr>
            <a:endParaRPr lang="bg-BG" smtClean="0"/>
          </a:p>
        </p:txBody>
      </p:sp>
      <p:sp>
        <p:nvSpPr>
          <p:cNvPr id="430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30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C39763B-5B22-494C-AF7F-5E4F5B651A6F}" type="slidenum">
              <a:rPr lang="bg-BG" smtClean="0"/>
              <a:pPr fontAlgn="base">
                <a:spcBef>
                  <a:spcPct val="0"/>
                </a:spcBef>
                <a:spcAft>
                  <a:spcPct val="0"/>
                </a:spcAft>
                <a:defRPr/>
              </a:pPr>
              <a:t>40</a:t>
            </a:fld>
            <a:endParaRPr lang="bg-BG"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1185842" cy="6376216"/>
          </a:xfrm>
        </p:spPr>
        <p:txBody>
          <a:bodyPr vert="vert270">
            <a:noAutofit/>
          </a:bodyPr>
          <a:lstStyle/>
          <a:p>
            <a:pPr marL="484632" indent="0" eaLnBrk="1" fontAlgn="auto" hangingPunct="1">
              <a:spcAft>
                <a:spcPts val="0"/>
              </a:spcAft>
              <a:defRPr/>
            </a:pPr>
            <a:r>
              <a:rPr lang="bg-BG" sz="3200" smtClean="0">
                <a:solidFill>
                  <a:schemeClr val="accent1">
                    <a:tint val="83000"/>
                    <a:satMod val="150000"/>
                  </a:schemeClr>
                </a:solidFill>
              </a:rPr>
              <a:t>Пример1: Предефиниране на </a:t>
            </a:r>
            <a:r>
              <a:rPr lang="bg-BG" sz="3200" b="1" smtClean="0">
                <a:solidFill>
                  <a:schemeClr val="accent1">
                    <a:tint val="83000"/>
                    <a:satMod val="150000"/>
                  </a:schemeClr>
                </a:solidFill>
              </a:rPr>
              <a:t>abs</a:t>
            </a:r>
            <a:r>
              <a:rPr lang="bg-BG" sz="3200" smtClean="0">
                <a:solidFill>
                  <a:schemeClr val="accent1">
                    <a:tint val="83000"/>
                    <a:satMod val="150000"/>
                  </a:schemeClr>
                </a:solidFill>
              </a:rPr>
              <a:t>() по три начина</a:t>
            </a:r>
            <a:endParaRPr lang="bg-BG" sz="3200">
              <a:solidFill>
                <a:schemeClr val="accent1">
                  <a:tint val="83000"/>
                  <a:satMod val="150000"/>
                </a:schemeClr>
              </a:solidFill>
            </a:endParaRPr>
          </a:p>
        </p:txBody>
      </p:sp>
      <p:sp>
        <p:nvSpPr>
          <p:cNvPr id="44035"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403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1D9AE8-FACD-43E0-9DFE-49FF7C715012}" type="slidenum">
              <a:rPr lang="bg-BG" smtClean="0"/>
              <a:pPr fontAlgn="base">
                <a:spcBef>
                  <a:spcPct val="0"/>
                </a:spcBef>
                <a:spcAft>
                  <a:spcPct val="0"/>
                </a:spcAft>
                <a:defRPr/>
              </a:pPr>
              <a:t>41</a:t>
            </a:fld>
            <a:endParaRPr lang="bg-BG" smtClean="0"/>
          </a:p>
        </p:txBody>
      </p:sp>
      <p:grpSp>
        <p:nvGrpSpPr>
          <p:cNvPr id="44037" name="Group 10"/>
          <p:cNvGrpSpPr>
            <a:grpSpLocks/>
          </p:cNvGrpSpPr>
          <p:nvPr/>
        </p:nvGrpSpPr>
        <p:grpSpPr bwMode="auto">
          <a:xfrm>
            <a:off x="1714500" y="0"/>
            <a:ext cx="7310438" cy="6572250"/>
            <a:chOff x="1714481" y="0"/>
            <a:chExt cx="7310462" cy="6572272"/>
          </a:xfrm>
        </p:grpSpPr>
        <p:pic>
          <p:nvPicPr>
            <p:cNvPr id="44038" name="Picture 2"/>
            <p:cNvPicPr>
              <a:picLocks noChangeAspect="1" noChangeArrowheads="1"/>
            </p:cNvPicPr>
            <p:nvPr/>
          </p:nvPicPr>
          <p:blipFill>
            <a:blip r:embed="rId2">
              <a:extLst>
                <a:ext uri="{28A0092B-C50C-407E-A947-70E740481C1C}">
                  <a14:useLocalDpi xmlns:a14="http://schemas.microsoft.com/office/drawing/2010/main" val="0"/>
                </a:ext>
              </a:extLst>
            </a:blip>
            <a:srcRect l="13020" t="13333" r="46355" b="26666"/>
            <a:stretch>
              <a:fillRect/>
            </a:stretch>
          </p:blipFill>
          <p:spPr bwMode="auto">
            <a:xfrm>
              <a:off x="1714481" y="0"/>
              <a:ext cx="7310462" cy="657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3"/>
            <p:cNvPicPr>
              <a:picLocks noChangeAspect="1" noChangeArrowheads="1"/>
            </p:cNvPicPr>
            <p:nvPr/>
          </p:nvPicPr>
          <p:blipFill>
            <a:blip r:embed="rId3">
              <a:extLst>
                <a:ext uri="{28A0092B-C50C-407E-A947-70E740481C1C}">
                  <a14:useLocalDpi xmlns:a14="http://schemas.microsoft.com/office/drawing/2010/main" val="0"/>
                </a:ext>
              </a:extLst>
            </a:blip>
            <a:srcRect t="6657" r="60155" b="50000"/>
            <a:stretch>
              <a:fillRect/>
            </a:stretch>
          </p:blipFill>
          <p:spPr bwMode="auto">
            <a:xfrm>
              <a:off x="5857884" y="4429132"/>
              <a:ext cx="2928959" cy="200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Callout 2 8"/>
            <p:cNvSpPr/>
            <p:nvPr/>
          </p:nvSpPr>
          <p:spPr>
            <a:xfrm>
              <a:off x="5500681" y="2428883"/>
              <a:ext cx="3429011" cy="2000257"/>
            </a:xfrm>
            <a:prstGeom prst="borderCallout2">
              <a:avLst>
                <a:gd name="adj1" fmla="val 18750"/>
                <a:gd name="adj2" fmla="val -8333"/>
                <a:gd name="adj3" fmla="val 18750"/>
                <a:gd name="adj4" fmla="val -16667"/>
                <a:gd name="adj5" fmla="val 154737"/>
                <a:gd name="adj6" fmla="val 75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sz="1600"/>
                <a:t>Компилаторът автоматично извиква правилния вариант на </a:t>
              </a:r>
              <a:r>
                <a:rPr lang="bg-BG" sz="1600" b="1"/>
                <a:t>abs()</a:t>
              </a:r>
              <a:r>
                <a:rPr lang="bg-BG" sz="1600"/>
                <a:t> в зависимост от типа данни, който е използван за аргумент. Програмата извежда следното:</a:t>
              </a:r>
            </a:p>
          </p:txBody>
        </p:sp>
        <p:sp>
          <p:nvSpPr>
            <p:cNvPr id="10" name="Line Callout 2 9"/>
            <p:cNvSpPr/>
            <p:nvPr/>
          </p:nvSpPr>
          <p:spPr>
            <a:xfrm>
              <a:off x="5357806" y="0"/>
              <a:ext cx="3571887" cy="1714506"/>
            </a:xfrm>
            <a:prstGeom prst="borderCallout2">
              <a:avLst>
                <a:gd name="adj1" fmla="val 18750"/>
                <a:gd name="adj2" fmla="val -8333"/>
                <a:gd name="adj3" fmla="val 18750"/>
                <a:gd name="adj4" fmla="val -16667"/>
                <a:gd name="adj5" fmla="val 65969"/>
                <a:gd name="adj6" fmla="val -295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bg-BG" sz="1600"/>
                <a:t>Тази програма дефинира три функции, наречени </a:t>
              </a:r>
              <a:r>
                <a:rPr lang="bg-BG" sz="1600" b="1"/>
                <a:t>abs()</a:t>
              </a:r>
              <a:r>
                <a:rPr lang="bg-BG" sz="1600"/>
                <a:t> - по една за всеки тип данни. </a:t>
              </a:r>
            </a:p>
            <a:p>
              <a:pPr algn="ctr" fontAlgn="auto">
                <a:spcBef>
                  <a:spcPts val="0"/>
                </a:spcBef>
                <a:spcAft>
                  <a:spcPts val="0"/>
                </a:spcAft>
                <a:defRPr/>
              </a:pPr>
              <a:r>
                <a:rPr lang="bg-BG" sz="1600"/>
                <a:t>В рамките на </a:t>
              </a:r>
              <a:r>
                <a:rPr lang="bg-BG" sz="1600" b="1"/>
                <a:t>main()</a:t>
              </a:r>
              <a:r>
                <a:rPr lang="bg-BG" sz="1600"/>
                <a:t> функцията </a:t>
              </a:r>
              <a:r>
                <a:rPr lang="bg-BG" sz="1600" b="1"/>
                <a:t>abs() </a:t>
              </a:r>
              <a:r>
                <a:rPr lang="bg-BG" sz="1600"/>
                <a:t>бива извиквана с три различни типа аргументи</a:t>
              </a:r>
              <a:r>
                <a:rPr lang="bg-BG" sz="1200"/>
                <a:t>. </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84632" indent="0" eaLnBrk="1" fontAlgn="auto" hangingPunct="1">
              <a:spcAft>
                <a:spcPts val="0"/>
              </a:spcAft>
              <a:defRPr/>
            </a:pPr>
            <a:r>
              <a:rPr lang="bg-BG" sz="3200" smtClean="0">
                <a:solidFill>
                  <a:schemeClr val="accent1">
                    <a:tint val="83000"/>
                    <a:satMod val="150000"/>
                  </a:schemeClr>
                </a:solidFill>
              </a:rPr>
              <a:t>Пример1: Предефиниране на </a:t>
            </a:r>
            <a:r>
              <a:rPr lang="bg-BG" sz="3200" b="1" smtClean="0">
                <a:solidFill>
                  <a:schemeClr val="accent1">
                    <a:tint val="83000"/>
                    <a:satMod val="150000"/>
                  </a:schemeClr>
                </a:solidFill>
              </a:rPr>
              <a:t>abs</a:t>
            </a:r>
            <a:r>
              <a:rPr lang="bg-BG" sz="3200" smtClean="0">
                <a:solidFill>
                  <a:schemeClr val="accent1">
                    <a:tint val="83000"/>
                    <a:satMod val="150000"/>
                  </a:schemeClr>
                </a:solidFill>
              </a:rPr>
              <a:t>() по три начина</a:t>
            </a:r>
            <a:endParaRPr lang="bg-BG" sz="3200">
              <a:solidFill>
                <a:schemeClr val="accent1">
                  <a:tint val="83000"/>
                  <a:satMod val="150000"/>
                </a:schemeClr>
              </a:solidFill>
            </a:endParaRPr>
          </a:p>
        </p:txBody>
      </p:sp>
      <p:sp>
        <p:nvSpPr>
          <p:cNvPr id="11" name="Content Placeholder 10"/>
          <p:cNvSpPr>
            <a:spLocks noGrp="1"/>
          </p:cNvSpPr>
          <p:nvPr>
            <p:ph idx="1"/>
          </p:nvPr>
        </p:nvSpPr>
        <p:spPr>
          <a:xfrm>
            <a:off x="457200" y="1882775"/>
            <a:ext cx="8229600" cy="4572000"/>
          </a:xfrm>
        </p:spPr>
        <p:txBody>
          <a:bodyPr>
            <a:normAutofit fontScale="62500" lnSpcReduction="20000"/>
          </a:bodyPr>
          <a:lstStyle/>
          <a:p>
            <a:pPr marL="448056" indent="-384048" eaLnBrk="1" fontAlgn="auto" hangingPunct="1">
              <a:spcAft>
                <a:spcPts val="0"/>
              </a:spcAft>
              <a:buFont typeface="Wingdings 2"/>
              <a:buChar char=""/>
              <a:defRPr/>
            </a:pPr>
            <a:r>
              <a:rPr lang="bg-BG" dirty="0" smtClean="0"/>
              <a:t>Този пример е сравнително прост, той доста добре илюстрира значението на предефинирането на функции. </a:t>
            </a:r>
          </a:p>
          <a:p>
            <a:pPr marL="448056" indent="-384048" eaLnBrk="1" fontAlgn="auto" hangingPunct="1">
              <a:spcAft>
                <a:spcPts val="0"/>
              </a:spcAft>
              <a:buFont typeface="Wingdings 2"/>
              <a:buChar char=""/>
              <a:defRPr/>
            </a:pPr>
            <a:r>
              <a:rPr lang="bg-BG" dirty="0" smtClean="0"/>
              <a:t>Възможността да използваме едно единствено име, за да опишем общ клас на действие, премахва изкуственото усложнение, породено от трите различни имена – в този случай </a:t>
            </a:r>
            <a:r>
              <a:rPr lang="bg-BG" b="1" dirty="0" smtClean="0"/>
              <a:t>abs(), labs() </a:t>
            </a:r>
            <a:r>
              <a:rPr lang="bg-BG" dirty="0" smtClean="0"/>
              <a:t>и </a:t>
            </a:r>
            <a:r>
              <a:rPr lang="bg-BG" b="1" dirty="0" smtClean="0"/>
              <a:t>fabs()</a:t>
            </a:r>
            <a:r>
              <a:rPr lang="bg-BG" dirty="0" smtClean="0"/>
              <a:t>. Сега трябва да помните само едно име – това което описва </a:t>
            </a:r>
            <a:r>
              <a:rPr lang="bg-BG" i="1" dirty="0" smtClean="0"/>
              <a:t>основното </a:t>
            </a:r>
            <a:r>
              <a:rPr lang="bg-BG" dirty="0" smtClean="0"/>
              <a:t>действие. </a:t>
            </a:r>
          </a:p>
          <a:p>
            <a:pPr marL="448056" indent="-384048" eaLnBrk="1" fontAlgn="auto" hangingPunct="1">
              <a:spcAft>
                <a:spcPts val="0"/>
              </a:spcAft>
              <a:buFont typeface="Wingdings 2"/>
              <a:buChar char=""/>
              <a:defRPr/>
            </a:pPr>
            <a:r>
              <a:rPr lang="bg-BG" dirty="0" smtClean="0"/>
              <a:t>Оставяме на компилатора да избере съответния </a:t>
            </a:r>
            <a:r>
              <a:rPr lang="bg-BG" i="1" dirty="0" smtClean="0"/>
              <a:t>точно определен </a:t>
            </a:r>
            <a:r>
              <a:rPr lang="bg-BG" dirty="0" smtClean="0"/>
              <a:t>вариант на функцията (т.е. метода) за обръщение. </a:t>
            </a:r>
          </a:p>
          <a:p>
            <a:pPr marL="448056" indent="-384048" eaLnBrk="1" fontAlgn="auto" hangingPunct="1">
              <a:spcAft>
                <a:spcPts val="0"/>
              </a:spcAft>
              <a:buFont typeface="Wingdings 2"/>
              <a:buChar char=""/>
              <a:defRPr/>
            </a:pPr>
            <a:r>
              <a:rPr lang="bg-BG" dirty="0" smtClean="0">
                <a:solidFill>
                  <a:schemeClr val="accent1"/>
                </a:solidFill>
              </a:rPr>
              <a:t>Крайният ефект от това е намаляване на сложността</a:t>
            </a:r>
            <a:r>
              <a:rPr lang="bg-BG" dirty="0" smtClean="0"/>
              <a:t>. Така с помощта на полиморфизма трите имена бяха сведени до едно.</a:t>
            </a:r>
          </a:p>
          <a:p>
            <a:pPr marL="448056" indent="-384048" eaLnBrk="1" fontAlgn="auto" hangingPunct="1">
              <a:spcAft>
                <a:spcPts val="0"/>
              </a:spcAft>
              <a:buFont typeface="Wingdings 2"/>
              <a:buChar char=""/>
              <a:defRPr/>
            </a:pPr>
            <a:r>
              <a:rPr lang="bg-BG" dirty="0" smtClean="0">
                <a:solidFill>
                  <a:schemeClr val="accent1"/>
                </a:solidFill>
              </a:rPr>
              <a:t>Използването на полиморфизма </a:t>
            </a:r>
            <a:r>
              <a:rPr lang="bg-BG" dirty="0" smtClean="0"/>
              <a:t>в този пример е по-скоро тривиално, но се вижда , че принципа </a:t>
            </a:r>
            <a:r>
              <a:rPr lang="bg-BG" dirty="0" smtClean="0">
                <a:solidFill>
                  <a:schemeClr val="accent1"/>
                </a:solidFill>
              </a:rPr>
              <a:t>“един интерфейс, много методи” </a:t>
            </a:r>
            <a:r>
              <a:rPr lang="bg-BG" dirty="0" smtClean="0"/>
              <a:t>може да бъде доста ефективен в една много голяма програма.</a:t>
            </a:r>
            <a:endParaRPr lang="bg-BG" dirty="0"/>
          </a:p>
        </p:txBody>
      </p:sp>
      <p:sp>
        <p:nvSpPr>
          <p:cNvPr id="450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506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AC49D0F-E7F5-48A6-A97E-7B2B7D703A56}" type="slidenum">
              <a:rPr lang="bg-BG" smtClean="0"/>
              <a:pPr fontAlgn="base">
                <a:spcBef>
                  <a:spcPct val="0"/>
                </a:spcBef>
                <a:spcAft>
                  <a:spcPct val="0"/>
                </a:spcAft>
                <a:defRPr/>
              </a:pPr>
              <a:t>42</a:t>
            </a:fld>
            <a:endParaRPr lang="bg-BG"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smtClean="0">
                <a:solidFill>
                  <a:schemeClr val="accent1">
                    <a:tint val="83000"/>
                    <a:satMod val="150000"/>
                  </a:schemeClr>
                </a:solidFill>
              </a:rPr>
              <a:t>Пример 2 за педифинирене на функция</a:t>
            </a:r>
            <a:endParaRPr lang="bg-BG">
              <a:solidFill>
                <a:schemeClr val="accent1">
                  <a:tint val="83000"/>
                  <a:satMod val="150000"/>
                </a:schemeClr>
              </a:solidFill>
            </a:endParaRPr>
          </a:p>
        </p:txBody>
      </p:sp>
      <p:sp>
        <p:nvSpPr>
          <p:cNvPr id="46083" name="Content Placeholder 2"/>
          <p:cNvSpPr>
            <a:spLocks noGrp="1"/>
          </p:cNvSpPr>
          <p:nvPr>
            <p:ph idx="1"/>
          </p:nvPr>
        </p:nvSpPr>
        <p:spPr>
          <a:xfrm>
            <a:off x="457200" y="1882775"/>
            <a:ext cx="8229600" cy="4572000"/>
          </a:xfrm>
        </p:spPr>
        <p:txBody>
          <a:bodyPr/>
          <a:lstStyle/>
          <a:p>
            <a:pPr eaLnBrk="1" hangingPunct="1"/>
            <a:r>
              <a:rPr lang="bg-BG" smtClean="0"/>
              <a:t>Функцията </a:t>
            </a:r>
            <a:r>
              <a:rPr lang="bg-BG" b="1" smtClean="0"/>
              <a:t>date() </a:t>
            </a:r>
            <a:r>
              <a:rPr lang="bg-BG" smtClean="0"/>
              <a:t>е предефинирана така, че да приема датата или като низ, или като три целочислени стойности. </a:t>
            </a:r>
          </a:p>
          <a:p>
            <a:pPr eaLnBrk="1" hangingPunct="1"/>
            <a:r>
              <a:rPr lang="bg-BG" smtClean="0"/>
              <a:t>И в двата случая функцията показва датата, която й е подадена.</a:t>
            </a:r>
          </a:p>
        </p:txBody>
      </p:sp>
      <p:sp>
        <p:nvSpPr>
          <p:cNvPr id="460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608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ACBF1CC-F80F-469A-BA09-E42D9BF15A0C}" type="slidenum">
              <a:rPr lang="bg-BG" smtClean="0"/>
              <a:pPr fontAlgn="base">
                <a:spcBef>
                  <a:spcPct val="0"/>
                </a:spcBef>
                <a:spcAft>
                  <a:spcPct val="0"/>
                </a:spcAft>
                <a:defRPr/>
              </a:pPr>
              <a:t>43</a:t>
            </a:fld>
            <a:endParaRPr lang="bg-BG"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900090" cy="5304646"/>
          </a:xfrm>
        </p:spPr>
        <p:txBody>
          <a:bodyPr vert="vert270">
            <a:noAutofit/>
          </a:bodyPr>
          <a:lstStyle/>
          <a:p>
            <a:pPr marL="484632" indent="0" eaLnBrk="1" fontAlgn="auto" hangingPunct="1">
              <a:spcAft>
                <a:spcPts val="0"/>
              </a:spcAft>
              <a:defRPr/>
            </a:pPr>
            <a:r>
              <a:rPr lang="bg-BG" sz="3200" dirty="0" smtClean="0">
                <a:solidFill>
                  <a:schemeClr val="accent1">
                    <a:tint val="83000"/>
                    <a:satMod val="150000"/>
                  </a:schemeClr>
                </a:solidFill>
              </a:rPr>
              <a:t>Пример 2 за предифинирене на функция</a:t>
            </a:r>
            <a:endParaRPr lang="bg-BG" sz="3200" dirty="0">
              <a:solidFill>
                <a:schemeClr val="accent1">
                  <a:tint val="83000"/>
                  <a:satMod val="150000"/>
                </a:schemeClr>
              </a:solidFill>
            </a:endParaRPr>
          </a:p>
        </p:txBody>
      </p:sp>
      <p:sp>
        <p:nvSpPr>
          <p:cNvPr id="47107"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7108"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CEECB9A-BC16-4DEE-955A-F840D0012AD3}" type="slidenum">
              <a:rPr lang="bg-BG" smtClean="0"/>
              <a:pPr fontAlgn="base">
                <a:spcBef>
                  <a:spcPct val="0"/>
                </a:spcBef>
                <a:spcAft>
                  <a:spcPct val="0"/>
                </a:spcAft>
                <a:defRPr/>
              </a:pPr>
              <a:t>44</a:t>
            </a:fld>
            <a:endParaRPr lang="bg-BG" smtClean="0"/>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l="13541" t="14999" r="50829" b="41666"/>
          <a:stretch>
            <a:fillRect/>
          </a:stretch>
        </p:blipFill>
        <p:spPr bwMode="auto">
          <a:xfrm>
            <a:off x="1828800" y="357188"/>
            <a:ext cx="70294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3"/>
          <p:cNvPicPr>
            <a:picLocks noChangeAspect="1" noChangeArrowheads="1"/>
          </p:cNvPicPr>
          <p:nvPr/>
        </p:nvPicPr>
        <p:blipFill>
          <a:blip r:embed="rId3">
            <a:extLst>
              <a:ext uri="{28A0092B-C50C-407E-A947-70E740481C1C}">
                <a14:useLocalDpi xmlns:a14="http://schemas.microsoft.com/office/drawing/2010/main" val="0"/>
              </a:ext>
            </a:extLst>
          </a:blip>
          <a:srcRect t="7840" r="61211" b="72189"/>
          <a:stretch>
            <a:fillRect/>
          </a:stretch>
        </p:blipFill>
        <p:spPr bwMode="auto">
          <a:xfrm>
            <a:off x="5072063" y="2286000"/>
            <a:ext cx="35702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dirty="0" smtClean="0">
                <a:solidFill>
                  <a:schemeClr val="accent1">
                    <a:tint val="83000"/>
                    <a:satMod val="150000"/>
                  </a:schemeClr>
                </a:solidFill>
              </a:rPr>
              <a:t>Пример 3 за предифинирене на функция</a:t>
            </a:r>
            <a:endParaRPr lang="bg-BG" dirty="0">
              <a:solidFill>
                <a:schemeClr val="accent1">
                  <a:tint val="83000"/>
                  <a:satMod val="150000"/>
                </a:schemeClr>
              </a:solidFill>
            </a:endParaRPr>
          </a:p>
        </p:txBody>
      </p:sp>
      <p:sp>
        <p:nvSpPr>
          <p:cNvPr id="48131" name="Content Placeholder 2"/>
          <p:cNvSpPr>
            <a:spLocks noGrp="1"/>
          </p:cNvSpPr>
          <p:nvPr>
            <p:ph idx="1"/>
          </p:nvPr>
        </p:nvSpPr>
        <p:spPr>
          <a:xfrm>
            <a:off x="457200" y="1882775"/>
            <a:ext cx="8229600" cy="4572000"/>
          </a:xfrm>
        </p:spPr>
        <p:txBody>
          <a:bodyPr/>
          <a:lstStyle/>
          <a:p>
            <a:pPr eaLnBrk="1" hangingPunct="1"/>
            <a:r>
              <a:rPr lang="bg-BG" smtClean="0"/>
              <a:t>До сега разгледахме предефинирани функции, които се различават само по типа на приеманите аргументи. </a:t>
            </a:r>
          </a:p>
          <a:p>
            <a:pPr eaLnBrk="1" hangingPunct="1">
              <a:buFont typeface="Wingdings 2" pitchFamily="18" charset="2"/>
              <a:buNone/>
            </a:pPr>
            <a:endParaRPr lang="bg-BG" smtClean="0"/>
          </a:p>
          <a:p>
            <a:pPr eaLnBrk="1" hangingPunct="1"/>
            <a:r>
              <a:rPr lang="bg-BG" smtClean="0"/>
              <a:t>Предефинираните функции, могат да </a:t>
            </a:r>
            <a:r>
              <a:rPr lang="bg-BG" b="1" smtClean="0"/>
              <a:t>се различават и по броя на приеманите аргументи</a:t>
            </a:r>
            <a:r>
              <a:rPr lang="bg-BG" smtClean="0"/>
              <a:t>, </a:t>
            </a:r>
          </a:p>
          <a:p>
            <a:pPr eaLnBrk="1" hangingPunct="1"/>
            <a:r>
              <a:rPr lang="bg-BG" smtClean="0"/>
              <a:t>Това е показано в следващия пример:</a:t>
            </a:r>
          </a:p>
          <a:p>
            <a:pPr eaLnBrk="1" hangingPunct="1"/>
            <a:endParaRPr lang="bg-BG" smtClean="0"/>
          </a:p>
        </p:txBody>
      </p:sp>
      <p:sp>
        <p:nvSpPr>
          <p:cNvPr id="481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81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7556E05-2DC5-4656-9F9A-38B2202578BE}" type="slidenum">
              <a:rPr lang="bg-BG" smtClean="0"/>
              <a:pPr fontAlgn="base">
                <a:spcBef>
                  <a:spcPct val="0"/>
                </a:spcBef>
                <a:spcAft>
                  <a:spcPct val="0"/>
                </a:spcAft>
                <a:defRPr/>
              </a:pPr>
              <a:t>45</a:t>
            </a:fld>
            <a:endParaRPr lang="bg-BG"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971528" cy="6090464"/>
          </a:xfrm>
        </p:spPr>
        <p:txBody>
          <a:bodyPr vert="vert270">
            <a:normAutofit fontScale="90000"/>
          </a:bodyPr>
          <a:lstStyle/>
          <a:p>
            <a:pPr marL="484632" indent="0" eaLnBrk="1" fontAlgn="auto" hangingPunct="1">
              <a:spcAft>
                <a:spcPts val="0"/>
              </a:spcAft>
              <a:defRPr/>
            </a:pPr>
            <a:r>
              <a:rPr lang="bg-BG" smtClean="0">
                <a:solidFill>
                  <a:schemeClr val="accent1">
                    <a:tint val="83000"/>
                    <a:satMod val="150000"/>
                  </a:schemeClr>
                </a:solidFill>
              </a:rPr>
              <a:t>Пример 3 за педифинирене на функция</a:t>
            </a:r>
            <a:endParaRPr lang="bg-BG">
              <a:solidFill>
                <a:schemeClr val="accent1">
                  <a:tint val="83000"/>
                  <a:satMod val="150000"/>
                </a:schemeClr>
              </a:solidFill>
            </a:endParaRPr>
          </a:p>
        </p:txBody>
      </p:sp>
      <p:sp>
        <p:nvSpPr>
          <p:cNvPr id="49155"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4915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6EE9305-AC5E-49BD-BF9C-3160113374A1}" type="slidenum">
              <a:rPr lang="bg-BG" smtClean="0"/>
              <a:pPr fontAlgn="base">
                <a:spcBef>
                  <a:spcPct val="0"/>
                </a:spcBef>
                <a:spcAft>
                  <a:spcPct val="0"/>
                </a:spcAft>
                <a:defRPr/>
              </a:pPr>
              <a:t>46</a:t>
            </a:fld>
            <a:endParaRPr lang="bg-BG" smtClean="0"/>
          </a:p>
        </p:txBody>
      </p:sp>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l="13541" t="14166" r="59895" b="47501"/>
          <a:stretch>
            <a:fillRect/>
          </a:stretch>
        </p:blipFill>
        <p:spPr bwMode="auto">
          <a:xfrm>
            <a:off x="2000250" y="357188"/>
            <a:ext cx="6256338"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3"/>
          <p:cNvPicPr>
            <a:picLocks noChangeAspect="1" noChangeArrowheads="1"/>
          </p:cNvPicPr>
          <p:nvPr/>
        </p:nvPicPr>
        <p:blipFill>
          <a:blip r:embed="rId3">
            <a:extLst>
              <a:ext uri="{28A0092B-C50C-407E-A947-70E740481C1C}">
                <a14:useLocalDpi xmlns:a14="http://schemas.microsoft.com/office/drawing/2010/main" val="0"/>
              </a:ext>
            </a:extLst>
          </a:blip>
          <a:srcRect t="8876" r="66740" b="73373"/>
          <a:stretch>
            <a:fillRect/>
          </a:stretch>
        </p:blipFill>
        <p:spPr bwMode="auto">
          <a:xfrm>
            <a:off x="4456113" y="2286000"/>
            <a:ext cx="397351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Упражнения</a:t>
            </a:r>
            <a:endParaRPr lang="bg-BG">
              <a:solidFill>
                <a:schemeClr val="accent1">
                  <a:tint val="83000"/>
                  <a:satMod val="150000"/>
                </a:schemeClr>
              </a:solidFill>
            </a:endParaRPr>
          </a:p>
        </p:txBody>
      </p:sp>
      <p:sp>
        <p:nvSpPr>
          <p:cNvPr id="50179" name="Content Placeholder 2"/>
          <p:cNvSpPr>
            <a:spLocks noGrp="1"/>
          </p:cNvSpPr>
          <p:nvPr>
            <p:ph idx="1"/>
          </p:nvPr>
        </p:nvSpPr>
        <p:spPr>
          <a:xfrm>
            <a:off x="457200" y="1882775"/>
            <a:ext cx="8229600" cy="4572000"/>
          </a:xfrm>
        </p:spPr>
        <p:txBody>
          <a:bodyPr/>
          <a:lstStyle/>
          <a:p>
            <a:pPr eaLnBrk="1" hangingPunct="1"/>
            <a:r>
              <a:rPr lang="bg-BG" smtClean="0"/>
              <a:t>1. Напишете функция </a:t>
            </a:r>
            <a:r>
              <a:rPr lang="bg-BG" b="1" smtClean="0"/>
              <a:t>sroot()</a:t>
            </a:r>
            <a:r>
              <a:rPr lang="bg-BG" smtClean="0"/>
              <a:t>, която връща като резултат корен квадратен от подадения параметър. Предефинирайте </a:t>
            </a:r>
            <a:r>
              <a:rPr lang="bg-BG" b="1" smtClean="0"/>
              <a:t>sroot()</a:t>
            </a:r>
            <a:r>
              <a:rPr lang="bg-BG" smtClean="0"/>
              <a:t>по три начина: нека да връща корен квадратен от тип </a:t>
            </a:r>
            <a:r>
              <a:rPr lang="bg-BG" b="1" smtClean="0"/>
              <a:t>integer</a:t>
            </a:r>
            <a:r>
              <a:rPr lang="bg-BG" smtClean="0"/>
              <a:t>, </a:t>
            </a:r>
            <a:r>
              <a:rPr lang="bg-BG" b="1" smtClean="0"/>
              <a:t>long</a:t>
            </a:r>
            <a:r>
              <a:rPr lang="bg-BG" smtClean="0"/>
              <a:t> и </a:t>
            </a:r>
            <a:r>
              <a:rPr lang="bg-BG" b="1" smtClean="0"/>
              <a:t>double</a:t>
            </a:r>
            <a:r>
              <a:rPr lang="bg-BG" smtClean="0"/>
              <a:t>. (За да изчислите самият квадратен корен, използвайте стандартната библиотечна функция </a:t>
            </a:r>
            <a:r>
              <a:rPr lang="bg-BG" b="1" smtClean="0"/>
              <a:t>sqrt()</a:t>
            </a:r>
            <a:r>
              <a:rPr lang="bg-BG" smtClean="0"/>
              <a:t>.)</a:t>
            </a:r>
          </a:p>
          <a:p>
            <a:pPr eaLnBrk="1" hangingPunct="1"/>
            <a:endParaRPr lang="bg-BG" smtClean="0"/>
          </a:p>
        </p:txBody>
      </p:sp>
      <p:sp>
        <p:nvSpPr>
          <p:cNvPr id="501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018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748027-A22B-46B7-92FB-D1235F887973}" type="slidenum">
              <a:rPr lang="bg-BG" smtClean="0"/>
              <a:pPr fontAlgn="base">
                <a:spcBef>
                  <a:spcPct val="0"/>
                </a:spcBef>
                <a:spcAft>
                  <a:spcPct val="0"/>
                </a:spcAft>
                <a:defRPr/>
              </a:pPr>
              <a:t>47</a:t>
            </a:fld>
            <a:endParaRPr lang="bg-BG"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1071538" cy="5590398"/>
          </a:xfrm>
        </p:spPr>
        <p:txBody>
          <a:bodyPr vert="vert270">
            <a:normAutofit fontScale="90000"/>
          </a:bodyPr>
          <a:lstStyle/>
          <a:p>
            <a:pPr marL="484632" indent="0" eaLnBrk="1" fontAlgn="auto" hangingPunct="1">
              <a:spcAft>
                <a:spcPts val="0"/>
              </a:spcAft>
              <a:defRPr/>
            </a:pPr>
            <a:r>
              <a:rPr lang="bg-BG" smtClean="0">
                <a:solidFill>
                  <a:schemeClr val="accent1">
                    <a:tint val="83000"/>
                    <a:satMod val="150000"/>
                  </a:schemeClr>
                </a:solidFill>
              </a:rPr>
              <a:t>Примерно решение на упр.1</a:t>
            </a:r>
            <a:endParaRPr lang="bg-BG">
              <a:solidFill>
                <a:schemeClr val="accent1">
                  <a:tint val="83000"/>
                  <a:satMod val="150000"/>
                </a:schemeClr>
              </a:solidFill>
            </a:endParaRPr>
          </a:p>
        </p:txBody>
      </p:sp>
      <p:sp>
        <p:nvSpPr>
          <p:cNvPr id="51203"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120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56C45DA-2F4B-4210-A3CC-B89D36E304E2}" type="slidenum">
              <a:rPr lang="bg-BG" smtClean="0"/>
              <a:pPr fontAlgn="base">
                <a:spcBef>
                  <a:spcPct val="0"/>
                </a:spcBef>
                <a:spcAft>
                  <a:spcPct val="0"/>
                </a:spcAft>
                <a:defRPr/>
              </a:pPr>
              <a:t>48</a:t>
            </a:fld>
            <a:endParaRPr lang="bg-BG" smtClean="0"/>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4999" r="53125" b="23334"/>
          <a:stretch>
            <a:fillRect/>
          </a:stretch>
        </p:blipFill>
        <p:spPr bwMode="auto">
          <a:xfrm>
            <a:off x="1357313" y="357188"/>
            <a:ext cx="5291137"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3"/>
          <p:cNvPicPr>
            <a:picLocks noChangeAspect="1" noChangeArrowheads="1"/>
          </p:cNvPicPr>
          <p:nvPr/>
        </p:nvPicPr>
        <p:blipFill>
          <a:blip r:embed="rId3">
            <a:extLst>
              <a:ext uri="{28A0092B-C50C-407E-A947-70E740481C1C}">
                <a14:useLocalDpi xmlns:a14="http://schemas.microsoft.com/office/drawing/2010/main" val="0"/>
              </a:ext>
            </a:extLst>
          </a:blip>
          <a:srcRect t="7840" r="36546" b="61095"/>
          <a:stretch>
            <a:fillRect/>
          </a:stretch>
        </p:blipFill>
        <p:spPr bwMode="auto">
          <a:xfrm>
            <a:off x="4808538" y="5072063"/>
            <a:ext cx="433546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smtClean="0">
                <a:solidFill>
                  <a:schemeClr val="accent1">
                    <a:tint val="83000"/>
                    <a:satMod val="150000"/>
                  </a:schemeClr>
                </a:solidFill>
              </a:rPr>
              <a:t>Упражнение 2</a:t>
            </a:r>
            <a:endParaRPr lang="bg-BG">
              <a:solidFill>
                <a:schemeClr val="accent1">
                  <a:tint val="83000"/>
                  <a:satMod val="150000"/>
                </a:schemeClr>
              </a:solidFill>
            </a:endParaRPr>
          </a:p>
        </p:txBody>
      </p:sp>
      <p:sp>
        <p:nvSpPr>
          <p:cNvPr id="52227" name="Content Placeholder 2"/>
          <p:cNvSpPr>
            <a:spLocks noGrp="1"/>
          </p:cNvSpPr>
          <p:nvPr>
            <p:ph idx="1"/>
          </p:nvPr>
        </p:nvSpPr>
        <p:spPr>
          <a:xfrm>
            <a:off x="457200" y="1882775"/>
            <a:ext cx="8229600" cy="4572000"/>
          </a:xfrm>
        </p:spPr>
        <p:txBody>
          <a:bodyPr/>
          <a:lstStyle/>
          <a:p>
            <a:pPr eaLnBrk="1" hangingPunct="1"/>
            <a:r>
              <a:rPr lang="bg-BG" smtClean="0"/>
              <a:t>Създайте функция с име </a:t>
            </a:r>
            <a:r>
              <a:rPr lang="bg-BG" b="1" smtClean="0"/>
              <a:t>min()</a:t>
            </a:r>
            <a:r>
              <a:rPr lang="bg-BG" smtClean="0"/>
              <a:t>, която да връща по-малкия от двата аргумента, използвани при извикването на функцията. Предефинирайте </a:t>
            </a:r>
            <a:r>
              <a:rPr lang="bg-BG" b="1" smtClean="0"/>
              <a:t>min()</a:t>
            </a:r>
            <a:r>
              <a:rPr lang="bg-BG" smtClean="0"/>
              <a:t> така, че да приема </a:t>
            </a:r>
            <a:r>
              <a:rPr lang="bg-BG" b="1" smtClean="0"/>
              <a:t>char</a:t>
            </a:r>
            <a:r>
              <a:rPr lang="bg-BG" smtClean="0"/>
              <a:t>, </a:t>
            </a:r>
            <a:r>
              <a:rPr lang="bg-BG" b="1" smtClean="0"/>
              <a:t>int</a:t>
            </a:r>
            <a:r>
              <a:rPr lang="bg-BG" smtClean="0"/>
              <a:t> и </a:t>
            </a:r>
            <a:r>
              <a:rPr lang="bg-BG" b="1" smtClean="0"/>
              <a:t>double</a:t>
            </a:r>
            <a:r>
              <a:rPr lang="bg-BG" smtClean="0"/>
              <a:t>стойности за аргументи.</a:t>
            </a:r>
          </a:p>
          <a:p>
            <a:pPr eaLnBrk="1" hangingPunct="1">
              <a:buFont typeface="Wingdings 2" pitchFamily="18" charset="2"/>
              <a:buNone/>
            </a:pPr>
            <a:endParaRPr lang="bg-BG" smtClean="0"/>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22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DC058A5-DBCB-4309-BE24-9048986B2266}" type="slidenum">
              <a:rPr lang="bg-BG" smtClean="0"/>
              <a:pPr fontAlgn="base">
                <a:spcBef>
                  <a:spcPct val="0"/>
                </a:spcBef>
                <a:spcAft>
                  <a:spcPct val="0"/>
                </a:spcAft>
                <a:defRPr/>
              </a:pPr>
              <a:t>49</a:t>
            </a:fld>
            <a:endParaRPr lang="bg-BG"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indent="0" eaLnBrk="1" fontAlgn="auto" hangingPunct="1">
              <a:spcAft>
                <a:spcPts val="0"/>
              </a:spcAft>
              <a:defRPr/>
            </a:pPr>
            <a:r>
              <a:rPr lang="bg-BG" smtClean="0">
                <a:solidFill>
                  <a:schemeClr val="accent1">
                    <a:tint val="83000"/>
                    <a:satMod val="150000"/>
                  </a:schemeClr>
                </a:solidFill>
              </a:rPr>
              <a:t>Един клас се декларира посредством ключовата дума </a:t>
            </a:r>
            <a:r>
              <a:rPr lang="en-US" b="1" smtClean="0">
                <a:solidFill>
                  <a:schemeClr val="accent1">
                    <a:tint val="83000"/>
                    <a:satMod val="150000"/>
                  </a:schemeClr>
                </a:solidFill>
              </a:rPr>
              <a:t>class. </a:t>
            </a:r>
            <a:endParaRPr lang="bg-BG">
              <a:solidFill>
                <a:schemeClr val="accent1">
                  <a:tint val="83000"/>
                  <a:satMod val="150000"/>
                </a:schemeClr>
              </a:solidFill>
            </a:endParaRPr>
          </a:p>
        </p:txBody>
      </p:sp>
      <p:sp>
        <p:nvSpPr>
          <p:cNvPr id="11267" name="Content Placeholder 2"/>
          <p:cNvSpPr>
            <a:spLocks noGrp="1"/>
          </p:cNvSpPr>
          <p:nvPr>
            <p:ph idx="1"/>
          </p:nvPr>
        </p:nvSpPr>
        <p:spPr>
          <a:xfrm>
            <a:off x="457200" y="1772816"/>
            <a:ext cx="8229600" cy="4572000"/>
          </a:xfrm>
        </p:spPr>
        <p:txBody>
          <a:bodyPr/>
          <a:lstStyle/>
          <a:p>
            <a:pPr eaLnBrk="1" hangingPunct="1"/>
            <a:r>
              <a:rPr lang="bg-BG" sz="1600" dirty="0" smtClean="0"/>
              <a:t>Общият вид на декларацията е:</a:t>
            </a:r>
          </a:p>
          <a:p>
            <a:pPr eaLnBrk="1" hangingPunct="1">
              <a:buNone/>
            </a:pPr>
            <a:r>
              <a:rPr lang="en-US" sz="1800" b="1" dirty="0" smtClean="0">
                <a:solidFill>
                  <a:schemeClr val="accent1"/>
                </a:solidFill>
              </a:rPr>
              <a:t>class</a:t>
            </a:r>
            <a:r>
              <a:rPr lang="en-US" sz="1800" b="1" dirty="0" smtClean="0"/>
              <a:t> </a:t>
            </a:r>
            <a:r>
              <a:rPr lang="bg-BG" sz="1800" b="1" i="1" dirty="0"/>
              <a:t>Име</a:t>
            </a:r>
            <a:r>
              <a:rPr lang="en-US" sz="1800" b="1" i="1" dirty="0"/>
              <a:t>_</a:t>
            </a:r>
            <a:r>
              <a:rPr lang="bg-BG" sz="1800" b="1" i="1" dirty="0"/>
              <a:t>на</a:t>
            </a:r>
            <a:r>
              <a:rPr lang="en-US" sz="1800" b="1" i="1" dirty="0"/>
              <a:t>_</a:t>
            </a:r>
            <a:r>
              <a:rPr lang="bg-BG" sz="1800" b="1" i="1" dirty="0"/>
              <a:t>клас</a:t>
            </a:r>
            <a:r>
              <a:rPr lang="bg-BG" sz="1800" b="1" i="1" dirty="0" smtClean="0"/>
              <a:t> </a:t>
            </a:r>
            <a:r>
              <a:rPr lang="bg-BG" sz="1800" b="1" i="1" dirty="0" smtClean="0"/>
              <a:t>{</a:t>
            </a:r>
            <a:endParaRPr lang="en-US" sz="1800" b="1" i="1" dirty="0" smtClean="0"/>
          </a:p>
          <a:p>
            <a:pPr eaLnBrk="1" hangingPunct="1">
              <a:buFont typeface="Wingdings 2" pitchFamily="18" charset="2"/>
              <a:buNone/>
            </a:pPr>
            <a:r>
              <a:rPr lang="en-US" sz="1800" i="1" dirty="0" smtClean="0"/>
              <a:t>//</a:t>
            </a:r>
            <a:r>
              <a:rPr lang="bg-BG" sz="1800" i="1" dirty="0" smtClean="0"/>
              <a:t> </a:t>
            </a:r>
            <a:r>
              <a:rPr lang="en-US" sz="1800" b="1" i="1" dirty="0" smtClean="0"/>
              <a:t>private </a:t>
            </a:r>
            <a:r>
              <a:rPr lang="bg-BG" sz="1800" b="1" i="1" dirty="0" smtClean="0"/>
              <a:t>функции и променливи </a:t>
            </a:r>
            <a:endParaRPr lang="en-US" sz="1800" b="1" i="1" dirty="0" smtClean="0"/>
          </a:p>
          <a:p>
            <a:pPr eaLnBrk="1" hangingPunct="1">
              <a:buFont typeface="Wingdings 2" pitchFamily="18" charset="2"/>
              <a:buNone/>
            </a:pPr>
            <a:r>
              <a:rPr lang="en-US" sz="1800" b="1" dirty="0" smtClean="0"/>
              <a:t>public:</a:t>
            </a:r>
            <a:endParaRPr lang="bg-BG" sz="1800" dirty="0" smtClean="0"/>
          </a:p>
          <a:p>
            <a:pPr eaLnBrk="1" hangingPunct="1">
              <a:buFont typeface="Wingdings 2" pitchFamily="18" charset="2"/>
              <a:buNone/>
            </a:pPr>
            <a:r>
              <a:rPr lang="bg-BG" sz="1800" b="1" i="1" dirty="0" smtClean="0"/>
              <a:t>// </a:t>
            </a:r>
            <a:r>
              <a:rPr lang="en-US" sz="1800" b="1" i="1" dirty="0" smtClean="0"/>
              <a:t>public </a:t>
            </a:r>
            <a:r>
              <a:rPr lang="bg-BG" sz="1800" b="1" i="1" dirty="0" smtClean="0"/>
              <a:t>функции и променливи </a:t>
            </a:r>
            <a:endParaRPr lang="en-US" sz="1800" b="1" i="1" dirty="0" smtClean="0"/>
          </a:p>
          <a:p>
            <a:pPr eaLnBrk="1" hangingPunct="1">
              <a:buNone/>
            </a:pPr>
            <a:r>
              <a:rPr lang="bg-BG" sz="1800" b="1" i="1" dirty="0"/>
              <a:t>} списък</a:t>
            </a:r>
            <a:r>
              <a:rPr lang="en-US" sz="1800" b="1" i="1" dirty="0"/>
              <a:t>_</a:t>
            </a:r>
            <a:r>
              <a:rPr lang="bg-BG" sz="1800" b="1" i="1" dirty="0"/>
              <a:t>от</a:t>
            </a:r>
            <a:r>
              <a:rPr lang="en-US" sz="1800" b="1" i="1" dirty="0"/>
              <a:t>_</a:t>
            </a:r>
            <a:r>
              <a:rPr lang="bg-BG" sz="1800" b="1" i="1" dirty="0"/>
              <a:t>обекти;</a:t>
            </a:r>
            <a:endParaRPr lang="en-US" sz="1800" b="1" i="1" dirty="0" smtClean="0"/>
          </a:p>
          <a:p>
            <a:pPr eaLnBrk="1" hangingPunct="1">
              <a:buFont typeface="Wingdings 2" pitchFamily="18" charset="2"/>
              <a:buNone/>
            </a:pPr>
            <a:endParaRPr lang="en-US" sz="1600" b="1" dirty="0" smtClean="0"/>
          </a:p>
          <a:p>
            <a:pPr eaLnBrk="1" hangingPunct="1"/>
            <a:r>
              <a:rPr lang="bg-BG" sz="1600" b="1" dirty="0" smtClean="0">
                <a:solidFill>
                  <a:schemeClr val="accent1"/>
                </a:solidFill>
              </a:rPr>
              <a:t>Функциите и променливите</a:t>
            </a:r>
            <a:r>
              <a:rPr lang="bg-BG" sz="1600" dirty="0" smtClean="0"/>
              <a:t>, които са декларирани в рамките на декларацията на един клас, се наричат </a:t>
            </a:r>
            <a:r>
              <a:rPr lang="bg-BG" sz="1600" b="1" i="1" dirty="0" smtClean="0">
                <a:solidFill>
                  <a:srgbClr val="FFC000"/>
                </a:solidFill>
              </a:rPr>
              <a:t>членове </a:t>
            </a:r>
            <a:r>
              <a:rPr lang="bg-BG" sz="1600" b="1" dirty="0" smtClean="0">
                <a:solidFill>
                  <a:srgbClr val="FFC000"/>
                </a:solidFill>
              </a:rPr>
              <a:t>на този клас</a:t>
            </a:r>
            <a:r>
              <a:rPr lang="bg-BG" sz="1600" dirty="0" smtClean="0"/>
              <a:t>. </a:t>
            </a:r>
            <a:endParaRPr lang="en-US" sz="1600" dirty="0" smtClean="0"/>
          </a:p>
          <a:p>
            <a:pPr eaLnBrk="1" hangingPunct="1"/>
            <a:r>
              <a:rPr lang="bg-BG" sz="1600" b="1" dirty="0" smtClean="0"/>
              <a:t>По подразбиране </a:t>
            </a:r>
            <a:r>
              <a:rPr lang="bg-BG" sz="1600" dirty="0" smtClean="0"/>
              <a:t>всички функции и променливи, декларирани във рамките на един клас, са частни </a:t>
            </a:r>
            <a:r>
              <a:rPr lang="en-US" sz="1600" dirty="0" smtClean="0"/>
              <a:t>(</a:t>
            </a:r>
            <a:r>
              <a:rPr lang="en-US" sz="1600" b="1" dirty="0" smtClean="0">
                <a:solidFill>
                  <a:schemeClr val="accent1"/>
                </a:solidFill>
              </a:rPr>
              <a:t>private</a:t>
            </a:r>
            <a:r>
              <a:rPr lang="en-US" sz="1600" dirty="0" smtClean="0"/>
              <a:t>) </a:t>
            </a:r>
            <a:r>
              <a:rPr lang="bg-BG" sz="1600" dirty="0" smtClean="0"/>
              <a:t>членове на този клас. Това означава, че те са </a:t>
            </a:r>
            <a:r>
              <a:rPr lang="bg-BG" sz="1600" b="1" u="sng" dirty="0" smtClean="0"/>
              <a:t>достъпни само за други членове на този клас</a:t>
            </a:r>
            <a:r>
              <a:rPr lang="bg-BG" sz="1600" u="sng" dirty="0" smtClean="0"/>
              <a:t>. </a:t>
            </a:r>
            <a:endParaRPr lang="en-US" sz="1600" u="sng" dirty="0" smtClean="0"/>
          </a:p>
          <a:p>
            <a:pPr eaLnBrk="1" hangingPunct="1"/>
            <a:r>
              <a:rPr lang="bg-BG" sz="1600" dirty="0" smtClean="0"/>
              <a:t>За да се декларират публични членове на един клас, се използва ключовата дума </a:t>
            </a:r>
            <a:r>
              <a:rPr lang="en-US" sz="1600" b="1" dirty="0" smtClean="0">
                <a:solidFill>
                  <a:schemeClr val="accent1"/>
                </a:solidFill>
              </a:rPr>
              <a:t>public</a:t>
            </a:r>
            <a:r>
              <a:rPr lang="en-US" sz="1600" b="1" dirty="0" smtClean="0"/>
              <a:t>, </a:t>
            </a:r>
            <a:r>
              <a:rPr lang="bg-BG" sz="1600" dirty="0" smtClean="0"/>
              <a:t>следвана от двоеточие. Всички функции и променливи декларирани след спецификатора </a:t>
            </a:r>
            <a:r>
              <a:rPr lang="en-US" sz="1600" b="1" dirty="0" smtClean="0"/>
              <a:t>public </a:t>
            </a:r>
            <a:r>
              <a:rPr lang="bg-BG" sz="1600" dirty="0" smtClean="0"/>
              <a:t>са </a:t>
            </a:r>
            <a:r>
              <a:rPr lang="bg-BG" sz="1600" b="1" u="sng" dirty="0" smtClean="0"/>
              <a:t>достъпни за другите членове на този клас, както и от всяка друга част от програмата, която съдържа този клас.</a:t>
            </a:r>
            <a:endParaRPr lang="bg-BG" sz="2400" b="1" u="sng" dirty="0" smtClean="0"/>
          </a:p>
          <a:p>
            <a:pPr eaLnBrk="1" hangingPunct="1"/>
            <a:endParaRPr lang="bg-BG" sz="1600" dirty="0" smtClean="0"/>
          </a:p>
        </p:txBody>
      </p:sp>
      <p:sp>
        <p:nvSpPr>
          <p:cNvPr id="122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4A47038-788A-4B61-B93D-CBE0F733F436}" type="slidenum">
              <a:rPr lang="bg-BG" smtClean="0"/>
              <a:pPr fontAlgn="base">
                <a:spcBef>
                  <a:spcPct val="0"/>
                </a:spcBef>
                <a:spcAft>
                  <a:spcPct val="0"/>
                </a:spcAft>
                <a:defRPr/>
              </a:pPr>
              <a:t>5</a:t>
            </a:fld>
            <a:endParaRPr lang="bg-BG" smtClean="0"/>
          </a:p>
        </p:txBody>
      </p:sp>
      <p:sp>
        <p:nvSpPr>
          <p:cNvPr id="12293"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1042966" cy="6376216"/>
          </a:xfrm>
        </p:spPr>
        <p:txBody>
          <a:bodyPr vert="vert270">
            <a:noAutofit/>
          </a:bodyPr>
          <a:lstStyle/>
          <a:p>
            <a:pPr marL="484632" indent="0" eaLnBrk="1" fontAlgn="auto" hangingPunct="1">
              <a:spcAft>
                <a:spcPts val="0"/>
              </a:spcAft>
              <a:defRPr/>
            </a:pPr>
            <a:r>
              <a:rPr lang="bg-BG" sz="2800" smtClean="0">
                <a:solidFill>
                  <a:schemeClr val="accent1">
                    <a:tint val="83000"/>
                    <a:satMod val="150000"/>
                  </a:schemeClr>
                </a:solidFill>
              </a:rPr>
              <a:t>Примерно решение на упр.2</a:t>
            </a:r>
            <a:endParaRPr lang="bg-BG" sz="2800">
              <a:solidFill>
                <a:schemeClr val="accent1">
                  <a:tint val="83000"/>
                  <a:satMod val="150000"/>
                </a:schemeClr>
              </a:solidFill>
            </a:endParaRPr>
          </a:p>
        </p:txBody>
      </p:sp>
      <p:sp>
        <p:nvSpPr>
          <p:cNvPr id="53251"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3252"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0CF1BA-FF84-44BB-9FEA-95D6DFED5C2A}" type="slidenum">
              <a:rPr lang="bg-BG" smtClean="0"/>
              <a:pPr fontAlgn="base">
                <a:spcBef>
                  <a:spcPct val="0"/>
                </a:spcBef>
                <a:spcAft>
                  <a:spcPct val="0"/>
                </a:spcAft>
                <a:defRPr/>
              </a:pPr>
              <a:t>50</a:t>
            </a:fld>
            <a:endParaRPr lang="bg-BG" smtClean="0"/>
          </a:p>
        </p:txBody>
      </p:sp>
      <p:grpSp>
        <p:nvGrpSpPr>
          <p:cNvPr id="53253" name="Group 7"/>
          <p:cNvGrpSpPr>
            <a:grpSpLocks/>
          </p:cNvGrpSpPr>
          <p:nvPr/>
        </p:nvGrpSpPr>
        <p:grpSpPr bwMode="auto">
          <a:xfrm>
            <a:off x="1071563" y="285750"/>
            <a:ext cx="7286625" cy="6259513"/>
            <a:chOff x="1071563" y="285750"/>
            <a:chExt cx="7286625" cy="6259513"/>
          </a:xfrm>
        </p:grpSpPr>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l="13542" t="14166" r="56250" b="30833"/>
            <a:stretch>
              <a:fillRect/>
            </a:stretch>
          </p:blipFill>
          <p:spPr bwMode="auto">
            <a:xfrm>
              <a:off x="1071563" y="285750"/>
              <a:ext cx="5500687" cy="625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3"/>
            <p:cNvPicPr>
              <a:picLocks noChangeAspect="1" noChangeArrowheads="1"/>
            </p:cNvPicPr>
            <p:nvPr/>
          </p:nvPicPr>
          <p:blipFill>
            <a:blip r:embed="rId3">
              <a:extLst>
                <a:ext uri="{28A0092B-C50C-407E-A947-70E740481C1C}">
                  <a14:useLocalDpi xmlns:a14="http://schemas.microsoft.com/office/drawing/2010/main" val="0"/>
                </a:ext>
              </a:extLst>
            </a:blip>
            <a:srcRect t="8876" r="66928" b="71153"/>
            <a:stretch>
              <a:fillRect/>
            </a:stretch>
          </p:blipFill>
          <p:spPr bwMode="auto">
            <a:xfrm>
              <a:off x="4143375" y="4286250"/>
              <a:ext cx="42148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eft Arrow 6"/>
            <p:cNvSpPr/>
            <p:nvPr/>
          </p:nvSpPr>
          <p:spPr>
            <a:xfrm>
              <a:off x="3500438" y="785813"/>
              <a:ext cx="2214562" cy="642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dirty="0"/>
                <a:t>За </a:t>
              </a:r>
              <a:r>
                <a:rPr lang="en-US" dirty="0" err="1" smtClean="0"/>
                <a:t>tolower</a:t>
              </a:r>
              <a:endParaRPr lang="bg-BG" dirty="0"/>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dirty="0" smtClean="0">
                <a:solidFill>
                  <a:schemeClr val="accent1">
                    <a:tint val="83000"/>
                    <a:satMod val="150000"/>
                  </a:schemeClr>
                </a:solidFill>
              </a:rPr>
              <a:t>Упражнение </a:t>
            </a:r>
            <a:r>
              <a:rPr lang="en-US" dirty="0" smtClean="0">
                <a:solidFill>
                  <a:schemeClr val="accent1">
                    <a:tint val="83000"/>
                    <a:satMod val="150000"/>
                  </a:schemeClr>
                </a:solidFill>
              </a:rPr>
              <a:t>3</a:t>
            </a:r>
            <a:endParaRPr lang="bg-BG" dirty="0">
              <a:solidFill>
                <a:schemeClr val="accent1">
                  <a:tint val="83000"/>
                  <a:satMod val="150000"/>
                </a:schemeClr>
              </a:solidFill>
            </a:endParaRPr>
          </a:p>
        </p:txBody>
      </p:sp>
      <p:sp>
        <p:nvSpPr>
          <p:cNvPr id="56323" name="Content Placeholder 2"/>
          <p:cNvSpPr>
            <a:spLocks noGrp="1"/>
          </p:cNvSpPr>
          <p:nvPr>
            <p:ph idx="1"/>
          </p:nvPr>
        </p:nvSpPr>
        <p:spPr>
          <a:xfrm>
            <a:off x="457200" y="1882775"/>
            <a:ext cx="8229600" cy="4572000"/>
          </a:xfrm>
        </p:spPr>
        <p:txBody>
          <a:bodyPr/>
          <a:lstStyle/>
          <a:p>
            <a:pPr eaLnBrk="1" hangingPunct="1"/>
            <a:r>
              <a:rPr lang="bg-BG" smtClean="0"/>
              <a:t>Напишете програма, използва вход/изход в стил С++, която да приема две целочислени стойности от клавиатурата и после да изведе резултата от първото число, повдигнато на степен второто число. (Например, ако потребителят въведе 2 и 4, то резултатът трябва да е 2</a:t>
            </a:r>
            <a:r>
              <a:rPr lang="bg-BG" baseline="30000" smtClean="0"/>
              <a:t>4</a:t>
            </a:r>
            <a:r>
              <a:rPr lang="bg-BG" smtClean="0"/>
              <a:t> или 16.)</a:t>
            </a:r>
          </a:p>
          <a:p>
            <a:pPr eaLnBrk="1" hangingPunct="1"/>
            <a:endParaRPr lang="bg-BG" smtClean="0"/>
          </a:p>
        </p:txBody>
      </p:sp>
      <p:sp>
        <p:nvSpPr>
          <p:cNvPr id="563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632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8C1A07-9036-44CB-9C62-DE2BF6DA638F}" type="slidenum">
              <a:rPr lang="bg-BG" smtClean="0"/>
              <a:pPr fontAlgn="base">
                <a:spcBef>
                  <a:spcPct val="0"/>
                </a:spcBef>
                <a:spcAft>
                  <a:spcPct val="0"/>
                </a:spcAft>
                <a:defRPr/>
              </a:pPr>
              <a:t>51</a:t>
            </a:fld>
            <a:endParaRPr lang="bg-BG"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1042966" cy="6376216"/>
          </a:xfrm>
        </p:spPr>
        <p:txBody>
          <a:bodyPr vert="vert270">
            <a:noAutofit/>
          </a:bodyPr>
          <a:lstStyle/>
          <a:p>
            <a:pPr marL="484632" indent="0" eaLnBrk="1" fontAlgn="auto" hangingPunct="1">
              <a:spcAft>
                <a:spcPts val="0"/>
              </a:spcAft>
              <a:defRPr/>
            </a:pPr>
            <a:r>
              <a:rPr lang="bg-BG" sz="2800" smtClean="0">
                <a:solidFill>
                  <a:schemeClr val="accent1">
                    <a:tint val="83000"/>
                    <a:satMod val="150000"/>
                  </a:schemeClr>
                </a:solidFill>
              </a:rPr>
              <a:t>Примерно решение на упр.4</a:t>
            </a:r>
            <a:endParaRPr lang="bg-BG" sz="2800">
              <a:solidFill>
                <a:schemeClr val="accent1">
                  <a:tint val="83000"/>
                  <a:satMod val="150000"/>
                </a:schemeClr>
              </a:solidFill>
            </a:endParaRPr>
          </a:p>
        </p:txBody>
      </p:sp>
      <p:sp>
        <p:nvSpPr>
          <p:cNvPr id="57347"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7348"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D6745B-4F57-40FF-8AAF-B7C48C111B4C}" type="slidenum">
              <a:rPr lang="bg-BG" smtClean="0"/>
              <a:pPr fontAlgn="base">
                <a:spcBef>
                  <a:spcPct val="0"/>
                </a:spcBef>
                <a:spcAft>
                  <a:spcPct val="0"/>
                </a:spcAft>
                <a:defRPr/>
              </a:pPr>
              <a:t>52</a:t>
            </a:fld>
            <a:endParaRPr lang="bg-BG" smtClean="0"/>
          </a:p>
        </p:txBody>
      </p:sp>
      <p:pic>
        <p:nvPicPr>
          <p:cNvPr id="57349"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5833" r="39583" b="53333"/>
          <a:stretch>
            <a:fillRect/>
          </a:stretch>
        </p:blipFill>
        <p:spPr bwMode="auto">
          <a:xfrm>
            <a:off x="1143000" y="1071563"/>
            <a:ext cx="75723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indent="0" eaLnBrk="1" fontAlgn="auto" hangingPunct="1">
              <a:spcAft>
                <a:spcPts val="0"/>
              </a:spcAft>
              <a:defRPr/>
            </a:pPr>
            <a:r>
              <a:rPr lang="bg-BG" dirty="0" smtClean="0">
                <a:solidFill>
                  <a:schemeClr val="accent1">
                    <a:tint val="83000"/>
                    <a:satMod val="150000"/>
                  </a:schemeClr>
                </a:solidFill>
              </a:rPr>
              <a:t>Упражнение </a:t>
            </a:r>
            <a:r>
              <a:rPr lang="en-US" dirty="0" smtClean="0">
                <a:solidFill>
                  <a:schemeClr val="accent1">
                    <a:tint val="83000"/>
                    <a:satMod val="150000"/>
                  </a:schemeClr>
                </a:solidFill>
              </a:rPr>
              <a:t>4</a:t>
            </a:r>
            <a:endParaRPr lang="bg-BG" dirty="0">
              <a:solidFill>
                <a:schemeClr val="accent1">
                  <a:tint val="83000"/>
                  <a:satMod val="150000"/>
                </a:schemeClr>
              </a:solidFill>
            </a:endParaRPr>
          </a:p>
        </p:txBody>
      </p:sp>
      <p:sp>
        <p:nvSpPr>
          <p:cNvPr id="3" name="Content Placeholder 2"/>
          <p:cNvSpPr>
            <a:spLocks noGrp="1"/>
          </p:cNvSpPr>
          <p:nvPr>
            <p:ph idx="1"/>
          </p:nvPr>
        </p:nvSpPr>
        <p:spPr>
          <a:xfrm>
            <a:off x="457200" y="1882775"/>
            <a:ext cx="8229600" cy="4572000"/>
          </a:xfrm>
        </p:spPr>
        <p:txBody>
          <a:bodyPr>
            <a:normAutofit fontScale="77500" lnSpcReduction="20000"/>
          </a:bodyPr>
          <a:lstStyle/>
          <a:p>
            <a:pPr marL="448056" indent="-384048" eaLnBrk="1" fontAlgn="auto" hangingPunct="1">
              <a:spcAft>
                <a:spcPts val="0"/>
              </a:spcAft>
              <a:buFont typeface="Wingdings 2"/>
              <a:buChar char=""/>
              <a:defRPr/>
            </a:pPr>
            <a:r>
              <a:rPr lang="bg-BG" smtClean="0"/>
              <a:t>Създайте функция </a:t>
            </a:r>
            <a:r>
              <a:rPr lang="bg-BG" b="1" smtClean="0"/>
              <a:t>rev_str()</a:t>
            </a:r>
            <a:r>
              <a:rPr lang="bg-BG" smtClean="0"/>
              <a:t>, която да обръща реда на даден низ. Предефинирайте </a:t>
            </a:r>
            <a:r>
              <a:rPr lang="bg-BG" b="1" smtClean="0"/>
              <a:t>rev_str()</a:t>
            </a:r>
            <a:r>
              <a:rPr lang="bg-BG" smtClean="0"/>
              <a:t> така, че да е възможно да се извиква както с един, така и с два низа. Ако функцията се извиква с един низ, нека в този низ да се съдържа резултатът от обръщането на ред, а ако се извика с два низа, нека резултатът да се връща във втория аргумент. Например:</a:t>
            </a:r>
          </a:p>
          <a:p>
            <a:pPr marL="448056" indent="-384048" eaLnBrk="1" fontAlgn="auto" hangingPunct="1">
              <a:spcAft>
                <a:spcPts val="0"/>
              </a:spcAft>
              <a:buFont typeface="Wingdings 2"/>
              <a:buChar char=""/>
              <a:defRPr/>
            </a:pPr>
            <a:r>
              <a:rPr lang="bg-BG" smtClean="0"/>
              <a:t>char s1[80], s2[80];</a:t>
            </a:r>
          </a:p>
          <a:p>
            <a:pPr marL="448056" indent="-384048" eaLnBrk="1" fontAlgn="auto" hangingPunct="1">
              <a:spcAft>
                <a:spcPts val="0"/>
              </a:spcAft>
              <a:buFont typeface="Wingdings 2"/>
              <a:buChar char=""/>
              <a:defRPr/>
            </a:pPr>
            <a:r>
              <a:rPr lang="bg-BG" smtClean="0"/>
              <a:t>strcpy(s1, "Hello");</a:t>
            </a:r>
          </a:p>
          <a:p>
            <a:pPr marL="448056" indent="-384048" eaLnBrk="1" fontAlgn="auto" hangingPunct="1">
              <a:spcAft>
                <a:spcPts val="0"/>
              </a:spcAft>
              <a:buFont typeface="Wingdings 2"/>
              <a:buChar char=""/>
              <a:defRPr/>
            </a:pPr>
            <a:r>
              <a:rPr lang="bg-BG" smtClean="0"/>
              <a:t>rev_str(s1, s2); // обърнатият низ отива в s2, s1 </a:t>
            </a:r>
            <a:br>
              <a:rPr lang="bg-BG" smtClean="0"/>
            </a:br>
            <a:r>
              <a:rPr lang="bg-BG" smtClean="0"/>
              <a:t>// не се променя</a:t>
            </a:r>
          </a:p>
          <a:p>
            <a:pPr marL="448056" indent="-384048" eaLnBrk="1" fontAlgn="auto" hangingPunct="1">
              <a:spcAft>
                <a:spcPts val="0"/>
              </a:spcAft>
              <a:buFont typeface="Wingdings 2"/>
              <a:buChar char=""/>
              <a:defRPr/>
            </a:pPr>
            <a:r>
              <a:rPr lang="bg-BG" smtClean="0"/>
              <a:t>rev_str(s1); // обърнатият низ се връща в s1</a:t>
            </a:r>
          </a:p>
          <a:p>
            <a:pPr marL="448056" indent="-384048" eaLnBrk="1" fontAlgn="auto" hangingPunct="1">
              <a:spcAft>
                <a:spcPts val="0"/>
              </a:spcAft>
              <a:buFont typeface="Wingdings 2"/>
              <a:buChar char=""/>
              <a:defRPr/>
            </a:pPr>
            <a:endParaRPr lang="bg-BG"/>
          </a:p>
        </p:txBody>
      </p:sp>
      <p:sp>
        <p:nvSpPr>
          <p:cNvPr id="583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837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EA9F176-D468-4EE4-BA20-7D42EDD4C9C8}" type="slidenum">
              <a:rPr lang="bg-BG" smtClean="0"/>
              <a:pPr fontAlgn="base">
                <a:spcBef>
                  <a:spcPct val="0"/>
                </a:spcBef>
                <a:spcAft>
                  <a:spcPct val="0"/>
                </a:spcAft>
                <a:defRPr/>
              </a:pPr>
              <a:t>53</a:t>
            </a:fld>
            <a:endParaRPr lang="bg-BG"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1042966" cy="6376216"/>
          </a:xfrm>
        </p:spPr>
        <p:txBody>
          <a:bodyPr vert="vert270">
            <a:noAutofit/>
          </a:bodyPr>
          <a:lstStyle/>
          <a:p>
            <a:pPr marL="484632" indent="0" eaLnBrk="1" fontAlgn="auto" hangingPunct="1">
              <a:spcAft>
                <a:spcPts val="0"/>
              </a:spcAft>
              <a:defRPr/>
            </a:pPr>
            <a:r>
              <a:rPr lang="bg-BG" sz="2800" dirty="0" smtClean="0">
                <a:solidFill>
                  <a:schemeClr val="accent1">
                    <a:tint val="83000"/>
                    <a:satMod val="150000"/>
                  </a:schemeClr>
                </a:solidFill>
              </a:rPr>
              <a:t>Примерно решение на </a:t>
            </a:r>
            <a:r>
              <a:rPr lang="bg-BG" sz="2800" dirty="0" smtClean="0">
                <a:solidFill>
                  <a:schemeClr val="accent1">
                    <a:tint val="83000"/>
                    <a:satMod val="150000"/>
                  </a:schemeClr>
                </a:solidFill>
              </a:rPr>
              <a:t>упр.</a:t>
            </a:r>
            <a:r>
              <a:rPr lang="en-US" sz="2800" dirty="0" smtClean="0">
                <a:solidFill>
                  <a:schemeClr val="accent1">
                    <a:tint val="83000"/>
                    <a:satMod val="150000"/>
                  </a:schemeClr>
                </a:solidFill>
              </a:rPr>
              <a:t>4</a:t>
            </a:r>
            <a:endParaRPr lang="bg-BG" sz="2800" dirty="0">
              <a:solidFill>
                <a:schemeClr val="accent1">
                  <a:tint val="83000"/>
                  <a:satMod val="150000"/>
                </a:schemeClr>
              </a:solidFill>
            </a:endParaRPr>
          </a:p>
        </p:txBody>
      </p:sp>
      <p:sp>
        <p:nvSpPr>
          <p:cNvPr id="59395"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
        <p:nvSpPr>
          <p:cNvPr id="5939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BDBA1EC-C06D-493E-A7DF-F056914E0EAD}" type="slidenum">
              <a:rPr lang="bg-BG" smtClean="0"/>
              <a:pPr fontAlgn="base">
                <a:spcBef>
                  <a:spcPct val="0"/>
                </a:spcBef>
                <a:spcAft>
                  <a:spcPct val="0"/>
                </a:spcAft>
                <a:defRPr/>
              </a:pPr>
              <a:t>54</a:t>
            </a:fld>
            <a:endParaRPr lang="bg-BG" smtClean="0"/>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l="13541" t="14999" r="50000" b="20000"/>
          <a:stretch>
            <a:fillRect/>
          </a:stretch>
        </p:blipFill>
        <p:spPr bwMode="auto">
          <a:xfrm>
            <a:off x="1071563" y="285750"/>
            <a:ext cx="5500687" cy="612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3"/>
          <p:cNvPicPr>
            <a:picLocks noChangeAspect="1" noChangeArrowheads="1"/>
          </p:cNvPicPr>
          <p:nvPr/>
        </p:nvPicPr>
        <p:blipFill>
          <a:blip r:embed="rId3">
            <a:extLst>
              <a:ext uri="{28A0092B-C50C-407E-A947-70E740481C1C}">
                <a14:useLocalDpi xmlns:a14="http://schemas.microsoft.com/office/drawing/2010/main" val="0"/>
              </a:ext>
            </a:extLst>
          </a:blip>
          <a:srcRect t="8876" r="67488" b="77811"/>
          <a:stretch>
            <a:fillRect/>
          </a:stretch>
        </p:blipFill>
        <p:spPr bwMode="auto">
          <a:xfrm>
            <a:off x="4857750" y="4714875"/>
            <a:ext cx="44894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Callout 2 6"/>
          <p:cNvSpPr/>
          <p:nvPr/>
        </p:nvSpPr>
        <p:spPr>
          <a:xfrm>
            <a:off x="5715000" y="1285875"/>
            <a:ext cx="2643188" cy="1357313"/>
          </a:xfrm>
          <a:prstGeom prst="borderCallout2">
            <a:avLst>
              <a:gd name="adj1" fmla="val 18750"/>
              <a:gd name="adj2" fmla="val -8333"/>
              <a:gd name="adj3" fmla="val 18750"/>
              <a:gd name="adj4" fmla="val -16667"/>
              <a:gd name="adj5" fmla="val -24614"/>
              <a:gd name="adj6" fmla="val -999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a:t>Предаването на параметър стринг, винаги става с указател</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bg-BG" cap="small" smtClean="0"/>
              <a:t>Проверка на знанията 1</a:t>
            </a:r>
            <a:endParaRPr lang="bg-BG"/>
          </a:p>
        </p:txBody>
      </p:sp>
      <p:sp>
        <p:nvSpPr>
          <p:cNvPr id="60419" name="Content Placeholder 2"/>
          <p:cNvSpPr>
            <a:spLocks noGrp="1"/>
          </p:cNvSpPr>
          <p:nvPr>
            <p:ph idx="1"/>
          </p:nvPr>
        </p:nvSpPr>
        <p:spPr>
          <a:xfrm>
            <a:off x="457200" y="1882775"/>
            <a:ext cx="8229600" cy="4572000"/>
          </a:xfrm>
        </p:spPr>
        <p:txBody>
          <a:bodyPr/>
          <a:lstStyle/>
          <a:p>
            <a:pPr eaLnBrk="1" hangingPunct="1"/>
            <a:r>
              <a:rPr lang="bg-BG" smtClean="0"/>
              <a:t>Напишете програма, която използва C++ вход/изход, за</a:t>
            </a:r>
            <a:r>
              <a:rPr lang="bg-BG" b="1" smtClean="0"/>
              <a:t> </a:t>
            </a:r>
            <a:r>
              <a:rPr lang="bg-BG" smtClean="0"/>
              <a:t>да</a:t>
            </a:r>
            <a:r>
              <a:rPr lang="bg-BG" b="1" smtClean="0"/>
              <a:t> </a:t>
            </a:r>
            <a:r>
              <a:rPr lang="bg-BG" smtClean="0"/>
              <a:t>подкани потребителя да въведе низ, след което извежда неговата дължина.</a:t>
            </a:r>
          </a:p>
          <a:p>
            <a:pPr eaLnBrk="1" hangingPunct="1"/>
            <a:endParaRPr lang="bg-BG" smtClean="0"/>
          </a:p>
          <a:p>
            <a:pPr eaLnBrk="1" hangingPunct="1"/>
            <a:endParaRPr lang="bg-BG" smtClean="0"/>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3B4F9245-3058-408A-9382-0AB96FDFE303}" type="slidenum">
              <a:rPr lang="bg-BG" smtClean="0"/>
              <a:pPr>
                <a:defRPr/>
              </a:pPr>
              <a:t>55</a:t>
            </a:fld>
            <a:endParaRPr lang="bg-B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bg-BG" sz="3600" smtClean="0">
                <a:solidFill>
                  <a:srgbClr val="92D050"/>
                </a:solidFill>
              </a:rPr>
              <a:t>Примерен отговор на задача1</a:t>
            </a:r>
            <a:endParaRPr lang="bg-BG" sz="3600">
              <a:solidFill>
                <a:srgbClr val="92D050"/>
              </a:solidFill>
            </a:endParaRP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1A2E5B30-9D45-4C4C-8032-DF97115E3D82}" type="slidenum">
              <a:rPr lang="bg-BG" smtClean="0"/>
              <a:pPr>
                <a:defRPr/>
              </a:pPr>
              <a:t>56</a:t>
            </a:fld>
            <a:endParaRPr lang="bg-BG"/>
          </a:p>
        </p:txBody>
      </p:sp>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l="13542" t="14999" r="45833" b="60834"/>
          <a:stretch>
            <a:fillRect/>
          </a:stretch>
        </p:blipFill>
        <p:spPr bwMode="auto">
          <a:xfrm>
            <a:off x="500063" y="1571625"/>
            <a:ext cx="8262937"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bg-BG" cap="small" smtClean="0"/>
              <a:t>Проверка на знанията 2</a:t>
            </a:r>
            <a:endParaRPr lang="bg-BG"/>
          </a:p>
        </p:txBody>
      </p:sp>
      <p:sp>
        <p:nvSpPr>
          <p:cNvPr id="62467" name="Content Placeholder 2"/>
          <p:cNvSpPr>
            <a:spLocks noGrp="1"/>
          </p:cNvSpPr>
          <p:nvPr>
            <p:ph idx="1"/>
          </p:nvPr>
        </p:nvSpPr>
        <p:spPr>
          <a:xfrm>
            <a:off x="457200" y="1882775"/>
            <a:ext cx="8229600" cy="4572000"/>
          </a:xfrm>
        </p:spPr>
        <p:txBody>
          <a:bodyPr/>
          <a:lstStyle/>
          <a:p>
            <a:pPr eaLnBrk="1" hangingPunct="1"/>
            <a:r>
              <a:rPr lang="bg-BG" smtClean="0"/>
              <a:t>Създайте клас, който да съдържа име и адресна информация. Съхранявайте информацията в символни низове, коитото са </a:t>
            </a:r>
            <a:r>
              <a:rPr lang="en-US" smtClean="0"/>
              <a:t>private </a:t>
            </a:r>
            <a:r>
              <a:rPr lang="bg-BG" smtClean="0"/>
              <a:t>членове на класа. Включете </a:t>
            </a:r>
            <a:r>
              <a:rPr lang="en-US" smtClean="0"/>
              <a:t>public </a:t>
            </a:r>
            <a:r>
              <a:rPr lang="bg-BG" smtClean="0"/>
              <a:t>член-функция, която да запазва името и адреса. Включете и </a:t>
            </a:r>
            <a:r>
              <a:rPr lang="en-US" smtClean="0"/>
              <a:t>public </a:t>
            </a:r>
            <a:r>
              <a:rPr lang="bg-BG" smtClean="0"/>
              <a:t>член-функция, която да извежда името и адреса. (Наречете тези функции </a:t>
            </a:r>
            <a:r>
              <a:rPr lang="en-US" smtClean="0"/>
              <a:t>store() </a:t>
            </a:r>
            <a:r>
              <a:rPr lang="bg-BG" smtClean="0"/>
              <a:t>и </a:t>
            </a:r>
            <a:r>
              <a:rPr lang="en-US" smtClean="0"/>
              <a:t>display().)</a:t>
            </a:r>
            <a:endParaRPr lang="bg-BG" smtClean="0"/>
          </a:p>
          <a:p>
            <a:pPr eaLnBrk="1" hangingPunct="1"/>
            <a:endParaRPr lang="bg-BG" smtClean="0"/>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3E3D92A6-1301-4845-9210-CFC1DDD286BA}" type="slidenum">
              <a:rPr lang="bg-BG" smtClean="0"/>
              <a:pPr>
                <a:defRPr/>
              </a:pPr>
              <a:t>57</a:t>
            </a:fld>
            <a:endParaRPr lang="bg-BG"/>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802" y="0"/>
            <a:ext cx="1500198" cy="5786478"/>
          </a:xfrm>
        </p:spPr>
        <p:txBody>
          <a:bodyPr vert="vert"/>
          <a:lstStyle/>
          <a:p>
            <a:pPr>
              <a:defRPr/>
            </a:pPr>
            <a:r>
              <a:rPr lang="bg-BG" sz="3600" smtClean="0">
                <a:solidFill>
                  <a:srgbClr val="92D050"/>
                </a:solidFill>
              </a:rPr>
              <a:t>Примерен отговор на задача 2</a:t>
            </a:r>
            <a:endParaRPr lang="bg-BG" sz="3600">
              <a:solidFill>
                <a:srgbClr val="92D050"/>
              </a:solidFill>
            </a:endParaRP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6182EC03-D048-422F-A356-868FFBDB824B}" type="slidenum">
              <a:rPr lang="bg-BG" smtClean="0"/>
              <a:pPr>
                <a:defRPr/>
              </a:pPr>
              <a:t>58</a:t>
            </a:fld>
            <a:endParaRPr lang="bg-BG"/>
          </a:p>
        </p:txBody>
      </p:sp>
      <p:pic>
        <p:nvPicPr>
          <p:cNvPr id="63493" name="Picture 3"/>
          <p:cNvPicPr>
            <a:picLocks noChangeAspect="1" noChangeArrowheads="1"/>
          </p:cNvPicPr>
          <p:nvPr/>
        </p:nvPicPr>
        <p:blipFill>
          <a:blip r:embed="rId2">
            <a:extLst>
              <a:ext uri="{28A0092B-C50C-407E-A947-70E740481C1C}">
                <a14:useLocalDpi xmlns:a14="http://schemas.microsoft.com/office/drawing/2010/main" val="0"/>
              </a:ext>
            </a:extLst>
          </a:blip>
          <a:srcRect l="14063" t="14999" r="55209" b="15833"/>
          <a:stretch>
            <a:fillRect/>
          </a:stretch>
        </p:blipFill>
        <p:spPr bwMode="auto">
          <a:xfrm>
            <a:off x="214313" y="0"/>
            <a:ext cx="48752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4"/>
          <p:cNvPicPr>
            <a:picLocks noChangeAspect="1" noChangeArrowheads="1"/>
          </p:cNvPicPr>
          <p:nvPr/>
        </p:nvPicPr>
        <p:blipFill>
          <a:blip r:embed="rId3">
            <a:extLst>
              <a:ext uri="{28A0092B-C50C-407E-A947-70E740481C1C}">
                <a14:useLocalDpi xmlns:a14="http://schemas.microsoft.com/office/drawing/2010/main" val="0"/>
              </a:ext>
            </a:extLst>
          </a:blip>
          <a:srcRect l="50520" t="37500" r="32291" b="50833"/>
          <a:stretch>
            <a:fillRect/>
          </a:stretch>
        </p:blipFill>
        <p:spPr bwMode="auto">
          <a:xfrm>
            <a:off x="3857625" y="3143250"/>
            <a:ext cx="42100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bg-BG" cap="small" dirty="0" smtClean="0"/>
              <a:t>Проверка на знанията </a:t>
            </a:r>
            <a:r>
              <a:rPr lang="en-US" cap="small" dirty="0" smtClean="0"/>
              <a:t>3</a:t>
            </a:r>
            <a:endParaRPr lang="bg-BG" dirty="0"/>
          </a:p>
        </p:txBody>
      </p:sp>
      <p:sp>
        <p:nvSpPr>
          <p:cNvPr id="3" name="Content Placeholder 2"/>
          <p:cNvSpPr>
            <a:spLocks noGrp="1"/>
          </p:cNvSpPr>
          <p:nvPr>
            <p:ph idx="1"/>
          </p:nvPr>
        </p:nvSpPr>
        <p:spPr>
          <a:xfrm>
            <a:off x="457200" y="1882775"/>
            <a:ext cx="8229600" cy="4572000"/>
          </a:xfrm>
        </p:spPr>
        <p:txBody>
          <a:bodyPr>
            <a:normAutofit fontScale="70000" lnSpcReduction="20000"/>
          </a:bodyPr>
          <a:lstStyle/>
          <a:p>
            <a:pPr eaLnBrk="1" hangingPunct="1">
              <a:defRPr/>
            </a:pPr>
            <a:r>
              <a:rPr lang="bg-BG" smtClean="0"/>
              <a:t>Къде е грешката в следния фрагмент?</a:t>
            </a:r>
          </a:p>
          <a:p>
            <a:pPr eaLnBrk="1" hangingPunct="1">
              <a:buFont typeface="Wingdings 2" pitchFamily="18" charset="2"/>
              <a:buNone/>
              <a:defRPr/>
            </a:pPr>
            <a:r>
              <a:rPr lang="en-US" smtClean="0"/>
              <a:t>#include &lt;iostream&gt; </a:t>
            </a:r>
            <a:endParaRPr lang="bg-BG" smtClean="0"/>
          </a:p>
          <a:p>
            <a:pPr eaLnBrk="1" hangingPunct="1">
              <a:buFont typeface="Wingdings 2" pitchFamily="18" charset="2"/>
              <a:buNone/>
              <a:defRPr/>
            </a:pPr>
            <a:r>
              <a:rPr lang="en-US" smtClean="0"/>
              <a:t>using namespace std;</a:t>
            </a:r>
            <a:endParaRPr lang="bg-BG" smtClean="0"/>
          </a:p>
          <a:p>
            <a:pPr eaLnBrk="1" hangingPunct="1">
              <a:buFont typeface="Wingdings 2" pitchFamily="18" charset="2"/>
              <a:buNone/>
              <a:defRPr/>
            </a:pPr>
            <a:endParaRPr lang="bg-BG" smtClean="0"/>
          </a:p>
          <a:p>
            <a:pPr eaLnBrk="1" hangingPunct="1">
              <a:buFont typeface="Wingdings 2" pitchFamily="18" charset="2"/>
              <a:buNone/>
              <a:defRPr/>
            </a:pPr>
            <a:r>
              <a:rPr lang="en-US" smtClean="0"/>
              <a:t>class myclass </a:t>
            </a:r>
            <a:r>
              <a:rPr lang="bg-BG" smtClean="0"/>
              <a:t>{</a:t>
            </a:r>
          </a:p>
          <a:p>
            <a:pPr eaLnBrk="1" hangingPunct="1">
              <a:buFont typeface="Wingdings 2" pitchFamily="18" charset="2"/>
              <a:buNone/>
              <a:defRPr/>
            </a:pPr>
            <a:r>
              <a:rPr lang="bg-BG" smtClean="0"/>
              <a:t>	</a:t>
            </a:r>
            <a:r>
              <a:rPr lang="en-US" smtClean="0"/>
              <a:t>int i </a:t>
            </a:r>
            <a:r>
              <a:rPr lang="bg-BG" smtClean="0"/>
              <a:t>; </a:t>
            </a:r>
          </a:p>
          <a:p>
            <a:pPr eaLnBrk="1" hangingPunct="1">
              <a:buFont typeface="Wingdings 2" pitchFamily="18" charset="2"/>
              <a:buNone/>
              <a:defRPr/>
            </a:pPr>
            <a:r>
              <a:rPr lang="en-US" smtClean="0"/>
              <a:t>public</a:t>
            </a:r>
            <a:r>
              <a:rPr lang="bg-BG" smtClean="0"/>
              <a:t>:</a:t>
            </a:r>
          </a:p>
          <a:p>
            <a:pPr eaLnBrk="1" hangingPunct="1">
              <a:buFont typeface="Wingdings 2" pitchFamily="18" charset="2"/>
              <a:buNone/>
              <a:defRPr/>
            </a:pPr>
            <a:r>
              <a:rPr lang="bg-BG" smtClean="0"/>
              <a:t>}</a:t>
            </a:r>
            <a:r>
              <a:rPr lang="bg-BG" b="1" smtClean="0"/>
              <a:t>;</a:t>
            </a:r>
            <a:endParaRPr lang="bg-BG" smtClean="0"/>
          </a:p>
          <a:p>
            <a:pPr eaLnBrk="1" hangingPunct="1">
              <a:buFont typeface="Wingdings 2" pitchFamily="18" charset="2"/>
              <a:buNone/>
              <a:defRPr/>
            </a:pPr>
            <a:r>
              <a:rPr lang="en-US" smtClean="0"/>
              <a:t>int main</a:t>
            </a:r>
            <a:r>
              <a:rPr lang="bg-BG" smtClean="0"/>
              <a:t>() </a:t>
            </a:r>
          </a:p>
          <a:p>
            <a:pPr eaLnBrk="1" hangingPunct="1">
              <a:buFont typeface="Wingdings 2" pitchFamily="18" charset="2"/>
              <a:buNone/>
              <a:defRPr/>
            </a:pPr>
            <a:r>
              <a:rPr lang="bg-BG" smtClean="0"/>
              <a:t>{</a:t>
            </a:r>
          </a:p>
          <a:p>
            <a:pPr eaLnBrk="1" hangingPunct="1">
              <a:buFont typeface="Wingdings 2" pitchFamily="18" charset="2"/>
              <a:buNone/>
              <a:defRPr/>
            </a:pPr>
            <a:r>
              <a:rPr lang="en-US" smtClean="0"/>
              <a:t>myclass ob; </a:t>
            </a:r>
            <a:endParaRPr lang="bg-BG" smtClean="0"/>
          </a:p>
          <a:p>
            <a:pPr eaLnBrk="1" hangingPunct="1">
              <a:buFont typeface="Wingdings 2" pitchFamily="18" charset="2"/>
              <a:buNone/>
              <a:defRPr/>
            </a:pPr>
            <a:r>
              <a:rPr lang="en-US" smtClean="0"/>
              <a:t>ob.i=10;</a:t>
            </a:r>
            <a:endParaRPr lang="bg-BG" smtClean="0"/>
          </a:p>
          <a:p>
            <a:pPr eaLnBrk="1" hangingPunct="1">
              <a:buFont typeface="Wingdings 2" pitchFamily="18" charset="2"/>
              <a:buNone/>
              <a:defRPr/>
            </a:pPr>
            <a:r>
              <a:rPr lang="bg-BG" smtClean="0"/>
              <a:t>...</a:t>
            </a:r>
            <a:br>
              <a:rPr lang="bg-BG" smtClean="0"/>
            </a:br>
            <a:endParaRPr lang="bg-BG" smtClean="0"/>
          </a:p>
          <a:p>
            <a:pPr eaLnBrk="1" hangingPunct="1">
              <a:defRPr/>
            </a:pPr>
            <a:endParaRPr lang="bg-BG" smtClean="0"/>
          </a:p>
          <a:p>
            <a:pPr eaLnBrk="1" hangingPunct="1">
              <a:defRPr/>
            </a:pPr>
            <a:endParaRPr lang="bg-BG"/>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D1C64420-1ED8-4F0A-9607-4DAE9A38B608}" type="slidenum">
              <a:rPr lang="bg-BG" smtClean="0"/>
              <a:pPr>
                <a:defRPr/>
              </a:pPr>
              <a:t>59</a:t>
            </a:fld>
            <a:endParaRPr lang="bg-BG"/>
          </a:p>
        </p:txBody>
      </p:sp>
      <p:sp>
        <p:nvSpPr>
          <p:cNvPr id="6" name="Line Callout 2 5"/>
          <p:cNvSpPr/>
          <p:nvPr/>
        </p:nvSpPr>
        <p:spPr>
          <a:xfrm>
            <a:off x="4929188" y="3429000"/>
            <a:ext cx="3357562" cy="1785938"/>
          </a:xfrm>
          <a:prstGeom prst="borderCallout2">
            <a:avLst>
              <a:gd name="adj1" fmla="val 18750"/>
              <a:gd name="adj2" fmla="val -8333"/>
              <a:gd name="adj3" fmla="val 18750"/>
              <a:gd name="adj4" fmla="val -16667"/>
              <a:gd name="adj5" fmla="val 19040"/>
              <a:gd name="adj6" fmla="val -929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bg-BG"/>
              <a:t>Променливата  </a:t>
            </a:r>
            <a:r>
              <a:rPr lang="en-US"/>
              <a:t>I </a:t>
            </a:r>
            <a:r>
              <a:rPr lang="bg-BG"/>
              <a:t>е </a:t>
            </a:r>
            <a:r>
              <a:rPr lang="en-US"/>
              <a:t>private </a:t>
            </a:r>
            <a:r>
              <a:rPr lang="bg-BG"/>
              <a:t>за </a:t>
            </a:r>
            <a:r>
              <a:rPr lang="en-US"/>
              <a:t>myclass() </a:t>
            </a:r>
            <a:r>
              <a:rPr lang="bg-BG"/>
              <a:t>и не е достъпна в рамките на </a:t>
            </a:r>
            <a:r>
              <a:rPr lang="en-US"/>
              <a:t>main()</a:t>
            </a:r>
            <a:endParaRPr lang="bg-B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normAutofit fontScale="90000"/>
          </a:bodyPr>
          <a:lstStyle/>
          <a:p>
            <a:pPr indent="0" eaLnBrk="1" fontAlgn="auto" hangingPunct="1">
              <a:spcAft>
                <a:spcPts val="0"/>
              </a:spcAft>
              <a:defRPr/>
            </a:pPr>
            <a:r>
              <a:rPr lang="bg-BG" smtClean="0">
                <a:solidFill>
                  <a:schemeClr val="accent1">
                    <a:tint val="83000"/>
                    <a:satMod val="150000"/>
                  </a:schemeClr>
                </a:solidFill>
              </a:rPr>
              <a:t>Пример за проста декларация на клас:</a:t>
            </a:r>
            <a:br>
              <a:rPr lang="bg-BG" smtClean="0">
                <a:solidFill>
                  <a:schemeClr val="accent1">
                    <a:tint val="83000"/>
                    <a:satMod val="150000"/>
                  </a:schemeClr>
                </a:solidFill>
              </a:rPr>
            </a:br>
            <a:endParaRPr lang="bg-BG">
              <a:solidFill>
                <a:schemeClr val="accent1">
                  <a:tint val="83000"/>
                  <a:satMod val="150000"/>
                </a:schemeClr>
              </a:solidFill>
            </a:endParaRPr>
          </a:p>
        </p:txBody>
      </p:sp>
      <p:sp>
        <p:nvSpPr>
          <p:cNvPr id="3" name="Content Placeholder 2"/>
          <p:cNvSpPr>
            <a:spLocks noGrp="1"/>
          </p:cNvSpPr>
          <p:nvPr>
            <p:ph sz="half" idx="1"/>
          </p:nvPr>
        </p:nvSpPr>
        <p:spPr>
          <a:xfrm>
            <a:off x="457200" y="1722438"/>
            <a:ext cx="4259263" cy="4525962"/>
          </a:xfrm>
        </p:spPr>
        <p:txBody>
          <a:bodyPr>
            <a:normAutofit fontScale="92500" lnSpcReduction="20000"/>
          </a:bodyPr>
          <a:lstStyle/>
          <a:p>
            <a:pPr marL="448056" indent="-384048" eaLnBrk="1" fontAlgn="auto" hangingPunct="1">
              <a:spcAft>
                <a:spcPts val="0"/>
              </a:spcAft>
              <a:buFont typeface="Wingdings 2"/>
              <a:buNone/>
              <a:defRPr/>
            </a:pPr>
            <a:r>
              <a:rPr lang="en-US" dirty="0" smtClean="0"/>
              <a:t>class </a:t>
            </a:r>
            <a:r>
              <a:rPr lang="en-US" dirty="0" smtClean="0"/>
              <a:t>Circle </a:t>
            </a:r>
            <a:r>
              <a:rPr lang="bg-BG" dirty="0" smtClean="0"/>
              <a:t>{ </a:t>
            </a:r>
            <a:endParaRPr lang="bg-BG" dirty="0" smtClean="0"/>
          </a:p>
          <a:p>
            <a:pPr marL="448056" indent="-384048" eaLnBrk="1" fontAlgn="auto" hangingPunct="1">
              <a:spcAft>
                <a:spcPts val="0"/>
              </a:spcAft>
              <a:buFont typeface="Wingdings 2"/>
              <a:buNone/>
              <a:defRPr/>
            </a:pPr>
            <a:r>
              <a:rPr lang="en-US" dirty="0" smtClean="0">
                <a:solidFill>
                  <a:schemeClr val="accent4"/>
                </a:solidFill>
              </a:rPr>
              <a:t>//private </a:t>
            </a:r>
            <a:r>
              <a:rPr lang="bg-BG" dirty="0" smtClean="0">
                <a:solidFill>
                  <a:schemeClr val="accent4"/>
                </a:solidFill>
              </a:rPr>
              <a:t>за </a:t>
            </a:r>
            <a:r>
              <a:rPr lang="en-US" dirty="0">
                <a:solidFill>
                  <a:schemeClr val="accent4"/>
                </a:solidFill>
              </a:rPr>
              <a:t>Circle </a:t>
            </a:r>
            <a:endParaRPr lang="bg-BG" dirty="0" smtClean="0">
              <a:solidFill>
                <a:schemeClr val="accent4"/>
              </a:solidFill>
            </a:endParaRPr>
          </a:p>
          <a:p>
            <a:pPr marL="448056" indent="-384048" eaLnBrk="1" fontAlgn="auto" hangingPunct="1">
              <a:spcAft>
                <a:spcPts val="0"/>
              </a:spcAft>
              <a:buFont typeface="Wingdings 2"/>
              <a:buNone/>
              <a:defRPr/>
            </a:pPr>
            <a:r>
              <a:rPr lang="en-US" dirty="0" err="1" smtClean="0"/>
              <a:t>int</a:t>
            </a:r>
            <a:r>
              <a:rPr lang="en-US" dirty="0" smtClean="0"/>
              <a:t> </a:t>
            </a:r>
            <a:r>
              <a:rPr lang="en-US" b="1" dirty="0" smtClean="0"/>
              <a:t>radius</a:t>
            </a:r>
            <a:r>
              <a:rPr lang="en-US" dirty="0" smtClean="0"/>
              <a:t>;</a:t>
            </a:r>
            <a:endParaRPr lang="bg-BG" dirty="0" smtClean="0"/>
          </a:p>
          <a:p>
            <a:pPr marL="448056" indent="-384048" eaLnBrk="1" fontAlgn="auto" hangingPunct="1">
              <a:spcAft>
                <a:spcPts val="0"/>
              </a:spcAft>
              <a:buFont typeface="Wingdings 2"/>
              <a:buNone/>
              <a:defRPr/>
            </a:pPr>
            <a:r>
              <a:rPr lang="en-US" dirty="0" smtClean="0"/>
              <a:t> </a:t>
            </a:r>
            <a:r>
              <a:rPr lang="en-US" dirty="0" smtClean="0">
                <a:solidFill>
                  <a:srgbClr val="FFC000"/>
                </a:solidFill>
              </a:rPr>
              <a:t>public</a:t>
            </a:r>
            <a:r>
              <a:rPr lang="bg-BG" dirty="0" smtClean="0">
                <a:solidFill>
                  <a:srgbClr val="FFC000"/>
                </a:solidFill>
              </a:rPr>
              <a:t>:</a:t>
            </a:r>
          </a:p>
          <a:p>
            <a:pPr marL="448056" indent="-384048" eaLnBrk="1" fontAlgn="auto" hangingPunct="1">
              <a:spcAft>
                <a:spcPts val="0"/>
              </a:spcAft>
              <a:buFont typeface="Wingdings 2"/>
              <a:buNone/>
              <a:defRPr/>
            </a:pPr>
            <a:r>
              <a:rPr lang="en-US" dirty="0" smtClean="0"/>
              <a:t>void </a:t>
            </a:r>
            <a:r>
              <a:rPr lang="en-US" b="1" dirty="0" err="1" smtClean="0"/>
              <a:t>set_radius</a:t>
            </a:r>
            <a:r>
              <a:rPr lang="en-US" b="1" dirty="0" smtClean="0"/>
              <a:t>(</a:t>
            </a:r>
            <a:r>
              <a:rPr lang="en-US" b="1" dirty="0" err="1" smtClean="0"/>
              <a:t>int</a:t>
            </a:r>
            <a:r>
              <a:rPr lang="en-US" b="1" dirty="0" smtClean="0"/>
              <a:t> </a:t>
            </a:r>
            <a:r>
              <a:rPr lang="en-US" b="1" dirty="0" err="1" smtClean="0"/>
              <a:t>num</a:t>
            </a:r>
            <a:r>
              <a:rPr lang="en-US" b="1" dirty="0" smtClean="0"/>
              <a:t>)</a:t>
            </a:r>
            <a:r>
              <a:rPr lang="bg-BG" dirty="0" smtClean="0"/>
              <a:t>; </a:t>
            </a:r>
          </a:p>
          <a:p>
            <a:pPr marL="448056" indent="-384048" eaLnBrk="1" fontAlgn="auto" hangingPunct="1">
              <a:spcAft>
                <a:spcPts val="0"/>
              </a:spcAft>
              <a:buFont typeface="Wingdings 2"/>
              <a:buNone/>
              <a:defRPr/>
            </a:pPr>
            <a:r>
              <a:rPr lang="en-US" dirty="0" err="1" smtClean="0"/>
              <a:t>int</a:t>
            </a:r>
            <a:r>
              <a:rPr lang="en-US" dirty="0" smtClean="0"/>
              <a:t> </a:t>
            </a:r>
            <a:r>
              <a:rPr lang="en-US" b="1" dirty="0" err="1"/>
              <a:t>get_radius</a:t>
            </a:r>
            <a:r>
              <a:rPr lang="en-US" b="1" dirty="0"/>
              <a:t> </a:t>
            </a:r>
            <a:r>
              <a:rPr lang="bg-BG" b="1" dirty="0" smtClean="0"/>
              <a:t>()</a:t>
            </a:r>
            <a:r>
              <a:rPr lang="bg-BG" dirty="0" smtClean="0"/>
              <a:t>; </a:t>
            </a:r>
            <a:endParaRPr lang="bg-BG" dirty="0" smtClean="0"/>
          </a:p>
          <a:p>
            <a:pPr marL="448056" indent="-384048" eaLnBrk="1" fontAlgn="auto" hangingPunct="1">
              <a:spcAft>
                <a:spcPts val="0"/>
              </a:spcAft>
              <a:buFont typeface="Wingdings 2"/>
              <a:buNone/>
              <a:defRPr/>
            </a:pPr>
            <a:r>
              <a:rPr lang="bg-BG" dirty="0" smtClean="0"/>
              <a:t>} ;</a:t>
            </a:r>
            <a:endParaRPr lang="bg-BG" dirty="0"/>
          </a:p>
        </p:txBody>
      </p:sp>
      <p:sp>
        <p:nvSpPr>
          <p:cNvPr id="4" name="Content Placeholder 3"/>
          <p:cNvSpPr>
            <a:spLocks noGrp="1"/>
          </p:cNvSpPr>
          <p:nvPr>
            <p:ph sz="half" idx="2"/>
          </p:nvPr>
        </p:nvSpPr>
        <p:spPr>
          <a:xfrm>
            <a:off x="4572000" y="1052736"/>
            <a:ext cx="4183063" cy="4525962"/>
          </a:xfrm>
        </p:spPr>
        <p:txBody>
          <a:bodyPr>
            <a:normAutofit fontScale="92500" lnSpcReduction="20000"/>
          </a:bodyPr>
          <a:lstStyle/>
          <a:p>
            <a:pPr marL="448056" indent="-384048" eaLnBrk="1" fontAlgn="auto" hangingPunct="1">
              <a:spcAft>
                <a:spcPts val="0"/>
              </a:spcAft>
              <a:buFont typeface="Wingdings 2"/>
              <a:buChar char=""/>
              <a:defRPr/>
            </a:pPr>
            <a:r>
              <a:rPr lang="bg-BG" dirty="0" smtClean="0"/>
              <a:t>Този клас </a:t>
            </a:r>
            <a:r>
              <a:rPr lang="bg-BG" b="1" dirty="0" smtClean="0"/>
              <a:t>има</a:t>
            </a:r>
            <a:r>
              <a:rPr lang="bg-BG" dirty="0" smtClean="0"/>
              <a:t> </a:t>
            </a:r>
            <a:r>
              <a:rPr lang="bg-BG" dirty="0" smtClean="0"/>
              <a:t>една </a:t>
            </a:r>
            <a:r>
              <a:rPr lang="en-US" dirty="0" smtClean="0"/>
              <a:t>private </a:t>
            </a:r>
            <a:r>
              <a:rPr lang="bg-BG" dirty="0" smtClean="0"/>
              <a:t>член данна, </a:t>
            </a:r>
            <a:r>
              <a:rPr lang="en-US" b="1" dirty="0"/>
              <a:t>radius</a:t>
            </a:r>
            <a:r>
              <a:rPr lang="bg-BG" b="1" dirty="0" smtClean="0"/>
              <a:t>, </a:t>
            </a:r>
            <a:r>
              <a:rPr lang="bg-BG" dirty="0" smtClean="0"/>
              <a:t>и две </a:t>
            </a:r>
            <a:r>
              <a:rPr lang="en-US" dirty="0" smtClean="0"/>
              <a:t>public </a:t>
            </a:r>
            <a:r>
              <a:rPr lang="bg-BG" dirty="0" smtClean="0"/>
              <a:t>функции </a:t>
            </a:r>
            <a:r>
              <a:rPr lang="en-US" b="1" dirty="0" err="1" smtClean="0"/>
              <a:t>set_</a:t>
            </a:r>
            <a:r>
              <a:rPr lang="en-US" b="1" dirty="0" err="1"/>
              <a:t>radius</a:t>
            </a:r>
            <a:r>
              <a:rPr lang="en-US" b="1" dirty="0"/>
              <a:t> </a:t>
            </a:r>
            <a:r>
              <a:rPr lang="en-US" b="1" dirty="0" smtClean="0"/>
              <a:t>() </a:t>
            </a:r>
            <a:r>
              <a:rPr lang="bg-BG" dirty="0" smtClean="0"/>
              <a:t>и </a:t>
            </a:r>
            <a:r>
              <a:rPr lang="en-US" dirty="0" smtClean="0"/>
              <a:t/>
            </a:r>
            <a:br>
              <a:rPr lang="en-US" dirty="0" smtClean="0"/>
            </a:br>
            <a:r>
              <a:rPr lang="en-US" b="1" dirty="0" err="1" smtClean="0"/>
              <a:t>get_</a:t>
            </a:r>
            <a:r>
              <a:rPr lang="en-US" b="1" dirty="0" err="1" smtClean="0"/>
              <a:t>radius</a:t>
            </a:r>
            <a:r>
              <a:rPr lang="en-US" dirty="0" smtClean="0"/>
              <a:t> </a:t>
            </a:r>
            <a:r>
              <a:rPr lang="en-US" b="1" dirty="0" smtClean="0"/>
              <a:t>(). </a:t>
            </a:r>
            <a:endParaRPr lang="bg-BG" b="1" dirty="0" smtClean="0"/>
          </a:p>
          <a:p>
            <a:pPr marL="448056" indent="-384048" eaLnBrk="1" fontAlgn="auto" hangingPunct="1">
              <a:spcAft>
                <a:spcPts val="0"/>
              </a:spcAft>
              <a:buFont typeface="Wingdings 2"/>
              <a:buChar char=""/>
              <a:defRPr/>
            </a:pPr>
            <a:r>
              <a:rPr lang="bg-BG" dirty="0" smtClean="0"/>
              <a:t>Забележете, че функциите са декларирани в класа с техните </a:t>
            </a:r>
            <a:r>
              <a:rPr lang="bg-BG" b="1" dirty="0" smtClean="0"/>
              <a:t>прототипи</a:t>
            </a:r>
            <a:r>
              <a:rPr lang="bg-BG" dirty="0" smtClean="0"/>
              <a:t>.</a:t>
            </a:r>
          </a:p>
          <a:p>
            <a:pPr marL="448056" indent="-384048" eaLnBrk="1" fontAlgn="auto" hangingPunct="1">
              <a:spcAft>
                <a:spcPts val="0"/>
              </a:spcAft>
              <a:buFont typeface="Wingdings 2"/>
              <a:buChar char=""/>
              <a:defRPr/>
            </a:pPr>
            <a:r>
              <a:rPr lang="bg-BG" dirty="0" smtClean="0"/>
              <a:t>Функциите, които са декларирани като част от един клас, се наричат </a:t>
            </a:r>
            <a:r>
              <a:rPr lang="en-US" dirty="0" smtClean="0"/>
              <a:t/>
            </a:r>
            <a:br>
              <a:rPr lang="en-US" dirty="0" smtClean="0"/>
            </a:br>
            <a:r>
              <a:rPr lang="bg-BG" b="1" i="1" dirty="0" smtClean="0"/>
              <a:t>член-функции.</a:t>
            </a:r>
            <a:endParaRPr lang="bg-BG" b="1" dirty="0" smtClean="0"/>
          </a:p>
          <a:p>
            <a:pPr marL="448056" indent="-384048" eaLnBrk="1" fontAlgn="auto" hangingPunct="1">
              <a:spcAft>
                <a:spcPts val="0"/>
              </a:spcAft>
              <a:buFont typeface="Wingdings 2"/>
              <a:buChar char=""/>
              <a:defRPr/>
            </a:pPr>
            <a:endParaRPr lang="bg-BG" dirty="0"/>
          </a:p>
        </p:txBody>
      </p:sp>
      <p:sp>
        <p:nvSpPr>
          <p:cNvPr id="133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3CDBF81-B229-4A35-9B54-C07A2610A289}" type="slidenum">
              <a:rPr lang="bg-BG" smtClean="0"/>
              <a:pPr fontAlgn="base">
                <a:spcBef>
                  <a:spcPct val="0"/>
                </a:spcBef>
                <a:spcAft>
                  <a:spcPct val="0"/>
                </a:spcAft>
                <a:defRPr/>
              </a:pPr>
              <a:t>6</a:t>
            </a:fld>
            <a:endParaRPr lang="bg-BG" smtClean="0"/>
          </a:p>
        </p:txBody>
      </p:sp>
      <p:sp>
        <p:nvSpPr>
          <p:cNvPr id="13318"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0544" y="776288"/>
            <a:ext cx="8062912" cy="2295522"/>
          </a:xfrm>
        </p:spPr>
        <p:txBody>
          <a:bodyPr>
            <a:noAutofit/>
          </a:bodyPr>
          <a:lstStyle/>
          <a:p>
            <a:pPr>
              <a:defRPr/>
            </a:pPr>
            <a:r>
              <a:rPr lang="bg-BG" sz="3200" smtClean="0"/>
              <a:t>Всички обектно-ориентирани езици за програмиране, включително С++, имат три общи характерни черти: </a:t>
            </a:r>
            <a:endParaRPr lang="bg-BG" sz="3200"/>
          </a:p>
        </p:txBody>
      </p:sp>
      <p:sp>
        <p:nvSpPr>
          <p:cNvPr id="7" name="Subtitle 6"/>
          <p:cNvSpPr>
            <a:spLocks noGrp="1"/>
          </p:cNvSpPr>
          <p:nvPr>
            <p:ph type="subTitle" idx="1"/>
          </p:nvPr>
        </p:nvSpPr>
        <p:spPr>
          <a:xfrm>
            <a:off x="540544" y="3357562"/>
            <a:ext cx="8062912" cy="1752600"/>
          </a:xfrm>
          <a:ln>
            <a:miter lim="800000"/>
            <a:headEnd/>
            <a:tailEnd/>
          </a:ln>
          <a:extLst/>
        </p:spPr>
        <p:txBody>
          <a:bodyPr/>
          <a:lstStyle/>
          <a:p>
            <a:pPr>
              <a:defRPr/>
            </a:pPr>
            <a:r>
              <a:rPr lang="bg-BG" smtClean="0"/>
              <a:t>капсулиране, полиморфизъм и наследяване</a:t>
            </a:r>
            <a:endParaRPr lang="bg-BG"/>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FCEE6BB5-AD37-4C5E-A729-76C3EC7CED65}" type="slidenum">
              <a:rPr lang="bg-BG" smtClean="0"/>
              <a:pPr>
                <a:defRPr/>
              </a:pPr>
              <a:t>60</a:t>
            </a:fld>
            <a:endParaRPr lang="bg-BG"/>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defRPr/>
            </a:pPr>
            <a:r>
              <a:rPr lang="bg-BG" b="1" i="1" smtClean="0">
                <a:solidFill>
                  <a:schemeClr val="accent1"/>
                </a:solidFill>
                <a:latin typeface="Arial"/>
                <a:ea typeface="Times New Roman"/>
                <a:cs typeface="Times New Roman"/>
              </a:rPr>
              <a:t>Капсулиране</a:t>
            </a:r>
            <a:endParaRPr lang="bg-BG">
              <a:solidFill>
                <a:schemeClr val="accent1"/>
              </a:solidFill>
              <a:latin typeface="Verdana"/>
              <a:ea typeface="Calibri"/>
              <a:cs typeface="Times New Roman"/>
            </a:endParaRPr>
          </a:p>
        </p:txBody>
      </p:sp>
      <p:sp>
        <p:nvSpPr>
          <p:cNvPr id="3" name="Content Placeholder 2"/>
          <p:cNvSpPr>
            <a:spLocks noGrp="1"/>
          </p:cNvSpPr>
          <p:nvPr>
            <p:ph idx="1"/>
          </p:nvPr>
        </p:nvSpPr>
        <p:spPr>
          <a:xfrm>
            <a:off x="457200" y="1882775"/>
            <a:ext cx="8229600" cy="4572000"/>
          </a:xfrm>
        </p:spPr>
        <p:txBody>
          <a:bodyPr>
            <a:normAutofit fontScale="85000" lnSpcReduction="10000"/>
          </a:bodyPr>
          <a:lstStyle/>
          <a:p>
            <a:pPr>
              <a:defRPr/>
            </a:pPr>
            <a:r>
              <a:rPr lang="bg-BG" i="1" smtClean="0"/>
              <a:t>Капсулирането</a:t>
            </a:r>
            <a:r>
              <a:rPr lang="bg-BG" smtClean="0"/>
              <a:t> е механизмът, който свързва заедно кода и данните, които той обработва, като ги запазва невредими от външна намеса и злоупотреба. В един обектно-ориентиран език за програмиране, кодът и данните могат да бъдат комбинирани по начин, по който се създава самостоятелна </a:t>
            </a:r>
            <a:r>
              <a:rPr lang="bg-BG" b="1" smtClean="0"/>
              <a:t>“черна кутия”.</a:t>
            </a:r>
            <a:endParaRPr lang="en-US" b="1" smtClean="0"/>
          </a:p>
          <a:p>
            <a:pPr>
              <a:defRPr/>
            </a:pPr>
            <a:r>
              <a:rPr lang="bg-BG" b="1" smtClean="0"/>
              <a:t>Когато код и данни са свързани заедно по този начин, </a:t>
            </a:r>
            <a:r>
              <a:rPr lang="bg-BG" b="1" smtClean="0">
                <a:solidFill>
                  <a:schemeClr val="accent1"/>
                </a:solidFill>
              </a:rPr>
              <a:t>се създава </a:t>
            </a:r>
            <a:r>
              <a:rPr lang="bg-BG" b="1" i="1" smtClean="0">
                <a:solidFill>
                  <a:schemeClr val="accent1"/>
                </a:solidFill>
              </a:rPr>
              <a:t>обект</a:t>
            </a:r>
            <a:r>
              <a:rPr lang="bg-BG" i="1" smtClean="0"/>
              <a:t>.</a:t>
            </a:r>
            <a:r>
              <a:rPr lang="bg-BG" smtClean="0"/>
              <a:t> </a:t>
            </a:r>
            <a:endParaRPr lang="en-US" smtClean="0"/>
          </a:p>
          <a:p>
            <a:pPr>
              <a:defRPr/>
            </a:pPr>
            <a:r>
              <a:rPr lang="bg-BG" smtClean="0"/>
              <a:t>С други думи обектът е механизъм, който поддържа капсулиране.</a:t>
            </a: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66094C66-D4A1-43B1-B8A1-725C17382D96}" type="slidenum">
              <a:rPr lang="bg-BG" smtClean="0"/>
              <a:pPr>
                <a:defRPr/>
              </a:pPr>
              <a:t>61</a:t>
            </a:fld>
            <a:endParaRPr lang="bg-BG"/>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defRPr/>
            </a:pPr>
            <a:r>
              <a:rPr lang="bg-BG" b="1" i="1" smtClean="0">
                <a:solidFill>
                  <a:schemeClr val="accent1"/>
                </a:solidFill>
                <a:latin typeface="Arial"/>
                <a:ea typeface="Times New Roman"/>
                <a:cs typeface="Times New Roman"/>
              </a:rPr>
              <a:t>Капсулиране</a:t>
            </a:r>
            <a:endParaRPr lang="bg-BG">
              <a:solidFill>
                <a:schemeClr val="accent1"/>
              </a:solidFill>
              <a:latin typeface="Verdana"/>
              <a:ea typeface="Calibri"/>
              <a:cs typeface="Times New Roman"/>
            </a:endParaRPr>
          </a:p>
        </p:txBody>
      </p:sp>
      <p:sp>
        <p:nvSpPr>
          <p:cNvPr id="3" name="Content Placeholder 2"/>
          <p:cNvSpPr>
            <a:spLocks noGrp="1"/>
          </p:cNvSpPr>
          <p:nvPr>
            <p:ph idx="1"/>
          </p:nvPr>
        </p:nvSpPr>
        <p:spPr>
          <a:xfrm>
            <a:off x="457200" y="1882775"/>
            <a:ext cx="8229600" cy="4572000"/>
          </a:xfrm>
        </p:spPr>
        <p:txBody>
          <a:bodyPr>
            <a:normAutofit fontScale="77500" lnSpcReduction="20000"/>
          </a:bodyPr>
          <a:lstStyle/>
          <a:p>
            <a:pPr>
              <a:defRPr/>
            </a:pPr>
            <a:r>
              <a:rPr lang="bg-BG" dirty="0" smtClean="0"/>
              <a:t>В рамките на един обект кодът, данните или и двете могат да бъдат</a:t>
            </a:r>
            <a:r>
              <a:rPr lang="en-US" dirty="0" smtClean="0"/>
              <a:t> </a:t>
            </a:r>
            <a:r>
              <a:rPr lang="bg-BG" i="1" dirty="0" smtClean="0"/>
              <a:t>частни </a:t>
            </a:r>
            <a:r>
              <a:rPr lang="bg-BG" dirty="0" smtClean="0"/>
              <a:t>(</a:t>
            </a:r>
            <a:r>
              <a:rPr lang="bg-BG" b="1" dirty="0" smtClean="0"/>
              <a:t>private</a:t>
            </a:r>
            <a:r>
              <a:rPr lang="bg-BG" dirty="0" smtClean="0"/>
              <a:t>) за този обект или </a:t>
            </a:r>
            <a:r>
              <a:rPr lang="bg-BG" i="1" dirty="0" smtClean="0"/>
              <a:t>публични</a:t>
            </a:r>
            <a:r>
              <a:rPr lang="bg-BG" dirty="0" smtClean="0"/>
              <a:t> (</a:t>
            </a:r>
            <a:r>
              <a:rPr lang="bg-BG" b="1" dirty="0" smtClean="0"/>
              <a:t>public</a:t>
            </a:r>
            <a:r>
              <a:rPr lang="bg-BG" dirty="0" smtClean="0"/>
              <a:t>).</a:t>
            </a:r>
            <a:r>
              <a:rPr lang="bg-BG" i="1" dirty="0" smtClean="0"/>
              <a:t> </a:t>
            </a:r>
            <a:endParaRPr lang="en-US" i="1" dirty="0" smtClean="0"/>
          </a:p>
          <a:p>
            <a:pPr>
              <a:defRPr/>
            </a:pPr>
            <a:r>
              <a:rPr lang="bg-BG" dirty="0" smtClean="0"/>
              <a:t>Частните код или данни се виждат (или са достъпни) само от други части на този обект. Тоест частните код или данни не са достъпни от друга част на програмата, която се намира извън обекта. </a:t>
            </a:r>
            <a:endParaRPr lang="en-US" dirty="0" smtClean="0"/>
          </a:p>
          <a:p>
            <a:pPr>
              <a:defRPr/>
            </a:pPr>
            <a:r>
              <a:rPr lang="bg-BG" dirty="0" smtClean="0"/>
              <a:t>Ако кодът или данните са публични, то и други части от вашата програма имат достъп до тях, независимо че те са дефинирани в рамките на обекта. </a:t>
            </a:r>
            <a:r>
              <a:rPr lang="bg-BG" b="1" dirty="0" smtClean="0"/>
              <a:t>Обикновено публичната част на един обект се използва за контрол на достъпа до частните елементи на обекта</a:t>
            </a:r>
            <a:r>
              <a:rPr lang="bg-BG" dirty="0" smtClean="0"/>
              <a:t>.</a:t>
            </a: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B790274B-DFE3-4323-9399-AE791BD03785}" type="slidenum">
              <a:rPr lang="bg-BG" smtClean="0"/>
              <a:pPr>
                <a:defRPr/>
              </a:pPr>
              <a:t>62</a:t>
            </a:fld>
            <a:endParaRPr lang="bg-BG"/>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defRPr/>
            </a:pPr>
            <a:r>
              <a:rPr lang="bg-BG" b="1" i="1" smtClean="0">
                <a:solidFill>
                  <a:schemeClr val="accent1"/>
                </a:solidFill>
                <a:latin typeface="Arial"/>
                <a:ea typeface="Times New Roman"/>
                <a:cs typeface="Times New Roman"/>
              </a:rPr>
              <a:t>Капсулиране</a:t>
            </a:r>
            <a:endParaRPr lang="bg-BG">
              <a:solidFill>
                <a:schemeClr val="accent1"/>
              </a:solidFill>
              <a:latin typeface="Verdana"/>
              <a:ea typeface="Calibri"/>
              <a:cs typeface="Times New Roman"/>
            </a:endParaRPr>
          </a:p>
        </p:txBody>
      </p:sp>
      <p:sp>
        <p:nvSpPr>
          <p:cNvPr id="3" name="Content Placeholder 2"/>
          <p:cNvSpPr>
            <a:spLocks noGrp="1"/>
          </p:cNvSpPr>
          <p:nvPr>
            <p:ph idx="1"/>
          </p:nvPr>
        </p:nvSpPr>
        <p:spPr>
          <a:xfrm>
            <a:off x="457200" y="1882775"/>
            <a:ext cx="8229600" cy="4572000"/>
          </a:xfrm>
        </p:spPr>
        <p:txBody>
          <a:bodyPr>
            <a:normAutofit fontScale="85000" lnSpcReduction="20000"/>
          </a:bodyPr>
          <a:lstStyle/>
          <a:p>
            <a:pPr>
              <a:defRPr/>
            </a:pPr>
            <a:r>
              <a:rPr lang="bg-BG" smtClean="0"/>
              <a:t>Независимо от целите или задачите на един </a:t>
            </a:r>
            <a:r>
              <a:rPr lang="bg-BG" b="1" smtClean="0"/>
              <a:t>обект</a:t>
            </a:r>
            <a:r>
              <a:rPr lang="bg-BG" smtClean="0"/>
              <a:t>, той винаги представлява </a:t>
            </a:r>
            <a:r>
              <a:rPr lang="bg-BG" b="1" smtClean="0"/>
              <a:t>променлива от потребителски дефиниран тип</a:t>
            </a:r>
            <a:r>
              <a:rPr lang="bg-BG" smtClean="0"/>
              <a:t>. </a:t>
            </a:r>
            <a:endParaRPr lang="en-US" smtClean="0"/>
          </a:p>
          <a:p>
            <a:pPr>
              <a:defRPr/>
            </a:pPr>
            <a:r>
              <a:rPr lang="bg-BG" smtClean="0"/>
              <a:t>Може да изглежда странно, че един обект, който включва едновременно и код и данни, се разглежда като променлива. Но в обектно-ориентираното програмиране случаят е точно такъв. </a:t>
            </a:r>
            <a:endParaRPr lang="en-US" smtClean="0"/>
          </a:p>
          <a:p>
            <a:pPr>
              <a:defRPr/>
            </a:pPr>
            <a:r>
              <a:rPr lang="bg-BG" smtClean="0"/>
              <a:t>Всеки път, когато дефинирате </a:t>
            </a:r>
            <a:r>
              <a:rPr lang="bg-BG" b="1" smtClean="0"/>
              <a:t>нов тип обект</a:t>
            </a:r>
            <a:r>
              <a:rPr lang="bg-BG" smtClean="0"/>
              <a:t>, вие създавате </a:t>
            </a:r>
            <a:r>
              <a:rPr lang="bg-BG" b="1" smtClean="0"/>
              <a:t>нов тип данни</a:t>
            </a:r>
            <a:r>
              <a:rPr lang="bg-BG" smtClean="0"/>
              <a:t>. </a:t>
            </a:r>
            <a:endParaRPr lang="en-US" smtClean="0"/>
          </a:p>
          <a:p>
            <a:pPr>
              <a:defRPr/>
            </a:pPr>
            <a:r>
              <a:rPr lang="bg-BG" b="1" smtClean="0"/>
              <a:t>Всяка специфична инстанция </a:t>
            </a:r>
            <a:r>
              <a:rPr lang="bg-BG" smtClean="0"/>
              <a:t>на този тип данни </a:t>
            </a:r>
            <a:r>
              <a:rPr lang="bg-BG" b="1" smtClean="0"/>
              <a:t>представлява една сложна променлива.</a:t>
            </a:r>
            <a:endParaRPr lang="bg-BG" b="1"/>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B3EDEE7F-6853-46A7-8091-C83E2BB60BE9}" type="slidenum">
              <a:rPr lang="bg-BG" smtClean="0"/>
              <a:pPr>
                <a:defRPr/>
              </a:pPr>
              <a:t>63</a:t>
            </a:fld>
            <a:endParaRPr lang="bg-BG"/>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bg-BG" b="1" i="1" smtClean="0">
                <a:solidFill>
                  <a:schemeClr val="accent1"/>
                </a:solidFill>
                <a:latin typeface="Arial"/>
                <a:ea typeface="Times New Roman"/>
              </a:rPr>
              <a:t>Наследяване</a:t>
            </a:r>
            <a:endParaRPr lang="bg-BG">
              <a:solidFill>
                <a:schemeClr val="accent1"/>
              </a:solidFill>
            </a:endParaRPr>
          </a:p>
        </p:txBody>
      </p:sp>
      <p:sp>
        <p:nvSpPr>
          <p:cNvPr id="71683" name="Content Placeholder 2"/>
          <p:cNvSpPr>
            <a:spLocks noGrp="1"/>
          </p:cNvSpPr>
          <p:nvPr>
            <p:ph idx="1"/>
          </p:nvPr>
        </p:nvSpPr>
        <p:spPr>
          <a:xfrm>
            <a:off x="457200" y="1882775"/>
            <a:ext cx="8229600" cy="4572000"/>
          </a:xfrm>
        </p:spPr>
        <p:txBody>
          <a:bodyPr/>
          <a:lstStyle/>
          <a:p>
            <a:r>
              <a:rPr lang="bg-BG" i="1" smtClean="0"/>
              <a:t>Наследяването</a:t>
            </a:r>
            <a:r>
              <a:rPr lang="bg-BG" smtClean="0"/>
              <a:t> представлява </a:t>
            </a:r>
            <a:r>
              <a:rPr lang="bg-BG" b="1" smtClean="0"/>
              <a:t>процес, при който един обект може да придобие свойствата на друг обект</a:t>
            </a:r>
            <a:r>
              <a:rPr lang="bg-BG" smtClean="0"/>
              <a:t>. </a:t>
            </a:r>
            <a:endParaRPr lang="en-US" smtClean="0"/>
          </a:p>
          <a:p>
            <a:r>
              <a:rPr lang="bg-BG" smtClean="0"/>
              <a:t>По-точно, един </a:t>
            </a:r>
            <a:r>
              <a:rPr lang="bg-BG" u="sng" smtClean="0"/>
              <a:t>обект може да наследи обща група свойства, към които след това може да добави свои собствени свойства</a:t>
            </a:r>
            <a:r>
              <a:rPr lang="bg-BG" smtClean="0"/>
              <a:t>. </a:t>
            </a:r>
            <a:endParaRPr lang="en-US" smtClean="0"/>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C356602B-4C41-4C25-BF37-5595BF15305C}" type="slidenum">
              <a:rPr lang="bg-BG" smtClean="0"/>
              <a:pPr>
                <a:defRPr/>
              </a:pPr>
              <a:t>64</a:t>
            </a:fld>
            <a:endParaRPr lang="bg-BG"/>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bg-BG" b="1" i="1" dirty="0" smtClean="0">
                <a:solidFill>
                  <a:schemeClr val="accent1"/>
                </a:solidFill>
                <a:latin typeface="Arial"/>
                <a:ea typeface="Times New Roman"/>
              </a:rPr>
              <a:t>Полиморфизъм</a:t>
            </a:r>
            <a:endParaRPr lang="bg-BG" dirty="0">
              <a:solidFill>
                <a:schemeClr val="accent1"/>
              </a:solidFill>
            </a:endParaRPr>
          </a:p>
        </p:txBody>
      </p:sp>
      <p:sp>
        <p:nvSpPr>
          <p:cNvPr id="3" name="Content Placeholder 2"/>
          <p:cNvSpPr>
            <a:spLocks noGrp="1"/>
          </p:cNvSpPr>
          <p:nvPr>
            <p:ph idx="1"/>
          </p:nvPr>
        </p:nvSpPr>
        <p:spPr>
          <a:xfrm>
            <a:off x="457200" y="1882775"/>
            <a:ext cx="8229600" cy="4572000"/>
          </a:xfrm>
        </p:spPr>
        <p:txBody>
          <a:bodyPr>
            <a:normAutofit fontScale="92500" lnSpcReduction="10000"/>
          </a:bodyPr>
          <a:lstStyle/>
          <a:p>
            <a:pPr>
              <a:defRPr/>
            </a:pPr>
            <a:r>
              <a:rPr lang="bg-BG" dirty="0" smtClean="0"/>
              <a:t>Полиморфизмът (от гръцки произход, “с много форми”) е свойството, което позволява </a:t>
            </a:r>
            <a:r>
              <a:rPr lang="bg-BG" b="1" dirty="0" smtClean="0"/>
              <a:t>едно и също име да бъде използвано за две или повече сходни, но технически различни цели</a:t>
            </a:r>
            <a:r>
              <a:rPr lang="bg-BG" dirty="0" smtClean="0"/>
              <a:t>. </a:t>
            </a:r>
            <a:endParaRPr lang="en-US" dirty="0" smtClean="0"/>
          </a:p>
          <a:p>
            <a:pPr>
              <a:defRPr/>
            </a:pPr>
            <a:r>
              <a:rPr lang="bg-BG" dirty="0" smtClean="0"/>
              <a:t>В ООП полиморфизмът дава възможност с едно име да се зададе общ клас от действия. В рамките на един такъв общ клас специфичното действие, което трябва да се приложи, се определя от типа на данните.</a:t>
            </a:r>
            <a:endParaRPr lang="bg-BG" dirty="0"/>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F9979850-0E0F-4071-B5D9-AD7A5FBA4018}" type="slidenum">
              <a:rPr lang="bg-BG" smtClean="0"/>
              <a:pPr>
                <a:defRPr/>
              </a:pPr>
              <a:t>65</a:t>
            </a:fld>
            <a:endParaRPr lang="bg-BG"/>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bg-BG" b="1" i="1" smtClean="0">
                <a:solidFill>
                  <a:schemeClr val="accent1"/>
                </a:solidFill>
                <a:latin typeface="Arial"/>
                <a:ea typeface="Times New Roman"/>
              </a:rPr>
              <a:t>Полиморфизъм</a:t>
            </a:r>
            <a:endParaRPr lang="bg-BG">
              <a:solidFill>
                <a:schemeClr val="accent1"/>
              </a:solidFill>
            </a:endParaRPr>
          </a:p>
        </p:txBody>
      </p:sp>
      <p:sp>
        <p:nvSpPr>
          <p:cNvPr id="73731" name="Content Placeholder 2"/>
          <p:cNvSpPr>
            <a:spLocks noGrp="1"/>
          </p:cNvSpPr>
          <p:nvPr>
            <p:ph idx="1"/>
          </p:nvPr>
        </p:nvSpPr>
        <p:spPr>
          <a:xfrm>
            <a:off x="457200" y="1882775"/>
            <a:ext cx="8229600" cy="4572000"/>
          </a:xfrm>
        </p:spPr>
        <p:txBody>
          <a:bodyPr/>
          <a:lstStyle/>
          <a:p>
            <a:r>
              <a:rPr lang="bg-BG" smtClean="0"/>
              <a:t>Полиморфизмът (от гръцки произход, “с много форми”) е </a:t>
            </a:r>
            <a:r>
              <a:rPr lang="bg-BG" b="1" smtClean="0"/>
              <a:t>свойството, което позволява </a:t>
            </a:r>
            <a:r>
              <a:rPr lang="bg-BG" b="1" smtClean="0">
                <a:solidFill>
                  <a:schemeClr val="accent1"/>
                </a:solidFill>
              </a:rPr>
              <a:t>едно и също име </a:t>
            </a:r>
            <a:r>
              <a:rPr lang="bg-BG" b="1" smtClean="0"/>
              <a:t>да бъде използвано </a:t>
            </a:r>
            <a:r>
              <a:rPr lang="bg-BG" b="1" smtClean="0">
                <a:solidFill>
                  <a:schemeClr val="accent1"/>
                </a:solidFill>
              </a:rPr>
              <a:t>за две или повече сходни, но технически различни цели</a:t>
            </a:r>
            <a:r>
              <a:rPr lang="bg-BG" smtClean="0">
                <a:solidFill>
                  <a:schemeClr val="accent1"/>
                </a:solidFill>
              </a:rPr>
              <a:t>. </a:t>
            </a:r>
            <a:endParaRPr lang="en-US" smtClean="0">
              <a:solidFill>
                <a:schemeClr val="accent1"/>
              </a:solidFill>
            </a:endParaRP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9E4C62F5-AC3E-41C3-AD80-53BCA882C4B3}" type="slidenum">
              <a:rPr lang="bg-BG" smtClean="0"/>
              <a:pPr>
                <a:defRPr/>
              </a:pPr>
              <a:t>66</a:t>
            </a:fld>
            <a:endParaRPr lang="bg-BG"/>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bg-BG" b="1" i="1" smtClean="0">
                <a:solidFill>
                  <a:schemeClr val="accent1"/>
                </a:solidFill>
                <a:latin typeface="Arial"/>
                <a:ea typeface="Times New Roman"/>
              </a:rPr>
              <a:t>Наследяване</a:t>
            </a:r>
            <a:endParaRPr lang="bg-BG">
              <a:solidFill>
                <a:schemeClr val="accent1"/>
              </a:solidFill>
            </a:endParaRPr>
          </a:p>
        </p:txBody>
      </p:sp>
      <p:sp>
        <p:nvSpPr>
          <p:cNvPr id="74755" name="Content Placeholder 2"/>
          <p:cNvSpPr>
            <a:spLocks noGrp="1"/>
          </p:cNvSpPr>
          <p:nvPr>
            <p:ph idx="1"/>
          </p:nvPr>
        </p:nvSpPr>
        <p:spPr>
          <a:xfrm>
            <a:off x="457200" y="1882775"/>
            <a:ext cx="8229600" cy="4572000"/>
          </a:xfrm>
        </p:spPr>
        <p:txBody>
          <a:bodyPr/>
          <a:lstStyle/>
          <a:p>
            <a:r>
              <a:rPr lang="bg-BG" smtClean="0"/>
              <a:t>Наследяването е важно, защото </a:t>
            </a:r>
            <a:r>
              <a:rPr lang="bg-BG" b="1" smtClean="0"/>
              <a:t>позволява на обектите да поддържа концепцията за</a:t>
            </a:r>
            <a:r>
              <a:rPr lang="bg-BG" smtClean="0"/>
              <a:t> </a:t>
            </a:r>
            <a:r>
              <a:rPr lang="bg-BG" b="1" i="1" smtClean="0">
                <a:solidFill>
                  <a:schemeClr val="accent1"/>
                </a:solidFill>
              </a:rPr>
              <a:t>йерархическа класификация</a:t>
            </a:r>
            <a:r>
              <a:rPr lang="bg-BG" i="1" smtClean="0"/>
              <a:t>. </a:t>
            </a:r>
            <a:endParaRPr lang="en-US" i="1" smtClean="0"/>
          </a:p>
          <a:p>
            <a:r>
              <a:rPr lang="bg-BG" smtClean="0"/>
              <a:t>Голяма част от информацията се управлява посредством йерархическа класификация.</a:t>
            </a:r>
          </a:p>
        </p:txBody>
      </p:sp>
      <p:sp>
        <p:nvSpPr>
          <p:cNvPr id="4" name="Footer Placeholder 3"/>
          <p:cNvSpPr>
            <a:spLocks noGrp="1"/>
          </p:cNvSpPr>
          <p:nvPr>
            <p:ph type="ftr" sz="quarter" idx="11"/>
          </p:nvPr>
        </p:nvSpPr>
        <p:spPr/>
        <p:txBody>
          <a:bodyPr/>
          <a:lstStyle/>
          <a:p>
            <a:pPr>
              <a:defRPr/>
            </a:pPr>
            <a:r>
              <a:rPr lang="ru-RU" smtClean="0"/>
              <a:t>Въведение в класове / А. Ушанова/</a:t>
            </a:r>
            <a:endParaRPr lang="bg-BG"/>
          </a:p>
        </p:txBody>
      </p:sp>
      <p:sp>
        <p:nvSpPr>
          <p:cNvPr id="5" name="Slide Number Placeholder 4"/>
          <p:cNvSpPr>
            <a:spLocks noGrp="1"/>
          </p:cNvSpPr>
          <p:nvPr>
            <p:ph type="sldNum" sz="quarter" idx="12"/>
          </p:nvPr>
        </p:nvSpPr>
        <p:spPr/>
        <p:txBody>
          <a:bodyPr/>
          <a:lstStyle/>
          <a:p>
            <a:pPr>
              <a:defRPr/>
            </a:pPr>
            <a:fld id="{EFD1D0AC-0D3F-4A69-994B-D41080956B00}" type="slidenum">
              <a:rPr lang="bg-BG" smtClean="0"/>
              <a:pPr>
                <a:defRPr/>
              </a:pPr>
              <a:t>67</a:t>
            </a:fld>
            <a:endParaRPr lang="bg-B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normAutofit fontScale="90000"/>
          </a:bodyPr>
          <a:lstStyle/>
          <a:p>
            <a:pPr indent="0" eaLnBrk="1" fontAlgn="auto" hangingPunct="1">
              <a:spcAft>
                <a:spcPts val="0"/>
              </a:spcAft>
              <a:defRPr/>
            </a:pPr>
            <a:r>
              <a:rPr lang="bg-BG" dirty="0" smtClean="0">
                <a:solidFill>
                  <a:schemeClr val="accent1">
                    <a:tint val="83000"/>
                    <a:satMod val="150000"/>
                  </a:schemeClr>
                </a:solidFill>
              </a:rPr>
              <a:t>Аксесори и модификатори функции:</a:t>
            </a:r>
            <a:r>
              <a:rPr lang="bg-BG" dirty="0" smtClean="0">
                <a:solidFill>
                  <a:schemeClr val="accent1">
                    <a:tint val="83000"/>
                    <a:satMod val="150000"/>
                  </a:schemeClr>
                </a:solidFill>
              </a:rPr>
              <a:t/>
            </a:r>
            <a:br>
              <a:rPr lang="bg-BG" dirty="0" smtClean="0">
                <a:solidFill>
                  <a:schemeClr val="accent1">
                    <a:tint val="83000"/>
                    <a:satMod val="150000"/>
                  </a:schemeClr>
                </a:solidFill>
              </a:rPr>
            </a:br>
            <a:endParaRPr lang="bg-BG" dirty="0">
              <a:solidFill>
                <a:schemeClr val="accent1">
                  <a:tint val="83000"/>
                  <a:satMod val="150000"/>
                </a:schemeClr>
              </a:solidFill>
            </a:endParaRPr>
          </a:p>
        </p:txBody>
      </p:sp>
      <p:sp>
        <p:nvSpPr>
          <p:cNvPr id="3" name="Content Placeholder 2"/>
          <p:cNvSpPr>
            <a:spLocks noGrp="1"/>
          </p:cNvSpPr>
          <p:nvPr>
            <p:ph sz="half" idx="1"/>
          </p:nvPr>
        </p:nvSpPr>
        <p:spPr>
          <a:xfrm>
            <a:off x="457200" y="1722438"/>
            <a:ext cx="7635875" cy="4525962"/>
          </a:xfrm>
        </p:spPr>
        <p:txBody>
          <a:bodyPr>
            <a:normAutofit/>
          </a:bodyPr>
          <a:lstStyle/>
          <a:p>
            <a:pPr marL="448056" indent="-384048" eaLnBrk="1" fontAlgn="auto" hangingPunct="1">
              <a:spcAft>
                <a:spcPts val="0"/>
              </a:spcAft>
              <a:buFont typeface="Wingdings 2"/>
              <a:buNone/>
              <a:defRPr/>
            </a:pPr>
            <a:r>
              <a:rPr lang="en-US" sz="2000" dirty="0" smtClean="0"/>
              <a:t>class Circle</a:t>
            </a:r>
            <a:r>
              <a:rPr lang="bg-BG" sz="2000" dirty="0" smtClean="0"/>
              <a:t> :: </a:t>
            </a:r>
            <a:r>
              <a:rPr lang="en-US" sz="2000" dirty="0"/>
              <a:t>void </a:t>
            </a:r>
            <a:r>
              <a:rPr lang="en-US" sz="2000" dirty="0" err="1"/>
              <a:t>set_radius</a:t>
            </a:r>
            <a:r>
              <a:rPr lang="en-US" sz="2000" dirty="0"/>
              <a:t>(</a:t>
            </a:r>
            <a:r>
              <a:rPr lang="en-US" sz="2000" dirty="0" err="1"/>
              <a:t>int</a:t>
            </a:r>
            <a:r>
              <a:rPr lang="en-US" sz="2000" dirty="0"/>
              <a:t> </a:t>
            </a:r>
            <a:r>
              <a:rPr lang="en-US" sz="2000" dirty="0" err="1"/>
              <a:t>num</a:t>
            </a:r>
            <a:r>
              <a:rPr lang="en-US" sz="2000" dirty="0" smtClean="0"/>
              <a:t>)</a:t>
            </a:r>
            <a:endParaRPr lang="bg-BG" sz="2000" dirty="0" smtClean="0"/>
          </a:p>
          <a:p>
            <a:pPr marL="448056" indent="-384048" eaLnBrk="1" fontAlgn="auto" hangingPunct="1">
              <a:spcAft>
                <a:spcPts val="0"/>
              </a:spcAft>
              <a:buFont typeface="Wingdings 2"/>
              <a:buNone/>
              <a:defRPr/>
            </a:pPr>
            <a:r>
              <a:rPr lang="bg-BG" sz="2000" dirty="0" smtClean="0"/>
              <a:t>{</a:t>
            </a:r>
          </a:p>
          <a:p>
            <a:pPr marL="448056" indent="-384048" eaLnBrk="1" fontAlgn="auto" hangingPunct="1">
              <a:spcAft>
                <a:spcPts val="0"/>
              </a:spcAft>
              <a:buFont typeface="Wingdings 2"/>
              <a:buNone/>
              <a:defRPr/>
            </a:pPr>
            <a:r>
              <a:rPr lang="en-US" sz="2000" dirty="0"/>
              <a:t>	</a:t>
            </a:r>
            <a:r>
              <a:rPr lang="en-US" sz="2000" dirty="0" smtClean="0"/>
              <a:t>if (</a:t>
            </a:r>
            <a:r>
              <a:rPr lang="en-US" sz="2000" dirty="0" err="1" smtClean="0"/>
              <a:t>num</a:t>
            </a:r>
            <a:r>
              <a:rPr lang="en-US" sz="2000" dirty="0" smtClean="0"/>
              <a:t> &gt;= 0) // </a:t>
            </a:r>
            <a:r>
              <a:rPr lang="en-US" sz="2000" dirty="0" err="1" smtClean="0"/>
              <a:t>num</a:t>
            </a:r>
            <a:r>
              <a:rPr lang="en-US" sz="2000" dirty="0" smtClean="0"/>
              <a:t> is valid</a:t>
            </a:r>
          </a:p>
          <a:p>
            <a:pPr marL="448056" indent="-384048" eaLnBrk="1" fontAlgn="auto" hangingPunct="1">
              <a:spcAft>
                <a:spcPts val="0"/>
              </a:spcAft>
              <a:buFont typeface="Wingdings 2"/>
              <a:buNone/>
              <a:defRPr/>
            </a:pPr>
            <a:r>
              <a:rPr lang="en-US" sz="2000" dirty="0"/>
              <a:t>	</a:t>
            </a:r>
            <a:r>
              <a:rPr lang="en-US" sz="2000" dirty="0" smtClean="0"/>
              <a:t>	radius = </a:t>
            </a:r>
            <a:r>
              <a:rPr lang="en-US" sz="2000" dirty="0" err="1" smtClean="0"/>
              <a:t>num</a:t>
            </a:r>
            <a:r>
              <a:rPr lang="en-US" sz="2000" dirty="0" smtClean="0"/>
              <a:t>;</a:t>
            </a:r>
          </a:p>
          <a:p>
            <a:pPr marL="448056" indent="-384048" eaLnBrk="1" fontAlgn="auto" hangingPunct="1">
              <a:spcAft>
                <a:spcPts val="0"/>
              </a:spcAft>
              <a:buNone/>
              <a:defRPr/>
            </a:pPr>
            <a:r>
              <a:rPr lang="en-US" sz="2000" dirty="0"/>
              <a:t>	</a:t>
            </a:r>
            <a:r>
              <a:rPr lang="en-US" sz="2000" dirty="0" smtClean="0"/>
              <a:t>else 	// </a:t>
            </a:r>
            <a:r>
              <a:rPr lang="en-US" sz="2000" dirty="0" err="1"/>
              <a:t>num</a:t>
            </a:r>
            <a:r>
              <a:rPr lang="en-US" sz="2000" dirty="0"/>
              <a:t> is </a:t>
            </a:r>
            <a:r>
              <a:rPr lang="en-US" sz="2000" dirty="0" smtClean="0"/>
              <a:t>invalid</a:t>
            </a:r>
          </a:p>
          <a:p>
            <a:pPr marL="448056" indent="-384048" eaLnBrk="1" fontAlgn="auto" hangingPunct="1">
              <a:spcAft>
                <a:spcPts val="0"/>
              </a:spcAft>
              <a:buNone/>
              <a:defRPr/>
            </a:pPr>
            <a:r>
              <a:rPr lang="en-US" sz="2000" dirty="0"/>
              <a:t>	</a:t>
            </a:r>
            <a:r>
              <a:rPr lang="en-US" sz="2000" dirty="0" smtClean="0"/>
              <a:t>	radius </a:t>
            </a:r>
            <a:r>
              <a:rPr lang="en-US" sz="2000" dirty="0"/>
              <a:t>= </a:t>
            </a:r>
            <a:r>
              <a:rPr lang="en-US" sz="2000" dirty="0" smtClean="0"/>
              <a:t>10;</a:t>
            </a:r>
            <a:r>
              <a:rPr lang="en-US" sz="2000" dirty="0"/>
              <a:t> </a:t>
            </a:r>
          </a:p>
          <a:p>
            <a:pPr marL="448056" indent="-384048" eaLnBrk="1" fontAlgn="auto" hangingPunct="1">
              <a:spcAft>
                <a:spcPts val="0"/>
              </a:spcAft>
              <a:buFont typeface="Wingdings 2"/>
              <a:buNone/>
              <a:defRPr/>
            </a:pPr>
            <a:r>
              <a:rPr lang="en-US" sz="2000" dirty="0" smtClean="0"/>
              <a:t>}		</a:t>
            </a:r>
          </a:p>
          <a:p>
            <a:pPr marL="448056" indent="-384048" eaLnBrk="1" fontAlgn="auto" hangingPunct="1">
              <a:spcAft>
                <a:spcPts val="0"/>
              </a:spcAft>
              <a:buNone/>
              <a:defRPr/>
            </a:pPr>
            <a:r>
              <a:rPr lang="en-US" sz="2000" dirty="0"/>
              <a:t>class Circle</a:t>
            </a:r>
            <a:r>
              <a:rPr lang="bg-BG" sz="2000" dirty="0"/>
              <a:t> :: </a:t>
            </a:r>
            <a:r>
              <a:rPr lang="en-US" sz="2000" dirty="0" err="1" smtClean="0"/>
              <a:t>int</a:t>
            </a:r>
            <a:r>
              <a:rPr lang="en-US" sz="2000" dirty="0" smtClean="0"/>
              <a:t> </a:t>
            </a:r>
            <a:r>
              <a:rPr lang="en-US" sz="2000" dirty="0" err="1"/>
              <a:t>get_radius</a:t>
            </a:r>
            <a:r>
              <a:rPr lang="en-US" sz="2000" dirty="0"/>
              <a:t> </a:t>
            </a:r>
            <a:r>
              <a:rPr lang="bg-BG" sz="2000" dirty="0"/>
              <a:t>(); </a:t>
            </a:r>
          </a:p>
          <a:p>
            <a:pPr marL="448056" indent="-384048" eaLnBrk="1" fontAlgn="auto" hangingPunct="1">
              <a:spcAft>
                <a:spcPts val="0"/>
              </a:spcAft>
              <a:buNone/>
              <a:defRPr/>
            </a:pPr>
            <a:r>
              <a:rPr lang="bg-BG" sz="2000" dirty="0" smtClean="0"/>
              <a:t>{</a:t>
            </a:r>
          </a:p>
          <a:p>
            <a:pPr marL="448056" indent="-384048" eaLnBrk="1" fontAlgn="auto" hangingPunct="1">
              <a:spcAft>
                <a:spcPts val="0"/>
              </a:spcAft>
              <a:buNone/>
              <a:defRPr/>
            </a:pPr>
            <a:r>
              <a:rPr lang="bg-BG" sz="2000" dirty="0"/>
              <a:t>	</a:t>
            </a:r>
            <a:r>
              <a:rPr lang="en-US" sz="2000" dirty="0" smtClean="0"/>
              <a:t>return radius;</a:t>
            </a:r>
            <a:endParaRPr lang="bg-BG" sz="2000" dirty="0"/>
          </a:p>
          <a:p>
            <a:pPr marL="448056" indent="-384048" eaLnBrk="1" fontAlgn="auto" hangingPunct="1">
              <a:spcAft>
                <a:spcPts val="0"/>
              </a:spcAft>
              <a:buFont typeface="Wingdings 2"/>
              <a:buNone/>
              <a:defRPr/>
            </a:pPr>
            <a:r>
              <a:rPr lang="en-US" sz="2000" dirty="0"/>
              <a:t>}</a:t>
            </a:r>
            <a:endParaRPr lang="bg-BG" sz="2000" dirty="0"/>
          </a:p>
        </p:txBody>
      </p:sp>
      <p:sp>
        <p:nvSpPr>
          <p:cNvPr id="133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3CDBF81-B229-4A35-9B54-C07A2610A289}" type="slidenum">
              <a:rPr lang="bg-BG" smtClean="0"/>
              <a:pPr fontAlgn="base">
                <a:spcBef>
                  <a:spcPct val="0"/>
                </a:spcBef>
                <a:spcAft>
                  <a:spcPct val="0"/>
                </a:spcAft>
                <a:defRPr/>
              </a:pPr>
              <a:t>7</a:t>
            </a:fld>
            <a:endParaRPr lang="bg-BG" smtClean="0"/>
          </a:p>
        </p:txBody>
      </p:sp>
      <p:sp>
        <p:nvSpPr>
          <p:cNvPr id="13318"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extLst>
      <p:ext uri="{BB962C8B-B14F-4D97-AF65-F5344CB8AC3E}">
        <p14:creationId xmlns:p14="http://schemas.microsoft.com/office/powerpoint/2010/main" val="2288796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normAutofit fontScale="90000"/>
          </a:bodyPr>
          <a:lstStyle/>
          <a:p>
            <a:pPr indent="0" eaLnBrk="1" fontAlgn="auto" hangingPunct="1">
              <a:spcAft>
                <a:spcPts val="0"/>
              </a:spcAft>
              <a:defRPr/>
            </a:pPr>
            <a:r>
              <a:rPr lang="bg-BG" smtClean="0">
                <a:solidFill>
                  <a:schemeClr val="accent1">
                    <a:tint val="83000"/>
                    <a:satMod val="150000"/>
                  </a:schemeClr>
                </a:solidFill>
              </a:rPr>
              <a:t>Пример за проста декларация на клас:</a:t>
            </a:r>
            <a:br>
              <a:rPr lang="bg-BG" smtClean="0">
                <a:solidFill>
                  <a:schemeClr val="accent1">
                    <a:tint val="83000"/>
                    <a:satMod val="150000"/>
                  </a:schemeClr>
                </a:solidFill>
              </a:rPr>
            </a:br>
            <a:endParaRPr lang="bg-BG">
              <a:solidFill>
                <a:schemeClr val="accent1">
                  <a:tint val="83000"/>
                  <a:satMod val="150000"/>
                </a:schemeClr>
              </a:solidFill>
            </a:endParaRPr>
          </a:p>
        </p:txBody>
      </p:sp>
      <p:sp>
        <p:nvSpPr>
          <p:cNvPr id="3" name="Content Placeholder 2"/>
          <p:cNvSpPr>
            <a:spLocks noGrp="1"/>
          </p:cNvSpPr>
          <p:nvPr>
            <p:ph sz="half" idx="1"/>
          </p:nvPr>
        </p:nvSpPr>
        <p:spPr>
          <a:xfrm>
            <a:off x="457200" y="1722438"/>
            <a:ext cx="4259263" cy="4525962"/>
          </a:xfrm>
        </p:spPr>
        <p:txBody>
          <a:bodyPr>
            <a:normAutofit fontScale="92500" lnSpcReduction="20000"/>
          </a:bodyPr>
          <a:lstStyle/>
          <a:p>
            <a:pPr marL="448056" indent="-384048" eaLnBrk="1" fontAlgn="auto" hangingPunct="1">
              <a:spcAft>
                <a:spcPts val="0"/>
              </a:spcAft>
              <a:buFont typeface="Wingdings 2"/>
              <a:buNone/>
              <a:defRPr/>
            </a:pPr>
            <a:r>
              <a:rPr lang="en-US" dirty="0" smtClean="0"/>
              <a:t>class </a:t>
            </a:r>
            <a:r>
              <a:rPr lang="en-US" smtClean="0"/>
              <a:t>My_class</a:t>
            </a:r>
            <a:r>
              <a:rPr lang="en-US" dirty="0" smtClean="0"/>
              <a:t> </a:t>
            </a:r>
            <a:r>
              <a:rPr lang="bg-BG" dirty="0" smtClean="0"/>
              <a:t>{ </a:t>
            </a:r>
            <a:endParaRPr lang="bg-BG" dirty="0" smtClean="0"/>
          </a:p>
          <a:p>
            <a:pPr marL="448056" indent="-384048" eaLnBrk="1" fontAlgn="auto" hangingPunct="1">
              <a:spcAft>
                <a:spcPts val="0"/>
              </a:spcAft>
              <a:buFont typeface="Wingdings 2"/>
              <a:buNone/>
              <a:defRPr/>
            </a:pPr>
            <a:r>
              <a:rPr lang="en-US" dirty="0" smtClean="0"/>
              <a:t>//private </a:t>
            </a:r>
            <a:r>
              <a:rPr lang="bg-BG" dirty="0" smtClean="0"/>
              <a:t>за </a:t>
            </a:r>
            <a:r>
              <a:rPr lang="en-US" dirty="0" err="1" smtClean="0"/>
              <a:t>myclass</a:t>
            </a:r>
            <a:r>
              <a:rPr lang="en-US" dirty="0" smtClean="0"/>
              <a:t> </a:t>
            </a:r>
            <a:endParaRPr lang="bg-BG" dirty="0" smtClean="0"/>
          </a:p>
          <a:p>
            <a:pPr marL="448056" indent="-384048" eaLnBrk="1" fontAlgn="auto" hangingPunct="1">
              <a:spcAft>
                <a:spcPts val="0"/>
              </a:spcAft>
              <a:buFont typeface="Wingdings 2"/>
              <a:buNone/>
              <a:defRPr/>
            </a:pPr>
            <a:r>
              <a:rPr lang="en-US" dirty="0" err="1" smtClean="0"/>
              <a:t>int</a:t>
            </a:r>
            <a:r>
              <a:rPr lang="en-US" dirty="0" smtClean="0"/>
              <a:t> a;</a:t>
            </a:r>
            <a:endParaRPr lang="bg-BG" dirty="0" smtClean="0"/>
          </a:p>
          <a:p>
            <a:pPr marL="448056" indent="-384048" eaLnBrk="1" fontAlgn="auto" hangingPunct="1">
              <a:spcAft>
                <a:spcPts val="0"/>
              </a:spcAft>
              <a:buFont typeface="Wingdings 2"/>
              <a:buNone/>
              <a:defRPr/>
            </a:pPr>
            <a:r>
              <a:rPr lang="en-US" dirty="0" smtClean="0"/>
              <a:t> </a:t>
            </a:r>
            <a:r>
              <a:rPr lang="en-US" dirty="0" smtClean="0">
                <a:solidFill>
                  <a:srgbClr val="FFC000"/>
                </a:solidFill>
              </a:rPr>
              <a:t>public</a:t>
            </a:r>
            <a:r>
              <a:rPr lang="bg-BG" dirty="0" smtClean="0">
                <a:solidFill>
                  <a:srgbClr val="FFC000"/>
                </a:solidFill>
              </a:rPr>
              <a:t>:</a:t>
            </a:r>
          </a:p>
          <a:p>
            <a:pPr marL="448056" indent="-384048" eaLnBrk="1" fontAlgn="auto" hangingPunct="1">
              <a:spcAft>
                <a:spcPts val="0"/>
              </a:spcAft>
              <a:buFont typeface="Wingdings 2"/>
              <a:buNone/>
              <a:defRPr/>
            </a:pPr>
            <a:r>
              <a:rPr lang="en-US" dirty="0" smtClean="0"/>
              <a:t>void </a:t>
            </a:r>
            <a:r>
              <a:rPr lang="en-US" dirty="0" err="1" smtClean="0"/>
              <a:t>set_a</a:t>
            </a:r>
            <a:r>
              <a:rPr lang="en-US" dirty="0" smtClean="0"/>
              <a:t>(</a:t>
            </a:r>
            <a:r>
              <a:rPr lang="en-US" dirty="0" err="1" smtClean="0"/>
              <a:t>int</a:t>
            </a:r>
            <a:r>
              <a:rPr lang="en-US" dirty="0" smtClean="0"/>
              <a:t> </a:t>
            </a:r>
            <a:r>
              <a:rPr lang="en-US" dirty="0" err="1" smtClean="0"/>
              <a:t>num</a:t>
            </a:r>
            <a:r>
              <a:rPr lang="en-US" dirty="0" smtClean="0"/>
              <a:t>)</a:t>
            </a:r>
            <a:r>
              <a:rPr lang="bg-BG" dirty="0" smtClean="0"/>
              <a:t>; </a:t>
            </a:r>
          </a:p>
          <a:p>
            <a:pPr marL="448056" indent="-384048" eaLnBrk="1" fontAlgn="auto" hangingPunct="1">
              <a:spcAft>
                <a:spcPts val="0"/>
              </a:spcAft>
              <a:buFont typeface="Wingdings 2"/>
              <a:buNone/>
              <a:defRPr/>
            </a:pPr>
            <a:r>
              <a:rPr lang="en-US" dirty="0" err="1" smtClean="0"/>
              <a:t>int</a:t>
            </a:r>
            <a:r>
              <a:rPr lang="en-US" dirty="0" smtClean="0"/>
              <a:t> </a:t>
            </a:r>
            <a:r>
              <a:rPr lang="en-US" dirty="0" err="1" smtClean="0"/>
              <a:t>get_a</a:t>
            </a:r>
            <a:r>
              <a:rPr lang="bg-BG" dirty="0" smtClean="0"/>
              <a:t>(); </a:t>
            </a:r>
          </a:p>
          <a:p>
            <a:pPr marL="448056" indent="-384048" eaLnBrk="1" fontAlgn="auto" hangingPunct="1">
              <a:spcAft>
                <a:spcPts val="0"/>
              </a:spcAft>
              <a:buFont typeface="Wingdings 2"/>
              <a:buNone/>
              <a:defRPr/>
            </a:pPr>
            <a:r>
              <a:rPr lang="bg-BG" dirty="0" smtClean="0"/>
              <a:t>} ;</a:t>
            </a:r>
            <a:endParaRPr lang="bg-BG" dirty="0"/>
          </a:p>
        </p:txBody>
      </p:sp>
      <p:sp>
        <p:nvSpPr>
          <p:cNvPr id="4" name="Content Placeholder 3"/>
          <p:cNvSpPr>
            <a:spLocks noGrp="1"/>
          </p:cNvSpPr>
          <p:nvPr>
            <p:ph sz="half" idx="2"/>
          </p:nvPr>
        </p:nvSpPr>
        <p:spPr>
          <a:xfrm>
            <a:off x="4648200" y="1722438"/>
            <a:ext cx="4038600" cy="4525962"/>
          </a:xfrm>
        </p:spPr>
        <p:txBody>
          <a:bodyPr>
            <a:normAutofit fontScale="92500" lnSpcReduction="20000"/>
          </a:bodyPr>
          <a:lstStyle/>
          <a:p>
            <a:pPr marL="448056" indent="-384048" eaLnBrk="1" fontAlgn="auto" hangingPunct="1">
              <a:spcAft>
                <a:spcPts val="0"/>
              </a:spcAft>
              <a:buFont typeface="Wingdings 2"/>
              <a:buChar char=""/>
              <a:defRPr/>
            </a:pPr>
            <a:r>
              <a:rPr lang="bg-BG" dirty="0" smtClean="0"/>
              <a:t>Този клас съдържа една </a:t>
            </a:r>
            <a:r>
              <a:rPr lang="en-US" dirty="0" smtClean="0"/>
              <a:t>private </a:t>
            </a:r>
            <a:r>
              <a:rPr lang="bg-BG" dirty="0" smtClean="0"/>
              <a:t>променлива, </a:t>
            </a:r>
            <a:r>
              <a:rPr lang="bg-BG" b="1" dirty="0" smtClean="0"/>
              <a:t>а, </a:t>
            </a:r>
            <a:r>
              <a:rPr lang="bg-BG" dirty="0" smtClean="0"/>
              <a:t>и две </a:t>
            </a:r>
            <a:r>
              <a:rPr lang="en-US" dirty="0" smtClean="0"/>
              <a:t>public </a:t>
            </a:r>
            <a:r>
              <a:rPr lang="bg-BG" dirty="0" smtClean="0"/>
              <a:t>функции </a:t>
            </a:r>
            <a:r>
              <a:rPr lang="en-US" b="1" dirty="0" err="1" smtClean="0"/>
              <a:t>set_a</a:t>
            </a:r>
            <a:r>
              <a:rPr lang="en-US" b="1" dirty="0" smtClean="0"/>
              <a:t>() </a:t>
            </a:r>
            <a:r>
              <a:rPr lang="bg-BG" dirty="0" smtClean="0"/>
              <a:t>и </a:t>
            </a:r>
            <a:r>
              <a:rPr lang="en-US" b="1" dirty="0" err="1" smtClean="0"/>
              <a:t>get_a</a:t>
            </a:r>
            <a:r>
              <a:rPr lang="en-US" b="1" dirty="0" smtClean="0"/>
              <a:t>(). </a:t>
            </a:r>
            <a:endParaRPr lang="bg-BG" b="1" dirty="0" smtClean="0"/>
          </a:p>
          <a:p>
            <a:pPr marL="448056" indent="-384048" eaLnBrk="1" fontAlgn="auto" hangingPunct="1">
              <a:spcAft>
                <a:spcPts val="0"/>
              </a:spcAft>
              <a:buFont typeface="Wingdings 2"/>
              <a:buChar char=""/>
              <a:defRPr/>
            </a:pPr>
            <a:r>
              <a:rPr lang="bg-BG" dirty="0" smtClean="0"/>
              <a:t>Забележете, че функциите са декларирани в класа с техните </a:t>
            </a:r>
            <a:r>
              <a:rPr lang="bg-BG" b="1" dirty="0" smtClean="0"/>
              <a:t>прототипи</a:t>
            </a:r>
            <a:r>
              <a:rPr lang="bg-BG" dirty="0" smtClean="0"/>
              <a:t>.</a:t>
            </a:r>
          </a:p>
          <a:p>
            <a:pPr marL="448056" indent="-384048" eaLnBrk="1" fontAlgn="auto" hangingPunct="1">
              <a:spcAft>
                <a:spcPts val="0"/>
              </a:spcAft>
              <a:buFont typeface="Wingdings 2"/>
              <a:buChar char=""/>
              <a:defRPr/>
            </a:pPr>
            <a:r>
              <a:rPr lang="bg-BG" dirty="0" smtClean="0"/>
              <a:t>Функциите, които са декларирани като част от един клас, се наричат </a:t>
            </a:r>
            <a:r>
              <a:rPr lang="en-US" dirty="0" smtClean="0"/>
              <a:t/>
            </a:r>
            <a:br>
              <a:rPr lang="en-US" dirty="0" smtClean="0"/>
            </a:br>
            <a:r>
              <a:rPr lang="bg-BG" b="1" i="1" dirty="0" smtClean="0"/>
              <a:t>член-функции.</a:t>
            </a:r>
            <a:endParaRPr lang="bg-BG" b="1" dirty="0" smtClean="0"/>
          </a:p>
          <a:p>
            <a:pPr marL="448056" indent="-384048" eaLnBrk="1" fontAlgn="auto" hangingPunct="1">
              <a:spcAft>
                <a:spcPts val="0"/>
              </a:spcAft>
              <a:buFont typeface="Wingdings 2"/>
              <a:buChar char=""/>
              <a:defRPr/>
            </a:pPr>
            <a:endParaRPr lang="bg-BG" dirty="0"/>
          </a:p>
        </p:txBody>
      </p:sp>
      <p:sp>
        <p:nvSpPr>
          <p:cNvPr id="133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3CDBF81-B229-4A35-9B54-C07A2610A289}" type="slidenum">
              <a:rPr lang="bg-BG" smtClean="0"/>
              <a:pPr fontAlgn="base">
                <a:spcBef>
                  <a:spcPct val="0"/>
                </a:spcBef>
                <a:spcAft>
                  <a:spcPct val="0"/>
                </a:spcAft>
                <a:defRPr/>
              </a:pPr>
              <a:t>8</a:t>
            </a:fld>
            <a:endParaRPr lang="bg-BG" smtClean="0"/>
          </a:p>
        </p:txBody>
      </p:sp>
      <p:sp>
        <p:nvSpPr>
          <p:cNvPr id="13318"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extLst>
      <p:ext uri="{BB962C8B-B14F-4D97-AF65-F5344CB8AC3E}">
        <p14:creationId xmlns:p14="http://schemas.microsoft.com/office/powerpoint/2010/main" val="3766959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normAutofit fontScale="90000"/>
          </a:bodyPr>
          <a:lstStyle/>
          <a:p>
            <a:pPr indent="0" eaLnBrk="1" fontAlgn="auto" hangingPunct="1">
              <a:spcAft>
                <a:spcPts val="0"/>
              </a:spcAft>
              <a:defRPr/>
            </a:pPr>
            <a:r>
              <a:rPr lang="bg-BG" smtClean="0">
                <a:solidFill>
                  <a:schemeClr val="accent1">
                    <a:tint val="83000"/>
                    <a:satMod val="150000"/>
                  </a:schemeClr>
                </a:solidFill>
              </a:rPr>
              <a:t>Пример за проста декларация на клас:</a:t>
            </a:r>
            <a:br>
              <a:rPr lang="bg-BG" smtClean="0">
                <a:solidFill>
                  <a:schemeClr val="accent1">
                    <a:tint val="83000"/>
                    <a:satMod val="150000"/>
                  </a:schemeClr>
                </a:solidFill>
              </a:rPr>
            </a:br>
            <a:endParaRPr lang="bg-BG">
              <a:solidFill>
                <a:schemeClr val="accent1">
                  <a:tint val="83000"/>
                  <a:satMod val="150000"/>
                </a:schemeClr>
              </a:solidFill>
            </a:endParaRPr>
          </a:p>
        </p:txBody>
      </p:sp>
      <p:sp>
        <p:nvSpPr>
          <p:cNvPr id="3" name="Content Placeholder 2"/>
          <p:cNvSpPr>
            <a:spLocks noGrp="1"/>
          </p:cNvSpPr>
          <p:nvPr>
            <p:ph sz="half" idx="1"/>
          </p:nvPr>
        </p:nvSpPr>
        <p:spPr>
          <a:xfrm>
            <a:off x="457200" y="1722438"/>
            <a:ext cx="4038600" cy="4525962"/>
          </a:xfrm>
        </p:spPr>
        <p:txBody>
          <a:bodyPr>
            <a:normAutofit fontScale="92500" lnSpcReduction="10000"/>
          </a:bodyPr>
          <a:lstStyle/>
          <a:p>
            <a:pPr marL="448056" indent="-384048" eaLnBrk="1" fontAlgn="auto" hangingPunct="1">
              <a:spcAft>
                <a:spcPts val="0"/>
              </a:spcAft>
              <a:buFont typeface="Wingdings 2"/>
              <a:buNone/>
              <a:defRPr/>
            </a:pPr>
            <a:r>
              <a:rPr lang="en-US" dirty="0" smtClean="0"/>
              <a:t>class </a:t>
            </a:r>
            <a:r>
              <a:rPr lang="en-US" dirty="0" err="1" smtClean="0"/>
              <a:t>My</a:t>
            </a:r>
            <a:r>
              <a:rPr lang="en-US" dirty="0" err="1"/>
              <a:t>_</a:t>
            </a:r>
            <a:r>
              <a:rPr lang="en-US" dirty="0" err="1" smtClean="0"/>
              <a:t>class</a:t>
            </a:r>
            <a:r>
              <a:rPr lang="en-US" dirty="0" smtClean="0"/>
              <a:t> </a:t>
            </a:r>
            <a:r>
              <a:rPr lang="bg-BG" dirty="0" smtClean="0"/>
              <a:t>{ </a:t>
            </a:r>
            <a:endParaRPr lang="bg-BG" dirty="0" smtClean="0"/>
          </a:p>
          <a:p>
            <a:pPr marL="448056" indent="-384048" eaLnBrk="1" fontAlgn="auto" hangingPunct="1">
              <a:spcAft>
                <a:spcPts val="0"/>
              </a:spcAft>
              <a:buFont typeface="Wingdings 2"/>
              <a:buNone/>
              <a:defRPr/>
            </a:pPr>
            <a:r>
              <a:rPr lang="en-US" dirty="0" smtClean="0"/>
              <a:t>//private </a:t>
            </a:r>
            <a:r>
              <a:rPr lang="bg-BG" dirty="0" smtClean="0"/>
              <a:t>за </a:t>
            </a:r>
            <a:r>
              <a:rPr lang="en-US" dirty="0" err="1"/>
              <a:t>My_class</a:t>
            </a:r>
            <a:r>
              <a:rPr lang="en-US" dirty="0"/>
              <a:t> </a:t>
            </a:r>
            <a:endParaRPr lang="bg-BG" dirty="0" smtClean="0"/>
          </a:p>
          <a:p>
            <a:pPr marL="448056" indent="-384048" eaLnBrk="1" fontAlgn="auto" hangingPunct="1">
              <a:spcAft>
                <a:spcPts val="0"/>
              </a:spcAft>
              <a:buFont typeface="Wingdings 2"/>
              <a:buNone/>
              <a:defRPr/>
            </a:pPr>
            <a:r>
              <a:rPr lang="en-US" dirty="0" err="1" smtClean="0"/>
              <a:t>int</a:t>
            </a:r>
            <a:r>
              <a:rPr lang="en-US" dirty="0" smtClean="0"/>
              <a:t> </a:t>
            </a:r>
            <a:r>
              <a:rPr lang="en-US" b="1" dirty="0" smtClean="0"/>
              <a:t>a</a:t>
            </a:r>
            <a:r>
              <a:rPr lang="en-US" dirty="0" smtClean="0"/>
              <a:t>;</a:t>
            </a:r>
            <a:endParaRPr lang="bg-BG" dirty="0" smtClean="0"/>
          </a:p>
          <a:p>
            <a:pPr marL="448056" indent="-384048" eaLnBrk="1" fontAlgn="auto" hangingPunct="1">
              <a:spcAft>
                <a:spcPts val="0"/>
              </a:spcAft>
              <a:buFont typeface="Wingdings 2"/>
              <a:buNone/>
              <a:defRPr/>
            </a:pPr>
            <a:r>
              <a:rPr lang="en-US" dirty="0" smtClean="0"/>
              <a:t> public</a:t>
            </a:r>
            <a:r>
              <a:rPr lang="bg-BG" dirty="0" smtClean="0"/>
              <a:t>:</a:t>
            </a:r>
          </a:p>
          <a:p>
            <a:pPr marL="448056" indent="-384048" eaLnBrk="1" fontAlgn="auto" hangingPunct="1">
              <a:spcAft>
                <a:spcPts val="0"/>
              </a:spcAft>
              <a:buFont typeface="Wingdings 2"/>
              <a:buNone/>
              <a:defRPr/>
            </a:pPr>
            <a:r>
              <a:rPr lang="en-US" dirty="0" smtClean="0"/>
              <a:t>void </a:t>
            </a:r>
            <a:r>
              <a:rPr lang="en-US" b="1" dirty="0" err="1" smtClean="0"/>
              <a:t>set_a</a:t>
            </a:r>
            <a:r>
              <a:rPr lang="en-US" dirty="0" smtClean="0"/>
              <a:t>(</a:t>
            </a:r>
            <a:r>
              <a:rPr lang="en-US" dirty="0" err="1" smtClean="0"/>
              <a:t>int</a:t>
            </a:r>
            <a:r>
              <a:rPr lang="en-US" dirty="0" smtClean="0"/>
              <a:t> </a:t>
            </a:r>
            <a:r>
              <a:rPr lang="en-US" dirty="0" err="1" smtClean="0"/>
              <a:t>num</a:t>
            </a:r>
            <a:r>
              <a:rPr lang="en-US" dirty="0" smtClean="0"/>
              <a:t>)</a:t>
            </a:r>
            <a:r>
              <a:rPr lang="bg-BG" dirty="0" smtClean="0"/>
              <a:t>; </a:t>
            </a:r>
          </a:p>
          <a:p>
            <a:pPr marL="448056" indent="-384048" eaLnBrk="1" fontAlgn="auto" hangingPunct="1">
              <a:spcAft>
                <a:spcPts val="0"/>
              </a:spcAft>
              <a:buFont typeface="Wingdings 2"/>
              <a:buNone/>
              <a:defRPr/>
            </a:pPr>
            <a:r>
              <a:rPr lang="en-US" dirty="0" err="1" smtClean="0"/>
              <a:t>int</a:t>
            </a:r>
            <a:r>
              <a:rPr lang="en-US" dirty="0" smtClean="0"/>
              <a:t> </a:t>
            </a:r>
            <a:r>
              <a:rPr lang="en-US" b="1" dirty="0" err="1" smtClean="0"/>
              <a:t>get_a</a:t>
            </a:r>
            <a:r>
              <a:rPr lang="bg-BG" dirty="0" smtClean="0"/>
              <a:t>(); </a:t>
            </a:r>
          </a:p>
          <a:p>
            <a:pPr marL="448056" indent="-384048" eaLnBrk="1" fontAlgn="auto" hangingPunct="1">
              <a:spcAft>
                <a:spcPts val="0"/>
              </a:spcAft>
              <a:buFont typeface="Wingdings 2"/>
              <a:buNone/>
              <a:defRPr/>
            </a:pPr>
            <a:r>
              <a:rPr lang="bg-BG" dirty="0" smtClean="0"/>
              <a:t>} ;</a:t>
            </a:r>
            <a:endParaRPr lang="bg-BG" dirty="0"/>
          </a:p>
        </p:txBody>
      </p:sp>
      <p:sp>
        <p:nvSpPr>
          <p:cNvPr id="4" name="Content Placeholder 3"/>
          <p:cNvSpPr>
            <a:spLocks noGrp="1"/>
          </p:cNvSpPr>
          <p:nvPr>
            <p:ph sz="half" idx="2"/>
          </p:nvPr>
        </p:nvSpPr>
        <p:spPr>
          <a:xfrm>
            <a:off x="4214813" y="1722438"/>
            <a:ext cx="4471987" cy="5135562"/>
          </a:xfrm>
        </p:spPr>
        <p:txBody>
          <a:bodyPr>
            <a:normAutofit fontScale="92500" lnSpcReduction="10000"/>
          </a:bodyPr>
          <a:lstStyle/>
          <a:p>
            <a:pPr marL="448056" indent="-384048" eaLnBrk="1" fontAlgn="auto" hangingPunct="1">
              <a:spcAft>
                <a:spcPts val="0"/>
              </a:spcAft>
              <a:buFont typeface="Wingdings 2"/>
              <a:buChar char=""/>
              <a:defRPr/>
            </a:pPr>
            <a:r>
              <a:rPr lang="bg-BG" smtClean="0"/>
              <a:t>Тъй като променливата </a:t>
            </a:r>
            <a:r>
              <a:rPr lang="bg-BG" b="1" smtClean="0"/>
              <a:t>а </a:t>
            </a:r>
            <a:r>
              <a:rPr lang="bg-BG" smtClean="0"/>
              <a:t>е </a:t>
            </a:r>
            <a:r>
              <a:rPr lang="en-US" smtClean="0"/>
              <a:t>private, </a:t>
            </a:r>
            <a:r>
              <a:rPr lang="bg-BG" smtClean="0"/>
              <a:t>тя не е достъпна извън </a:t>
            </a:r>
            <a:r>
              <a:rPr lang="en-US" b="1" smtClean="0"/>
              <a:t>myclass. </a:t>
            </a:r>
            <a:endParaRPr lang="bg-BG" b="1" smtClean="0"/>
          </a:p>
          <a:p>
            <a:pPr marL="448056" indent="-384048" eaLnBrk="1" fontAlgn="auto" hangingPunct="1">
              <a:spcAft>
                <a:spcPts val="0"/>
              </a:spcAft>
              <a:buFont typeface="Wingdings 2"/>
              <a:buChar char=""/>
              <a:defRPr/>
            </a:pPr>
            <a:r>
              <a:rPr lang="bg-BG" smtClean="0"/>
              <a:t>Но тъй като </a:t>
            </a:r>
            <a:r>
              <a:rPr lang="en-US" b="1" smtClean="0"/>
              <a:t>set_a() </a:t>
            </a:r>
            <a:r>
              <a:rPr lang="bg-BG" smtClean="0"/>
              <a:t>и </a:t>
            </a:r>
            <a:r>
              <a:rPr lang="en-US" b="1" smtClean="0"/>
              <a:t>get_a </a:t>
            </a:r>
            <a:r>
              <a:rPr lang="bg-BG" smtClean="0"/>
              <a:t>са членове на </a:t>
            </a:r>
            <a:r>
              <a:rPr lang="en-US" b="1" smtClean="0"/>
              <a:t>myclass, </a:t>
            </a:r>
            <a:r>
              <a:rPr lang="bg-BG" smtClean="0"/>
              <a:t>то те имат достъп до </a:t>
            </a:r>
            <a:r>
              <a:rPr lang="bg-BG" b="1" smtClean="0"/>
              <a:t>а. </a:t>
            </a:r>
          </a:p>
          <a:p>
            <a:pPr marL="448056" indent="-384048" eaLnBrk="1" fontAlgn="auto" hangingPunct="1">
              <a:spcAft>
                <a:spcPts val="0"/>
              </a:spcAft>
              <a:buFont typeface="Wingdings 2"/>
              <a:buChar char=""/>
              <a:defRPr/>
            </a:pPr>
            <a:r>
              <a:rPr lang="bg-BG" smtClean="0"/>
              <a:t>Освен това </a:t>
            </a:r>
            <a:r>
              <a:rPr lang="en-US" b="1" smtClean="0"/>
              <a:t>get_a() </a:t>
            </a:r>
            <a:r>
              <a:rPr lang="bg-BG" smtClean="0"/>
              <a:t>и </a:t>
            </a:r>
            <a:r>
              <a:rPr lang="en-US" b="1" smtClean="0"/>
              <a:t>set_a() </a:t>
            </a:r>
            <a:r>
              <a:rPr lang="bg-BG" smtClean="0"/>
              <a:t>са декларирани като </a:t>
            </a:r>
            <a:r>
              <a:rPr lang="en-US" smtClean="0"/>
              <a:t>public </a:t>
            </a:r>
            <a:r>
              <a:rPr lang="bg-BG" smtClean="0"/>
              <a:t>членове на </a:t>
            </a:r>
            <a:r>
              <a:rPr lang="en-US" b="1" smtClean="0"/>
              <a:t>myclass </a:t>
            </a:r>
            <a:r>
              <a:rPr lang="bg-BG" smtClean="0"/>
              <a:t>и могат да бъдат извиквани от всяка част на програмата, която съдържа </a:t>
            </a:r>
            <a:r>
              <a:rPr lang="en-US" b="1" smtClean="0"/>
              <a:t>myclass.</a:t>
            </a:r>
            <a:endParaRPr lang="bg-BG" smtClean="0"/>
          </a:p>
          <a:p>
            <a:pPr marL="448056" indent="-384048" eaLnBrk="1" fontAlgn="auto" hangingPunct="1">
              <a:spcAft>
                <a:spcPts val="0"/>
              </a:spcAft>
              <a:buFont typeface="Wingdings 2"/>
              <a:buChar char=""/>
              <a:defRPr/>
            </a:pPr>
            <a:endParaRPr lang="bg-BG"/>
          </a:p>
        </p:txBody>
      </p:sp>
      <p:sp>
        <p:nvSpPr>
          <p:cNvPr id="143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0FD57C7-95A1-47B3-8C43-C89A45F110E9}" type="slidenum">
              <a:rPr lang="bg-BG" smtClean="0"/>
              <a:pPr fontAlgn="base">
                <a:spcBef>
                  <a:spcPct val="0"/>
                </a:spcBef>
                <a:spcAft>
                  <a:spcPct val="0"/>
                </a:spcAft>
                <a:defRPr/>
              </a:pPr>
              <a:t>9</a:t>
            </a:fld>
            <a:endParaRPr lang="bg-BG" smtClean="0"/>
          </a:p>
        </p:txBody>
      </p:sp>
      <p:sp>
        <p:nvSpPr>
          <p:cNvPr id="14342"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ru-RU" smtClean="0"/>
              <a:t>Въведение в класове / А. Ушанова/</a:t>
            </a:r>
            <a:endParaRPr lang="bg-BG"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5820</TotalTime>
  <Words>2903</Words>
  <Application>Microsoft Office PowerPoint</Application>
  <PresentationFormat>On-screen Show (4:3)</PresentationFormat>
  <Paragraphs>503</Paragraphs>
  <Slides>67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Century Gothic</vt:lpstr>
      <vt:lpstr>Times New Roman</vt:lpstr>
      <vt:lpstr>Trebuchet MS</vt:lpstr>
      <vt:lpstr>Verdana</vt:lpstr>
      <vt:lpstr>Wingdings 2</vt:lpstr>
      <vt:lpstr>Verve</vt:lpstr>
      <vt:lpstr>Класове в С++</vt:lpstr>
      <vt:lpstr>Класовете и обектите са фундаментални понятия в C++</vt:lpstr>
      <vt:lpstr>Класовете и обектите са фундаментални понятия в на C++</vt:lpstr>
      <vt:lpstr>Един клас се декларира чрез ключовата дума class. </vt:lpstr>
      <vt:lpstr>Един клас се декларира посредством ключовата дума class. </vt:lpstr>
      <vt:lpstr>Пример за проста декларация на клас: </vt:lpstr>
      <vt:lpstr>Аксесори и модификатори функции: </vt:lpstr>
      <vt:lpstr>Пример за проста декларация на клас: </vt:lpstr>
      <vt:lpstr>Пример за проста декларация на клас: </vt:lpstr>
      <vt:lpstr>Пример за проста декларация на клас: </vt:lpstr>
      <vt:lpstr>Двойното двоеточие се нарича оператор за определяне на област на видимост. </vt:lpstr>
      <vt:lpstr>За дефиниране на член-функция се използва следната форма:</vt:lpstr>
      <vt:lpstr>Създаване на обект</vt:lpstr>
      <vt:lpstr>Запомнете</vt:lpstr>
      <vt:lpstr>Операторът “точка”</vt:lpstr>
      <vt:lpstr>Операторът “точка”</vt:lpstr>
      <vt:lpstr>примери</vt:lpstr>
      <vt:lpstr>Пример 1</vt:lpstr>
      <vt:lpstr>PowerPoint Presentation</vt:lpstr>
      <vt:lpstr>Пример 2</vt:lpstr>
      <vt:lpstr>Пример 2</vt:lpstr>
      <vt:lpstr>Пример 3</vt:lpstr>
      <vt:lpstr>PowerPoint Presentation</vt:lpstr>
      <vt:lpstr>Пример 4</vt:lpstr>
      <vt:lpstr>Стек</vt:lpstr>
      <vt:lpstr>Стекове и опашки</vt:lpstr>
      <vt:lpstr>Пример 4</vt:lpstr>
      <vt:lpstr>Пример 4</vt:lpstr>
      <vt:lpstr>Задачи</vt:lpstr>
      <vt:lpstr>Примерно решение на задача 2</vt:lpstr>
      <vt:lpstr>PowerPoint Presentation</vt:lpstr>
      <vt:lpstr>пример</vt:lpstr>
      <vt:lpstr>Задачи</vt:lpstr>
      <vt:lpstr>PowerPoint Presentation</vt:lpstr>
      <vt:lpstr>PowerPoint Presentation</vt:lpstr>
      <vt:lpstr>Въведение в предефинирането на функции</vt:lpstr>
      <vt:lpstr>Предефиниране на функции</vt:lpstr>
      <vt:lpstr>Предефиниране на функции</vt:lpstr>
      <vt:lpstr>Предефиниране на функции</vt:lpstr>
      <vt:lpstr>Предефиниране на функции</vt:lpstr>
      <vt:lpstr>Пример1: Предефиниране на abs() по три начина</vt:lpstr>
      <vt:lpstr>Пример1: Предефиниране на abs() по три начина</vt:lpstr>
      <vt:lpstr>Пример 2 за педифинирене на функция</vt:lpstr>
      <vt:lpstr>Пример 2 за предифинирене на функция</vt:lpstr>
      <vt:lpstr>Пример 3 за предифинирене на функция</vt:lpstr>
      <vt:lpstr>Пример 3 за педифинирене на функция</vt:lpstr>
      <vt:lpstr>Упражнения</vt:lpstr>
      <vt:lpstr>Примерно решение на упр.1</vt:lpstr>
      <vt:lpstr>Упражнение 2</vt:lpstr>
      <vt:lpstr>Примерно решение на упр.2</vt:lpstr>
      <vt:lpstr>Упражнение 3</vt:lpstr>
      <vt:lpstr>Примерно решение на упр.4</vt:lpstr>
      <vt:lpstr>Упражнение 4</vt:lpstr>
      <vt:lpstr>Примерно решение на упр.4</vt:lpstr>
      <vt:lpstr>Проверка на знанията 1</vt:lpstr>
      <vt:lpstr>Примерен отговор на задача1</vt:lpstr>
      <vt:lpstr>Проверка на знанията 2</vt:lpstr>
      <vt:lpstr>Примерен отговор на задача 2</vt:lpstr>
      <vt:lpstr>Проверка на знанията 3</vt:lpstr>
      <vt:lpstr>Всички обектно-ориентирани езици за програмиране, включително С++, имат три общи характерни черти: </vt:lpstr>
      <vt:lpstr>Капсулиране</vt:lpstr>
      <vt:lpstr>Капсулиране</vt:lpstr>
      <vt:lpstr>Капсулиране</vt:lpstr>
      <vt:lpstr>Наследяване</vt:lpstr>
      <vt:lpstr>Полиморфизъм</vt:lpstr>
      <vt:lpstr>Полиморфизъм</vt:lpstr>
      <vt:lpstr>Наследяване</vt:lpstr>
    </vt:vector>
  </TitlesOfParts>
  <Company>PAB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Класове</dc:title>
  <dc:creator>Annie</dc:creator>
  <cp:lastModifiedBy>Annie Ushanova</cp:lastModifiedBy>
  <cp:revision>256</cp:revision>
  <dcterms:created xsi:type="dcterms:W3CDTF">2010-10-14T18:36:45Z</dcterms:created>
  <dcterms:modified xsi:type="dcterms:W3CDTF">2016-11-01T20:06:35Z</dcterms:modified>
</cp:coreProperties>
</file>