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ming Soon"/>
      <p:regular r:id="rId20"/>
    </p:embeddedFont>
    <p:embeddedFont>
      <p:font typeface="Old Standard TT"/>
      <p:regular r:id="rId21"/>
      <p:bold r:id="rId22"/>
      <p: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ingSoon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www.instagrok.com" TargetMode="External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1574022"/>
            <a:ext cx="7772400" cy="12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Today’s Topic: instaGrok</a:t>
            </a: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0" y="375400"/>
            <a:ext cx="9144000" cy="11204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274E13"/>
                </a:solidFill>
                <a:latin typeface="Coming Soon"/>
                <a:ea typeface="Coming Soon"/>
                <a:cs typeface="Coming Soon"/>
                <a:sym typeface="Coming Soon"/>
              </a:rPr>
              <a:t>Welcome to Webinar Wednesday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25" y="3966100"/>
            <a:ext cx="45243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1818112" y="2647850"/>
            <a:ext cx="5697599" cy="11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bit.ly/instaGrokWebinar</a:t>
            </a:r>
          </a:p>
          <a:p>
            <a:pPr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https://goo.gl/9c4acX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175" y="34897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25" y="3625900"/>
            <a:ext cx="1179382" cy="1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0" y="0"/>
            <a:ext cx="4100699" cy="97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Teacher Dashboard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50" y="765200"/>
            <a:ext cx="6120949" cy="43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14275" y="2213500"/>
            <a:ext cx="23496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only available if you sign up for a teacher account</a:t>
            </a:r>
          </a:p>
        </p:txBody>
      </p:sp>
      <p:cxnSp>
        <p:nvCxnSpPr>
          <p:cNvPr id="119" name="Shape 119"/>
          <p:cNvCxnSpPr>
            <a:stCxn id="118" idx="0"/>
          </p:cNvCxnSpPr>
          <p:nvPr/>
        </p:nvCxnSpPr>
        <p:spPr>
          <a:xfrm flipH="1" rot="10800000">
            <a:off x="1489075" y="1017700"/>
            <a:ext cx="1414200" cy="119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0" y="0"/>
            <a:ext cx="4938599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Create an Assignment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75" y="858425"/>
            <a:ext cx="5783650" cy="4225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 flipH="1">
            <a:off x="5156400" y="801075"/>
            <a:ext cx="759599" cy="356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5945650" y="213600"/>
            <a:ext cx="26345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Example Assignments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Available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1430050" y="3922250"/>
            <a:ext cx="599399" cy="89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100875" y="3168525"/>
            <a:ext cx="1465499" cy="10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latin typeface="Coming Soon"/>
              <a:ea typeface="Coming Soon"/>
              <a:cs typeface="Coming Soon"/>
              <a:sym typeface="Coming Soon"/>
            </a:endParaRPr>
          </a:p>
          <a:p>
            <a:pPr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Add a Grok for support</a:t>
            </a:r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960475" y="3245725"/>
            <a:ext cx="474899" cy="356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5607450" y="3411950"/>
            <a:ext cx="1507199" cy="9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Assignment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Options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0" y="0"/>
            <a:ext cx="3607800" cy="94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Is there a catch?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9974"/>
            <a:ext cx="9144000" cy="375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Shape 138"/>
          <p:cNvCxnSpPr/>
          <p:nvPr/>
        </p:nvCxnSpPr>
        <p:spPr>
          <a:xfrm>
            <a:off x="5993150" y="1341050"/>
            <a:ext cx="397499" cy="4508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>
            <a:off x="6752675" y="1246100"/>
            <a:ext cx="23699" cy="53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 flipH="1">
            <a:off x="7227300" y="1293575"/>
            <a:ext cx="249299" cy="45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7500200" y="1768275"/>
            <a:ext cx="468899" cy="29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 rot="10800000">
            <a:off x="7440999" y="2397175"/>
            <a:ext cx="510300" cy="1424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5577775" y="2100575"/>
            <a:ext cx="527999" cy="11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6082150" y="2551525"/>
            <a:ext cx="219600" cy="4034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6883075" y="2581225"/>
            <a:ext cx="148499" cy="3203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1928500" y="4373225"/>
            <a:ext cx="2510100" cy="62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Teacher Dashboard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Decisions…Decisions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979050" y="78650"/>
            <a:ext cx="7185899" cy="7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Three Cheers for instaGrok !!!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050"/>
            <a:ext cx="9143999" cy="4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0" y="375400"/>
            <a:ext cx="9144000" cy="1120499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>
                <a:solidFill>
                  <a:srgbClr val="274E13"/>
                </a:solidFill>
                <a:latin typeface="Coming Soon"/>
                <a:ea typeface="Coming Soon"/>
                <a:cs typeface="Coming Soon"/>
                <a:sym typeface="Coming Soon"/>
              </a:rPr>
              <a:t>Thank you for attending today’s webinar!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25" y="3966100"/>
            <a:ext cx="45243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847787" y="2011500"/>
            <a:ext cx="5697599" cy="11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bit.ly/instaGrokWebinar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175" y="34897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125" y="3625900"/>
            <a:ext cx="1179382" cy="1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59875" y="0"/>
            <a:ext cx="908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What is instaGrok?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instaGroK finds educational websites, videos, and images on any topic.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instaGrok’s interactive interface helps students understand key concepts, facts, and relationships. 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Quizzes help students review what they have learned.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975" y="4189400"/>
            <a:ext cx="2603900" cy="95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0" y="0"/>
            <a:ext cx="9039299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Why instaGrok?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000">
              <a:latin typeface="Coming Soon"/>
              <a:ea typeface="Coming Soon"/>
              <a:cs typeface="Coming Soon"/>
              <a:sym typeface="Coming Soon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Platform &gt; Google Search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                 Visual Representation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Dynamic Results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511100" y="2482775"/>
            <a:ext cx="2050749" cy="507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93C47D"/>
                </a:solidFill>
                <a:latin typeface="Arial"/>
              </a:rPr>
              <a:t>GREAT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44900" y="29925"/>
            <a:ext cx="9144000" cy="71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Getting Started with instaGrok . . 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04800" y="845600"/>
            <a:ext cx="3921000" cy="98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3000" u="sng">
                <a:latin typeface="Coming Soon"/>
                <a:ea typeface="Coming Soon"/>
                <a:cs typeface="Coming Soon"/>
                <a:sym typeface="Coming Soon"/>
                <a:hlinkClick r:id="rId3"/>
              </a:rPr>
              <a:t>www.instagrok.com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725" y="1998200"/>
            <a:ext cx="6734549" cy="3023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489700" y="879362"/>
            <a:ext cx="4205400" cy="98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  <a:p>
            <a:pPr algn="ctr">
              <a:spcBef>
                <a:spcPts val="0"/>
              </a:spcBef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start the tutorial</a:t>
            </a:r>
          </a:p>
        </p:txBody>
      </p:sp>
      <p:sp>
        <p:nvSpPr>
          <p:cNvPr id="56" name="Shape 56"/>
          <p:cNvSpPr/>
          <p:nvPr/>
        </p:nvSpPr>
        <p:spPr>
          <a:xfrm>
            <a:off x="1855750" y="988775"/>
            <a:ext cx="419099" cy="374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57" name="Shape 57"/>
          <p:cNvSpPr/>
          <p:nvPr/>
        </p:nvSpPr>
        <p:spPr>
          <a:xfrm>
            <a:off x="6489150" y="962475"/>
            <a:ext cx="419099" cy="374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168525" y="81300"/>
            <a:ext cx="2035199" cy="89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Explore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025700" y="188100"/>
            <a:ext cx="5118299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">
                <a:latin typeface="Coming Soon"/>
                <a:ea typeface="Coming Soon"/>
                <a:cs typeface="Coming Soon"/>
                <a:sym typeface="Coming Soon"/>
              </a:rPr>
              <a:t>Type in a concept to explore and select “grok” (search)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23" y="1167300"/>
            <a:ext cx="5966678" cy="39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7138600" y="2274775"/>
            <a:ext cx="1765799" cy="89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This is called a “grok.”</a:t>
            </a:r>
          </a:p>
        </p:txBody>
      </p:sp>
      <p:cxnSp>
        <p:nvCxnSpPr>
          <p:cNvPr id="66" name="Shape 66"/>
          <p:cNvCxnSpPr/>
          <p:nvPr/>
        </p:nvCxnSpPr>
        <p:spPr>
          <a:xfrm flipH="1" rot="10800000">
            <a:off x="856650" y="1706124"/>
            <a:ext cx="591299" cy="76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 txBox="1"/>
          <p:nvPr/>
        </p:nvSpPr>
        <p:spPr>
          <a:xfrm>
            <a:off x="0" y="2469325"/>
            <a:ext cx="2304599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key facts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websites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videos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images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concepts (pins)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ming Soon"/>
              <a:buChar char="●"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notes</a:t>
            </a:r>
          </a:p>
        </p:txBody>
      </p:sp>
      <p:cxnSp>
        <p:nvCxnSpPr>
          <p:cNvPr id="68" name="Shape 68"/>
          <p:cNvCxnSpPr>
            <a:stCxn id="65" idx="1"/>
          </p:cNvCxnSpPr>
          <p:nvPr/>
        </p:nvCxnSpPr>
        <p:spPr>
          <a:xfrm flipH="1">
            <a:off x="6584800" y="2723724"/>
            <a:ext cx="553800" cy="26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0" y="0"/>
            <a:ext cx="4141799" cy="11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My concept map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500">
              <a:latin typeface="Coming Soon"/>
              <a:ea typeface="Coming Soon"/>
              <a:cs typeface="Coming Soon"/>
              <a:sym typeface="Coming Soo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500">
              <a:latin typeface="Coming Soon"/>
              <a:ea typeface="Coming Soon"/>
              <a:cs typeface="Coming Soon"/>
              <a:sym typeface="Coming Soon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500">
              <a:latin typeface="Coming Soon"/>
              <a:ea typeface="Coming Soon"/>
              <a:cs typeface="Coming Soon"/>
              <a:sym typeface="Coming Soon"/>
            </a:endParaRPr>
          </a:p>
          <a:p>
            <a:pPr>
              <a:spcBef>
                <a:spcPts val="0"/>
              </a:spcBef>
              <a:buNone/>
            </a:pPr>
            <a:r>
              <a:rPr lang="en" sz="2800">
                <a:latin typeface="Coming Soon"/>
                <a:ea typeface="Coming Soon"/>
                <a:cs typeface="Coming Soon"/>
                <a:sym typeface="Coming Soon"/>
              </a:rPr>
              <a:t>I chose to “grok” energy.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05" y="0"/>
            <a:ext cx="536349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 flipH="1" rot="10800000">
            <a:off x="4654300" y="1601424"/>
            <a:ext cx="733199" cy="47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3921100" y="1990425"/>
            <a:ext cx="7331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600">
                <a:latin typeface="Coming Soon"/>
                <a:ea typeface="Coming Soon"/>
                <a:cs typeface="Coming Soon"/>
                <a:sym typeface="Coming Soon"/>
              </a:rPr>
              <a:t>Video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7842000" y="1810850"/>
            <a:ext cx="0" cy="65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/>
        </p:nvSpPr>
        <p:spPr>
          <a:xfrm>
            <a:off x="7497775" y="1391800"/>
            <a:ext cx="838199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Site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5178100" y="4145475"/>
            <a:ext cx="867899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 txBox="1"/>
          <p:nvPr/>
        </p:nvSpPr>
        <p:spPr>
          <a:xfrm>
            <a:off x="4265450" y="3950800"/>
            <a:ext cx="1122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Journal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0" y="0"/>
            <a:ext cx="3846299" cy="86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instaGrok options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4" y="1436699"/>
            <a:ext cx="8935650" cy="178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 flipH="1" rot="10800000">
            <a:off x="1152350" y="2828474"/>
            <a:ext cx="793200" cy="53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224500" y="3367275"/>
            <a:ext cx="146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Adjustable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8021575" y="3142800"/>
            <a:ext cx="628499" cy="8678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1945550" y="3906075"/>
            <a:ext cx="187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Sharing options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573" y="2915800"/>
            <a:ext cx="4821424" cy="191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 flipH="1" rot="10800000">
            <a:off x="3531900" y="3561900"/>
            <a:ext cx="673500" cy="2243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0" y="0"/>
            <a:ext cx="7288199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instaGrok features . . . journal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675"/>
            <a:ext cx="6554949" cy="430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rot="10800000">
            <a:off x="5597125" y="3674999"/>
            <a:ext cx="1256999" cy="16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6884200" y="3786300"/>
            <a:ext cx="1736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Bibliography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feature is 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awesome!</a:t>
            </a:r>
          </a:p>
        </p:txBody>
      </p:sp>
      <p:cxnSp>
        <p:nvCxnSpPr>
          <p:cNvPr id="101" name="Shape 101"/>
          <p:cNvCxnSpPr/>
          <p:nvPr/>
        </p:nvCxnSpPr>
        <p:spPr>
          <a:xfrm flipH="1">
            <a:off x="5537125" y="1274650"/>
            <a:ext cx="1376999" cy="2993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7033900" y="1032600"/>
            <a:ext cx="1586400" cy="20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pinned items 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are stored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here for ease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of access during journaling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0" y="0"/>
            <a:ext cx="1780799" cy="82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500">
                <a:latin typeface="Coming Soon"/>
                <a:ea typeface="Coming Soon"/>
                <a:cs typeface="Coming Soon"/>
                <a:sym typeface="Coming Soon"/>
              </a:rPr>
              <a:t>Quizzes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7" y="1323237"/>
            <a:ext cx="8201025" cy="330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rot="10800000">
            <a:off x="3546824" y="2708749"/>
            <a:ext cx="1062600" cy="26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5731825" y="1167325"/>
            <a:ext cx="2424600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multiple choice standard 4 options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44100" y="2828500"/>
            <a:ext cx="3023099" cy="59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sources available</a:t>
            </a:r>
          </a:p>
          <a:p>
            <a:pPr>
              <a:spcBef>
                <a:spcPts val="0"/>
              </a:spcBef>
              <a:buNone/>
            </a:pPr>
            <a:r>
              <a:rPr b="1" lang="en" sz="1800">
                <a:latin typeface="Coming Soon"/>
                <a:ea typeface="Coming Soon"/>
                <a:cs typeface="Coming Soon"/>
                <a:sym typeface="Coming Soon"/>
              </a:rPr>
              <a:t>for student research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